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.xml" ContentType="application/vnd.openxmlformats-officedocument.presentationml.notesSlid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3.xml" ContentType="application/vnd.openxmlformats-officedocument.presentationml.notesSlid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365" r:id="rId3"/>
    <p:sldId id="272" r:id="rId4"/>
    <p:sldId id="366" r:id="rId5"/>
    <p:sldId id="330" r:id="rId6"/>
    <p:sldId id="334" r:id="rId7"/>
    <p:sldId id="341" r:id="rId8"/>
    <p:sldId id="292" r:id="rId9"/>
    <p:sldId id="294" r:id="rId10"/>
    <p:sldId id="270" r:id="rId11"/>
    <p:sldId id="293" r:id="rId12"/>
    <p:sldId id="342" r:id="rId13"/>
    <p:sldId id="364" r:id="rId14"/>
    <p:sldId id="306" r:id="rId15"/>
    <p:sldId id="367" r:id="rId16"/>
    <p:sldId id="337" r:id="rId17"/>
    <p:sldId id="358" r:id="rId18"/>
  </p:sldIdLst>
  <p:sldSz cx="12192000" cy="6858000"/>
  <p:notesSz cx="6797675" cy="9928225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Roboto" panose="020B060402020202020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344">
          <p15:clr>
            <a:srgbClr val="A4A3A4"/>
          </p15:clr>
        </p15:guide>
        <p15:guide id="2" pos="438">
          <p15:clr>
            <a:srgbClr val="A4A3A4"/>
          </p15:clr>
        </p15:guide>
        <p15:guide id="3" pos="724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is Bukatin" initials="" lastIdx="1" clrIdx="0"/>
  <p:cmAuthor id="2" name="nemuri" initials="n" lastIdx="1" clrIdx="1">
    <p:extLst>
      <p:ext uri="{19B8F6BF-5375-455C-9EA6-DF929625EA0E}">
        <p15:presenceInfo xmlns:p15="http://schemas.microsoft.com/office/powerpoint/2012/main" userId="nemu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D1E4"/>
    <a:srgbClr val="F4F9FB"/>
    <a:srgbClr val="E7F3F7"/>
    <a:srgbClr val="49BED8"/>
    <a:srgbClr val="D6DCE5"/>
    <a:srgbClr val="DBF2F7"/>
    <a:srgbClr val="DEE4EB"/>
    <a:srgbClr val="7BD6F6"/>
    <a:srgbClr val="48BBD5"/>
    <a:srgbClr val="289E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20" autoAdjust="0"/>
    <p:restoredTop sz="81287" autoAdjust="0"/>
  </p:normalViewPr>
  <p:slideViewPr>
    <p:cSldViewPr>
      <p:cViewPr varScale="1">
        <p:scale>
          <a:sx n="110" d="100"/>
          <a:sy n="110" d="100"/>
        </p:scale>
        <p:origin x="888" y="108"/>
      </p:cViewPr>
      <p:guideLst>
        <p:guide orient="horz" pos="1344"/>
        <p:guide pos="438"/>
        <p:guide pos="724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&#1052;&#1072;&#1089;&#1083;&#1086;&#1074;&#1072;_&#1044;&#1042;_&#1043;&#1055;%20175\&#1051;&#1051;&#1054;_&#1089;&#1086;&#1094;&#1079;&#1072;&#1097;&#1080;&#1090;&#1072;\&#1057;&#1083;&#1072;&#1081;&#1076;%20&#1076;&#1086;&#1082;&#1083;&#1072;&#1076;%20&#1040;&#1042;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G:\&#1052;&#1072;&#1089;&#1083;&#1086;&#1074;&#1072;_&#1044;&#1042;_&#1043;&#1055;%20175\&#1051;&#1051;&#1054;_&#1089;&#1086;&#1094;&#1079;&#1072;&#1097;&#1080;&#1090;&#1072;\&#1057;&#1083;&#1072;&#1081;&#1076;%20&#1076;&#1086;&#1082;&#1083;&#1072;&#1076;%20&#1040;&#1042;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G:\&#1052;&#1072;&#1089;&#1083;&#1086;&#1074;&#1072;_&#1044;&#1042;_&#1043;&#1055;%20175\&#1051;&#1051;&#1054;_&#1089;&#1086;&#1094;&#1079;&#1072;&#1097;&#1080;&#1090;&#1072;\&#1057;&#1083;&#1072;&#1081;&#1076;%20&#1076;&#1086;&#1082;&#1083;&#1072;&#1076;%20&#1040;&#1042;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99414393068023"/>
          <c:y val="9.6566205581142928E-2"/>
          <c:w val="0.37625402733029667"/>
          <c:h val="0.8163411040504751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96B-48E5-8B34-A77823623559}"/>
              </c:ext>
            </c:extLst>
          </c:dPt>
          <c:dPt>
            <c:idx val="1"/>
            <c:bubble3D val="0"/>
            <c:explosion val="8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6B-48E5-8B34-A77823623559}"/>
              </c:ext>
            </c:extLst>
          </c:dPt>
          <c:cat>
            <c:strRef>
              <c:f>Лист1!$A$2:$A$3</c:f>
              <c:strCache>
                <c:ptCount val="2"/>
                <c:pt idx="0">
                  <c:v>Мужчины (42,2%)</c:v>
                </c:pt>
                <c:pt idx="1">
                  <c:v>Женщины (57,8%)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90126</c:v>
                </c:pt>
                <c:pt idx="1">
                  <c:v>123849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6B-48E5-8B34-A778236235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99">
          <a:noFill/>
        </a:ln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3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3" b="0" i="0" u="none" strike="noStrike" kern="1200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7127124062281409"/>
          <c:y val="0.26785529431198724"/>
          <c:w val="0.38484374763007623"/>
          <c:h val="0.48526733109410281"/>
        </c:manualLayout>
      </c:layout>
      <c:overlay val="0"/>
      <c:spPr>
        <a:noFill/>
        <a:ln w="25331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93" b="0" i="0" u="none" strike="noStrike" kern="1200" baseline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Распределение по группам инвалидности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УВОВ</c:v>
                </c:pt>
                <c:pt idx="1">
                  <c:v>ИВОВ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84-4340-BE26-AC0DB719623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II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УВОВ</c:v>
                </c:pt>
                <c:pt idx="1">
                  <c:v>ИВОВ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41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84-4340-BE26-AC0DB719623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III</c:v>
                </c:pt>
              </c:strCache>
            </c:strRef>
          </c:tx>
          <c:spPr>
            <a:solidFill>
              <a:srgbClr val="BEE6F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.10967279510185753"/>
                  <c:y val="-1.2279678871893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84-4340-BE26-AC0DB719623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УВОВ</c:v>
                </c:pt>
                <c:pt idx="1">
                  <c:v>ИВОВ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26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84-4340-BE26-AC0DB71962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90897040"/>
        <c:axId val="544618000"/>
      </c:barChart>
      <c:catAx>
        <c:axId val="79089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4618000"/>
        <c:crosses val="autoZero"/>
        <c:auto val="1"/>
        <c:lblAlgn val="ctr"/>
        <c:lblOffset val="100"/>
        <c:noMultiLvlLbl val="0"/>
      </c:catAx>
      <c:valAx>
        <c:axId val="544618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089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84634577639521"/>
          <c:y val="0.78305381781277139"/>
          <c:w val="0.18653158908269452"/>
          <c:h val="0.103885153395455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выписано</c:v>
                </c:pt>
              </c:strCache>
            </c:strRef>
          </c:tx>
          <c:spPr>
            <a:ln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B71-4D5B-B219-346F6273446C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25400"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B71-4D5B-B219-346F627344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CB71-4D5B-B219-346F627344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CB71-4D5B-B219-346F6273446C}"/>
              </c:ext>
            </c:extLst>
          </c:dPt>
          <c:dLbls>
            <c:dLbl>
              <c:idx val="0"/>
              <c:layout>
                <c:manualLayout>
                  <c:x val="0.24985649742621191"/>
                  <c:y val="1.1235821370895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736367255490132"/>
                      <c:h val="0.173537679791217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B71-4D5B-B219-346F6273446C}"/>
                </c:ext>
              </c:extLst>
            </c:dLbl>
            <c:dLbl>
              <c:idx val="1"/>
              <c:layout>
                <c:manualLayout>
                  <c:x val="-0.25475583731437246"/>
                  <c:y val="-1.118639894968202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226281956325835"/>
                      <c:h val="0.173537679791217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B71-4D5B-B219-346F627344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региональная</c:v>
                </c:pt>
                <c:pt idx="1">
                  <c:v>федеральная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406396</c:v>
                </c:pt>
                <c:pt idx="1">
                  <c:v>435365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B71-4D5B-B219-346F62734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201551679443025E-2"/>
          <c:y val="0.75902359600282443"/>
          <c:w val="0.89999992284807884"/>
          <c:h val="0.118930480500337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295144414411816E-2"/>
          <c:y val="6.3928817069772104E-2"/>
          <c:w val="0.93340971117117633"/>
          <c:h val="0.6835491521995494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федеральная</c:v>
                </c:pt>
              </c:strCache>
            </c:strRef>
          </c:tx>
          <c:spPr>
            <a:solidFill>
              <a:srgbClr val="DBF2F7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802-4DDC-87D0-33C93813A65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802-4DDC-87D0-33C93813A65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802-4DDC-87D0-33C93813A65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802-4DDC-87D0-33C93813A65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802-4DDC-87D0-33C93813A65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000"/>
                      <a:t>70419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02-4DDC-87D0-33C93813A65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92705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02-4DDC-87D0-33C93813A65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000" b="0"/>
                      <a:t>77570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802-4DDC-87D0-33C93813A65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000"/>
                      <a:t>80308</a:t>
                    </a:r>
                    <a:endParaRPr lang="en-US" sz="1000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802-4DDC-87D0-33C93813A656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1"/>
                      <a:t>77640</a:t>
                    </a:r>
                    <a:endParaRPr lang="en-US" sz="1400" b="1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802-4DDC-87D0-33C93813A65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36723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802-4DDC-87D0-33C93813A6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175</c:v>
                </c:pt>
                <c:pt idx="1">
                  <c:v>ф1</c:v>
                </c:pt>
                <c:pt idx="2">
                  <c:v>ф2</c:v>
                </c:pt>
                <c:pt idx="3">
                  <c:v>ф3</c:v>
                </c:pt>
                <c:pt idx="4">
                  <c:v>ф4</c:v>
                </c:pt>
                <c:pt idx="5">
                  <c:v>ф5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-70419</c:v>
                </c:pt>
                <c:pt idx="1">
                  <c:v>-92705</c:v>
                </c:pt>
                <c:pt idx="2">
                  <c:v>-77570</c:v>
                </c:pt>
                <c:pt idx="3">
                  <c:v>-80308</c:v>
                </c:pt>
                <c:pt idx="4">
                  <c:v>-77640</c:v>
                </c:pt>
                <c:pt idx="5">
                  <c:v>-36723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02-4DDC-87D0-33C93813A6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региональная</c:v>
                </c:pt>
              </c:strCache>
            </c:strRef>
          </c:tx>
          <c:spPr>
            <a:solidFill>
              <a:srgbClr val="48BBD5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EBB-424A-89F5-D35B48E4B877}"/>
              </c:ext>
            </c:extLst>
          </c:dPt>
          <c:dPt>
            <c:idx val="2"/>
            <c:invertIfNegative val="0"/>
            <c:bubble3D val="0"/>
            <c:spPr>
              <a:solidFill>
                <a:srgbClr val="49BED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760B-4620-BC30-EC7BED940A3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EBB-424A-89F5-D35B48E4B87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71A-4BE3-92E2-F5FE650E98F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BB-424A-89F5-D35B48E4B877}"/>
                </c:ext>
              </c:extLst>
            </c:dLbl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60B-4620-BC30-EC7BED940A3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EBB-424A-89F5-D35B48E4B87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1A-4BE3-92E2-F5FE650E98F3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C-C802-4DDC-87D0-33C93813A6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175</c:v>
                </c:pt>
                <c:pt idx="1">
                  <c:v>ф1</c:v>
                </c:pt>
                <c:pt idx="2">
                  <c:v>ф2</c:v>
                </c:pt>
                <c:pt idx="3">
                  <c:v>ф3</c:v>
                </c:pt>
                <c:pt idx="4">
                  <c:v>ф4</c:v>
                </c:pt>
                <c:pt idx="5">
                  <c:v>ф5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70032</c:v>
                </c:pt>
                <c:pt idx="1">
                  <c:v>79215</c:v>
                </c:pt>
                <c:pt idx="2">
                  <c:v>73469</c:v>
                </c:pt>
                <c:pt idx="3">
                  <c:v>77457</c:v>
                </c:pt>
                <c:pt idx="4">
                  <c:v>73331</c:v>
                </c:pt>
                <c:pt idx="5">
                  <c:v>32892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802-4DDC-87D0-33C93813A6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overlap val="100"/>
        <c:axId val="1346472832"/>
        <c:axId val="1449845664"/>
      </c:barChart>
      <c:catAx>
        <c:axId val="1346472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high"/>
        <c:crossAx val="1449845664"/>
        <c:crosses val="autoZero"/>
        <c:auto val="1"/>
        <c:lblAlgn val="ctr"/>
        <c:lblOffset val="0"/>
        <c:noMultiLvlLbl val="0"/>
      </c:catAx>
      <c:valAx>
        <c:axId val="1449845664"/>
        <c:scaling>
          <c:orientation val="minMax"/>
          <c:max val="100000"/>
          <c:min val="-10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34647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983615309283768"/>
          <c:y val="0.88106951949966217"/>
          <c:w val="0.598488443343557"/>
          <c:h val="0.118930480500337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Болезни сердечно-сосудистой системы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3289291510411449E-2"/>
                  <c:y val="-4.6655427321161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8DD-4088-991A-B668F270F6B1}"/>
                </c:ext>
              </c:extLst>
            </c:dLbl>
            <c:dLbl>
              <c:idx val="1"/>
              <c:layout>
                <c:manualLayout>
                  <c:x val="-0.10092026321178281"/>
                  <c:y val="-5.43840900700239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81461173816968"/>
                      <c:h val="6.19712440940179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8DD-4088-991A-B668F270F6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Кол-во пациентов</c:v>
                </c:pt>
                <c:pt idx="1">
                  <c:v>Кол-во рецептов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6648</c:v>
                </c:pt>
                <c:pt idx="1">
                  <c:v>25262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DD-4088-991A-B668F270F6B1}"/>
            </c:ext>
          </c:extLst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Сахарный диабет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3157166041645659E-2"/>
                  <c:y val="-4.2767475044397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DD-4088-991A-B668F270F6B1}"/>
                </c:ext>
              </c:extLst>
            </c:dLbl>
            <c:dLbl>
              <c:idx val="1"/>
              <c:layout>
                <c:manualLayout>
                  <c:x val="7.7558842137113407E-2"/>
                  <c:y val="-5.67731780708615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60748374792551"/>
                      <c:h val="6.108102036910606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98DD-4088-991A-B668F270F6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Лист1!$B$1:$C$1</c:f>
              <c:strCache>
                <c:ptCount val="2"/>
                <c:pt idx="0">
                  <c:v>Кол-во пациентов</c:v>
                </c:pt>
                <c:pt idx="1">
                  <c:v>Кол-во рецептов</c:v>
                </c:pt>
              </c:strCache>
            </c:strRef>
          </c:cat>
          <c:val>
            <c:numRef>
              <c:f>Лист1!$B$3:$C$3</c:f>
              <c:numCache>
                <c:formatCode>General</c:formatCode>
                <c:ptCount val="2"/>
                <c:pt idx="0">
                  <c:v>6197</c:v>
                </c:pt>
                <c:pt idx="1">
                  <c:v>23548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8DD-4088-991A-B668F270F6B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227735392"/>
        <c:axId val="227744408"/>
        <c:axId val="0"/>
      </c:bar3DChart>
      <c:catAx>
        <c:axId val="22773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>
              <a:alpha val="50000"/>
            </a:schemeClr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7744408"/>
        <c:crosses val="autoZero"/>
        <c:auto val="1"/>
        <c:lblAlgn val="ctr"/>
        <c:lblOffset val="100"/>
        <c:noMultiLvlLbl val="0"/>
      </c:catAx>
      <c:valAx>
        <c:axId val="227744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773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bg1">
            <a:alpha val="75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cap="all" spc="1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Лист1!$B$15</c:f>
              <c:strCache>
                <c:ptCount val="1"/>
                <c:pt idx="0">
                  <c:v>Обеспеченность ЛС
пациентов с заболеваниями сердца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Лист1!$A$16:$A$17</c:f>
              <c:strCache>
                <c:ptCount val="2"/>
                <c:pt idx="0">
                  <c:v>% обеспеченных пациентов, согласно заданию ДЗМ</c:v>
                </c:pt>
                <c:pt idx="1">
                  <c:v>% не обеспеченных пациентов, согласно заданию ДЗМ</c:v>
                </c:pt>
              </c:strCache>
            </c:strRef>
          </c:cat>
          <c:val>
            <c:numRef>
              <c:f>Лист1!$B$16:$B$17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C0-4C4C-B2C2-FFD78891E4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332189840"/>
        <c:axId val="332186312"/>
      </c:barChart>
      <c:catAx>
        <c:axId val="33218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2186312"/>
        <c:crosses val="autoZero"/>
        <c:auto val="1"/>
        <c:lblAlgn val="ctr"/>
        <c:lblOffset val="100"/>
        <c:noMultiLvlLbl val="0"/>
      </c:catAx>
      <c:valAx>
        <c:axId val="332186312"/>
        <c:scaling>
          <c:orientation val="minMax"/>
          <c:max val="13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218984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cap="all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100" dirty="0">
                <a:solidFill>
                  <a:schemeClr val="tx1"/>
                </a:solidFill>
              </a:rPr>
              <a:t>Обеспеченность ЛС
пациентов с сахарным диабетом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cap="all" spc="15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Лист1!$B$15</c:f>
              <c:strCache>
                <c:ptCount val="1"/>
                <c:pt idx="0">
                  <c:v>Обеспеченность ЛС
пациентов с заболеваниями сердца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Лист1!$A$16:$A$17</c:f>
              <c:strCache>
                <c:ptCount val="2"/>
                <c:pt idx="0">
                  <c:v>% обеспеченных пациентов, согласно заданию ДЗМ</c:v>
                </c:pt>
                <c:pt idx="1">
                  <c:v>% не обеспеченных пациентов, согласно заданию ДЗМ</c:v>
                </c:pt>
              </c:strCache>
            </c:strRef>
          </c:cat>
          <c:val>
            <c:numRef>
              <c:f>Лист1!$B$16:$B$17</c:f>
              <c:numCache>
                <c:formatCode>General</c:formatCode>
                <c:ptCount val="2"/>
                <c:pt idx="0">
                  <c:v>100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65-4983-95F1-9CDF37785B5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334314504"/>
        <c:axId val="334312152"/>
      </c:barChart>
      <c:catAx>
        <c:axId val="334314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4312152"/>
        <c:crosses val="autoZero"/>
        <c:auto val="1"/>
        <c:lblAlgn val="ctr"/>
        <c:lblOffset val="100"/>
        <c:noMultiLvlLbl val="0"/>
      </c:catAx>
      <c:valAx>
        <c:axId val="3343121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34314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normalizeH="0" baseline="0">
                <a:solidFill>
                  <a:schemeClr val="dk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493</a:t>
            </a:r>
          </a:p>
          <a:p>
            <a:pPr>
              <a:defRPr sz="1200"/>
            </a:pPr>
            <a:r>
              <a:rPr lang="ru-RU" sz="1200" b="0" dirty="0"/>
              <a:t>направлены</a:t>
            </a:r>
          </a:p>
          <a:p>
            <a:pPr>
              <a:defRPr sz="1200"/>
            </a:pPr>
            <a:r>
              <a:rPr lang="ru-RU" sz="1200" b="0" dirty="0"/>
              <a:t>в ЦАОП</a:t>
            </a:r>
          </a:p>
        </c:rich>
      </c:tx>
      <c:layout>
        <c:manualLayout>
          <c:xMode val="edge"/>
          <c:yMode val="edge"/>
          <c:x val="0.3819802914286542"/>
          <c:y val="0.358395966771312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3208400019664499"/>
          <c:y val="0.13590737668909592"/>
          <c:w val="0.72684670839042576"/>
          <c:h val="0.7268503534540123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направлено в цаоп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5">
                      <a:shade val="65000"/>
                      <a:lumMod val="60000"/>
                      <a:lumOff val="40000"/>
                    </a:schemeClr>
                  </a:gs>
                  <a:gs pos="0">
                    <a:schemeClr val="accent5">
                      <a:shade val="65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30-4031-B6E0-7FE60A97C55B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A30-4031-B6E0-7FE60A97C55B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rgbClr val="E98F8F"/>
                  </a:gs>
                  <a:gs pos="0">
                    <a:srgbClr val="D3414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A30-4031-B6E0-7FE60A97C55B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5">
                      <a:tint val="58000"/>
                      <a:lumMod val="60000"/>
                      <a:lumOff val="40000"/>
                    </a:schemeClr>
                  </a:gs>
                  <a:gs pos="0">
                    <a:schemeClr val="accent5">
                      <a:tint val="58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474-4BC1-B2F8-8F6127DB4533}"/>
              </c:ext>
            </c:extLst>
          </c:dPt>
          <c:dLbls>
            <c:dLbl>
              <c:idx val="0"/>
              <c:layout>
                <c:manualLayout>
                  <c:x val="0.23976244613038775"/>
                  <c:y val="0.1420759757355990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30-4031-B6E0-7FE60A97C55B}"/>
                </c:ext>
              </c:extLst>
            </c:dLbl>
            <c:dLbl>
              <c:idx val="1"/>
              <c:layout>
                <c:manualLayout>
                  <c:x val="-0.1987072327518967"/>
                  <c:y val="-0.146974954431917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889824617300759"/>
                      <c:h val="0.343676886132836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A30-4031-B6E0-7FE60A97C55B}"/>
                </c:ext>
              </c:extLst>
            </c:dLbl>
            <c:dLbl>
              <c:idx val="2"/>
              <c:layout>
                <c:manualLayout>
                  <c:x val="0.37801481039344731"/>
                  <c:y val="-4.409254419380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7674818917415"/>
                      <c:h val="0.301005101696386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A30-4031-B6E0-7FE60A97C55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474-4BC1-B2F8-8F6127DB45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посетили онколога</c:v>
                </c:pt>
                <c:pt idx="1">
                  <c:v>взято на динамическое наблюдение</c:v>
                </c:pt>
                <c:pt idx="2">
                  <c:v>ЗНО подтверждено</c:v>
                </c:pt>
                <c:pt idx="3">
                  <c:v>отказались от обследования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396</c:v>
                </c:pt>
                <c:pt idx="1">
                  <c:v>123</c:v>
                </c:pt>
                <c:pt idx="2">
                  <c:v>11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30-4031-B6E0-7FE60A97C5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accent1">
          <a:lumMod val="20000"/>
          <a:lumOff val="80000"/>
        </a:schemeClr>
      </a:fgClr>
      <a:bgClr>
        <a:schemeClr val="bg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Результаты</a:t>
            </a:r>
            <a:r>
              <a:rPr lang="ru-RU" sz="1600" baseline="0" dirty="0"/>
              <a:t> исследований (муж.)</a:t>
            </a:r>
            <a:endParaRPr lang="ru-RU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Норма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8CC-4C0D-A08C-1C36926A201E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8CC-4C0D-A08C-1C36926A20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Скрытая кровь в кале</c:v>
                </c:pt>
                <c:pt idx="1">
                  <c:v>ПСА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1020</c:v>
                </c:pt>
                <c:pt idx="1">
                  <c:v>1071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CC-4C0D-A08C-1C36926A201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Отклонение</c:v>
                </c:pt>
              </c:strCache>
            </c:strRef>
          </c:tx>
          <c:spPr>
            <a:solidFill>
              <a:srgbClr val="E98F8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3609408097296297E-2"/>
                  <c:y val="-6.7539144784249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8CC-4C0D-A08C-1C36926A201E}"/>
                </c:ext>
              </c:extLst>
            </c:dLbl>
            <c:dLbl>
              <c:idx val="1"/>
              <c:layout>
                <c:manualLayout>
                  <c:x val="-9.0205620750793969E-17"/>
                  <c:y val="-6.753914478424966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098127905618417E-2"/>
                      <c:h val="5.810068225172317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8CC-4C0D-A08C-1C36926A20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Скрытая кровь в кале</c:v>
                </c:pt>
                <c:pt idx="1">
                  <c:v>ПСА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42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CC-4C0D-A08C-1C36926A20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7419088"/>
        <c:axId val="598298336"/>
        <c:axId val="0"/>
      </c:bar3DChart>
      <c:catAx>
        <c:axId val="59741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8298336"/>
        <c:crosses val="autoZero"/>
        <c:auto val="1"/>
        <c:lblAlgn val="ctr"/>
        <c:lblOffset val="100"/>
        <c:noMultiLvlLbl val="0"/>
      </c:catAx>
      <c:valAx>
        <c:axId val="598298336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741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Результаты</a:t>
            </a:r>
            <a:r>
              <a:rPr lang="ru-RU" sz="1600" baseline="0" dirty="0"/>
              <a:t> исследований (жен.)</a:t>
            </a:r>
            <a:endParaRPr lang="ru-RU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Норма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DD-486B-B859-1831FE7E176B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DD-486B-B859-1831FE7E17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Скрытая кровь в кале</c:v>
                </c:pt>
                <c:pt idx="1">
                  <c:v>Цитология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2567</c:v>
                </c:pt>
                <c:pt idx="1">
                  <c:v>2076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3DD-486B-B859-1831FE7E176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Отклонение</c:v>
                </c:pt>
              </c:strCache>
            </c:strRef>
          </c:tx>
          <c:spPr>
            <a:solidFill>
              <a:srgbClr val="E98F8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2134698010016941"/>
                  <c:y val="-7.42930592626746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DD-486B-B859-1831FE7E176B}"/>
                </c:ext>
              </c:extLst>
            </c:dLbl>
            <c:dLbl>
              <c:idx val="1"/>
              <c:layout>
                <c:manualLayout>
                  <c:x val="5.3375540637488877E-3"/>
                  <c:y val="3.376957239212451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320952169211392"/>
                      <c:h val="3.7838938816448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3DD-486B-B859-1831FE7E17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Скрытая кровь в кале</c:v>
                </c:pt>
                <c:pt idx="1">
                  <c:v>Цитология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72</c:v>
                </c:pt>
                <c:pt idx="1">
                  <c:v>203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3DD-486B-B859-1831FE7E17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7419088"/>
        <c:axId val="598298336"/>
        <c:axId val="0"/>
      </c:bar3DChart>
      <c:catAx>
        <c:axId val="59741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8298336"/>
        <c:crosses val="autoZero"/>
        <c:auto val="1"/>
        <c:lblAlgn val="ctr"/>
        <c:lblOffset val="100"/>
        <c:noMultiLvlLbl val="0"/>
      </c:catAx>
      <c:valAx>
        <c:axId val="598298336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741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Результаты</a:t>
            </a:r>
            <a:r>
              <a:rPr lang="ru-RU" sz="1600" baseline="0" dirty="0"/>
              <a:t> исследований (жен.)</a:t>
            </a:r>
            <a:r>
              <a:rPr lang="en-US" sz="1600" baseline="0" dirty="0"/>
              <a:t>, BIRADS</a:t>
            </a:r>
            <a:endParaRPr lang="ru-RU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ACA-4FD7-845E-322ACFC22CE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CA-4FD7-845E-322ACFC22C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Маммография</c:v>
                </c:pt>
                <c:pt idx="1">
                  <c:v>УЗИ МЖ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1129</c:v>
                </c:pt>
                <c:pt idx="1">
                  <c:v>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CA-4FD7-845E-322ACFC22CE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3737295048161964E-3"/>
                  <c:y val="-8.66793972256315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CA-4FD7-845E-322ACFC22CE5}"/>
                </c:ext>
              </c:extLst>
            </c:dLbl>
            <c:dLbl>
              <c:idx val="1"/>
              <c:layout>
                <c:manualLayout>
                  <c:x val="0"/>
                  <c:y val="1.3507828956849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CA-4FD7-845E-322ACFC22C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Маммография</c:v>
                </c:pt>
                <c:pt idx="1">
                  <c:v>УЗИ МЖ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1136</c:v>
                </c:pt>
                <c:pt idx="1">
                  <c:v>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ACA-4FD7-845E-322ACFC22CE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3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Маммография</c:v>
                </c:pt>
                <c:pt idx="1">
                  <c:v>УЗИ МЖ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297</c:v>
                </c:pt>
                <c:pt idx="1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ACA-4FD7-845E-322ACFC22CE5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rgbClr val="E98F8F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8022487310199933"/>
                  <c:y val="2.0041965034188119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-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ACA-4FD7-845E-322ACFC22CE5}"/>
                </c:ext>
              </c:extLst>
            </c:dLbl>
            <c:dLbl>
              <c:idx val="1"/>
              <c:layout>
                <c:manualLayout>
                  <c:x val="0.18773424281458273"/>
                  <c:y val="2.0041965034188119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-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ACA-4FD7-845E-322ACFC22CE5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-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Маммография</c:v>
                </c:pt>
                <c:pt idx="1">
                  <c:v>УЗИ МЖ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41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ACA-4FD7-845E-322ACFC22CE5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5</c:v>
                </c:pt>
              </c:strCache>
            </c:strRef>
          </c:tx>
          <c:spPr>
            <a:solidFill>
              <a:srgbClr val="D3414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8773424281458265"/>
                  <c:y val="-3.6075537061538633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-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ACA-4FD7-845E-322ACFC22CE5}"/>
                </c:ext>
              </c:extLst>
            </c:dLbl>
            <c:dLbl>
              <c:idx val="1"/>
              <c:layout>
                <c:manualLayout>
                  <c:x val="0.19148892767087425"/>
                  <c:y val="-4.0083930068376239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-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ACA-4FD7-845E-322ACFC22CE5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-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Маммография</c:v>
                </c:pt>
                <c:pt idx="1">
                  <c:v>УЗИ МЖ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4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ACA-4FD7-845E-322ACFC22CE5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6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.16145144882054108"/>
                  <c:y val="-8.417625314359010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-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ACA-4FD7-845E-322ACFC22CE5}"/>
                </c:ext>
              </c:extLst>
            </c:dLbl>
            <c:dLbl>
              <c:idx val="1"/>
              <c:layout>
                <c:manualLayout>
                  <c:x val="0.15018739425166619"/>
                  <c:y val="-8.6180449647008925E-2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-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ACA-4FD7-845E-322ACFC22CE5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-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Маммография</c:v>
                </c:pt>
                <c:pt idx="1">
                  <c:v>УЗИ МЖ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ACA-4FD7-845E-322ACFC22C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7419088"/>
        <c:axId val="598298336"/>
        <c:axId val="0"/>
      </c:bar3DChart>
      <c:catAx>
        <c:axId val="59741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8298336"/>
        <c:crosses val="autoZero"/>
        <c:auto val="1"/>
        <c:lblAlgn val="ctr"/>
        <c:lblOffset val="100"/>
        <c:noMultiLvlLbl val="0"/>
      </c:catAx>
      <c:valAx>
        <c:axId val="5982983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741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85.3</c:v>
                </c:pt>
                <c:pt idx="1">
                  <c:v>93.7</c:v>
                </c:pt>
                <c:pt idx="2">
                  <c:v>86</c:v>
                </c:pt>
                <c:pt idx="3">
                  <c:v>93.2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53-48AC-BDCC-39E8FD77D1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98.7</c:v>
                </c:pt>
                <c:pt idx="1">
                  <c:v>95.8</c:v>
                </c:pt>
                <c:pt idx="2">
                  <c:v>99.3</c:v>
                </c:pt>
                <c:pt idx="3">
                  <c:v>99.8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53-48AC-BDCC-39E8FD77D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7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886167665958258"/>
          <c:y val="0.83676605173982876"/>
          <c:w val="0.23476782149653619"/>
          <c:h val="0.101347746573353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6F-4201-8D37-30A104A513E8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FD-4A19-8ED8-CA75E536CF17}"/>
              </c:ext>
            </c:extLst>
          </c:dPt>
          <c:cat>
            <c:strRef>
              <c:f>Лист1!$A$2:$A$3</c:f>
              <c:strCache>
                <c:ptCount val="2"/>
                <c:pt idx="0">
                  <c:v>на учете в ЦАОП</c:v>
                </c:pt>
                <c:pt idx="1">
                  <c:v>по месту прикрепления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</c:v>
                </c:pt>
                <c:pt idx="1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6F-4201-8D37-30A104A51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10493774532578212"/>
          <c:y val="0.29222337868891762"/>
          <c:w val="0.34659502556026578"/>
          <c:h val="0.582639940591396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15"/>
              <c:layout>
                <c:manualLayout>
                  <c:x val="-1.3848180327296835E-2"/>
                  <c:y val="2.920775684427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C48-47D5-9744-3BC696682E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краснуха</c:v>
                </c:pt>
                <c:pt idx="1">
                  <c:v>энцефалит</c:v>
                </c:pt>
                <c:pt idx="2">
                  <c:v>дизентерия Зонне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290</c:v>
                </c:pt>
                <c:pt idx="1">
                  <c:v>600</c:v>
                </c:pt>
                <c:pt idx="2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48-47D5-9744-3BC696682E1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выполнено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3080300545494726E-3"/>
                  <c:y val="-5.0070440304470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C48-47D5-9744-3BC696682E1B}"/>
                </c:ext>
              </c:extLst>
            </c:dLbl>
            <c:dLbl>
              <c:idx val="1"/>
              <c:layout>
                <c:manualLayout>
                  <c:x val="1.1540150272747363E-3"/>
                  <c:y val="-5.0070440304470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C48-47D5-9744-3BC696682E1B}"/>
                </c:ext>
              </c:extLst>
            </c:dLbl>
            <c:dLbl>
              <c:idx val="2"/>
              <c:layout>
                <c:manualLayout>
                  <c:x val="2.8350978227067364E-2"/>
                  <c:y val="-8.498869276539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C48-47D5-9744-3BC696682E1B}"/>
                </c:ext>
              </c:extLst>
            </c:dLbl>
            <c:dLbl>
              <c:idx val="3"/>
              <c:layout>
                <c:manualLayout>
                  <c:x val="1.1540150272747363E-3"/>
                  <c:y val="-7.5105660456705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C48-47D5-9744-3BC696682E1B}"/>
                </c:ext>
              </c:extLst>
            </c:dLbl>
            <c:dLbl>
              <c:idx val="4"/>
              <c:layout>
                <c:manualLayout>
                  <c:x val="1.154015027274694E-3"/>
                  <c:y val="-5.8415513688548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C48-47D5-9744-3BC696682E1B}"/>
                </c:ext>
              </c:extLst>
            </c:dLbl>
            <c:dLbl>
              <c:idx val="5"/>
              <c:layout>
                <c:manualLayout>
                  <c:x val="1.1540150272747363E-3"/>
                  <c:y val="-5.007044030447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C48-47D5-9744-3BC696682E1B}"/>
                </c:ext>
              </c:extLst>
            </c:dLbl>
            <c:dLbl>
              <c:idx val="6"/>
              <c:layout>
                <c:manualLayout>
                  <c:x val="-1.1540150272747363E-3"/>
                  <c:y val="-4.1725366920391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C48-47D5-9744-3BC696682E1B}"/>
                </c:ext>
              </c:extLst>
            </c:dLbl>
            <c:dLbl>
              <c:idx val="7"/>
              <c:layout>
                <c:manualLayout>
                  <c:x val="1.1540150272747363E-3"/>
                  <c:y val="-5.8415513688548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C48-47D5-9744-3BC696682E1B}"/>
                </c:ext>
              </c:extLst>
            </c:dLbl>
            <c:dLbl>
              <c:idx val="9"/>
              <c:layout>
                <c:manualLayout>
                  <c:x val="0"/>
                  <c:y val="-3.3380293536313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C48-47D5-9744-3BC696682E1B}"/>
                </c:ext>
              </c:extLst>
            </c:dLbl>
            <c:dLbl>
              <c:idx val="10"/>
              <c:layout>
                <c:manualLayout>
                  <c:x val="-2.3080300545494726E-3"/>
                  <c:y val="-5.0070440304470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C48-47D5-9744-3BC696682E1B}"/>
                </c:ext>
              </c:extLst>
            </c:dLbl>
            <c:dLbl>
              <c:idx val="11"/>
              <c:layout>
                <c:manualLayout>
                  <c:x val="-2.3080300545495571E-3"/>
                  <c:y val="-4.1725366920392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48-47D5-9744-3BC696682E1B}"/>
                </c:ext>
              </c:extLst>
            </c:dLbl>
            <c:dLbl>
              <c:idx val="12"/>
              <c:layout>
                <c:manualLayout>
                  <c:x val="-8.4626791050902285E-17"/>
                  <c:y val="-4.1725366920391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C48-47D5-9744-3BC696682E1B}"/>
                </c:ext>
              </c:extLst>
            </c:dLbl>
            <c:dLbl>
              <c:idx val="13"/>
              <c:layout>
                <c:manualLayout>
                  <c:x val="-8.4626791050902285E-17"/>
                  <c:y val="-6.6760587072627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48-47D5-9744-3BC696682E1B}"/>
                </c:ext>
              </c:extLst>
            </c:dLbl>
            <c:dLbl>
              <c:idx val="17"/>
              <c:layout>
                <c:manualLayout>
                  <c:x val="1.1540150272745669E-3"/>
                  <c:y val="-4.5897903612431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C48-47D5-9744-3BC696682E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краснуха</c:v>
                </c:pt>
                <c:pt idx="1">
                  <c:v>энцефалит</c:v>
                </c:pt>
                <c:pt idx="2">
                  <c:v>дизентерия Зонне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290</c:v>
                </c:pt>
                <c:pt idx="1">
                  <c:v>605</c:v>
                </c:pt>
                <c:pt idx="2">
                  <c:v>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48-47D5-9744-3BC696682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8012576"/>
        <c:axId val="641559984"/>
        <c:axId val="0"/>
      </c:bar3DChart>
      <c:catAx>
        <c:axId val="59801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1559984"/>
        <c:crosses val="autoZero"/>
        <c:auto val="1"/>
        <c:lblAlgn val="ctr"/>
        <c:lblOffset val="100"/>
        <c:noMultiLvlLbl val="0"/>
      </c:catAx>
      <c:valAx>
        <c:axId val="64155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801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854506707980244"/>
          <c:y val="0.85821793935960433"/>
          <c:w val="0.48010937743212617"/>
          <c:h val="9.2366410431604845E-2"/>
        </c:manualLayout>
      </c:layout>
      <c:overlay val="0"/>
      <c:spPr>
        <a:solidFill>
          <a:schemeClr val="bg1">
            <a:alpha val="71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3"/>
              <c:layout>
                <c:manualLayout>
                  <c:x val="-2.7847782994871999E-2"/>
                  <c:y val="-9.5619527920952126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D7E-4351-8169-65876B528ECA}"/>
                </c:ext>
              </c:extLst>
            </c:dLbl>
            <c:dLbl>
              <c:idx val="15"/>
              <c:layout>
                <c:manualLayout>
                  <c:x val="-1.3848180327296835E-2"/>
                  <c:y val="2.9207756844274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7E-4351-8169-65876B528E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дифтерия/столбняк</c:v>
                </c:pt>
                <c:pt idx="1">
                  <c:v>корь</c:v>
                </c:pt>
                <c:pt idx="2">
                  <c:v>гепатиты B и A</c:v>
                </c:pt>
                <c:pt idx="3">
                  <c:v>пневмококк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4370</c:v>
                </c:pt>
                <c:pt idx="1">
                  <c:v>3630</c:v>
                </c:pt>
                <c:pt idx="2">
                  <c:v>2100</c:v>
                </c:pt>
                <c:pt idx="3">
                  <c:v>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7E-4351-8169-65876B528EC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выполнено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3080300545494726E-3"/>
                  <c:y val="-5.0070440304470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7E-4351-8169-65876B528ECA}"/>
                </c:ext>
              </c:extLst>
            </c:dLbl>
            <c:dLbl>
              <c:idx val="1"/>
              <c:layout>
                <c:manualLayout>
                  <c:x val="1.1540150272747363E-3"/>
                  <c:y val="-5.0070440304470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7E-4351-8169-65876B528ECA}"/>
                </c:ext>
              </c:extLst>
            </c:dLbl>
            <c:dLbl>
              <c:idx val="2"/>
              <c:layout>
                <c:manualLayout>
                  <c:x val="-1.1540150272747363E-3"/>
                  <c:y val="-7.5105660456705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D7E-4351-8169-65876B528ECA}"/>
                </c:ext>
              </c:extLst>
            </c:dLbl>
            <c:dLbl>
              <c:idx val="3"/>
              <c:layout>
                <c:manualLayout>
                  <c:x val="1.431598810745738E-2"/>
                  <c:y val="-4.2461638946128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D7E-4351-8169-65876B528ECA}"/>
                </c:ext>
              </c:extLst>
            </c:dLbl>
            <c:dLbl>
              <c:idx val="4"/>
              <c:layout>
                <c:manualLayout>
                  <c:x val="1.154015027274694E-3"/>
                  <c:y val="-5.84155136885487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D7E-4351-8169-65876B528ECA}"/>
                </c:ext>
              </c:extLst>
            </c:dLbl>
            <c:dLbl>
              <c:idx val="5"/>
              <c:layout>
                <c:manualLayout>
                  <c:x val="1.1540150272747363E-3"/>
                  <c:y val="-5.007044030447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D7E-4351-8169-65876B528ECA}"/>
                </c:ext>
              </c:extLst>
            </c:dLbl>
            <c:dLbl>
              <c:idx val="6"/>
              <c:layout>
                <c:manualLayout>
                  <c:x val="-1.1540150272747363E-3"/>
                  <c:y val="-4.1725366920391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D7E-4351-8169-65876B528ECA}"/>
                </c:ext>
              </c:extLst>
            </c:dLbl>
            <c:dLbl>
              <c:idx val="7"/>
              <c:layout>
                <c:manualLayout>
                  <c:x val="1.1540150272747363E-3"/>
                  <c:y val="-5.8415513688548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D7E-4351-8169-65876B528ECA}"/>
                </c:ext>
              </c:extLst>
            </c:dLbl>
            <c:dLbl>
              <c:idx val="9"/>
              <c:layout>
                <c:manualLayout>
                  <c:x val="0"/>
                  <c:y val="-3.3380293536313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D7E-4351-8169-65876B528ECA}"/>
                </c:ext>
              </c:extLst>
            </c:dLbl>
            <c:dLbl>
              <c:idx val="10"/>
              <c:layout>
                <c:manualLayout>
                  <c:x val="-2.3080300545494726E-3"/>
                  <c:y val="-5.0070440304470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D7E-4351-8169-65876B528ECA}"/>
                </c:ext>
              </c:extLst>
            </c:dLbl>
            <c:dLbl>
              <c:idx val="11"/>
              <c:layout>
                <c:manualLayout>
                  <c:x val="-2.3080300545495571E-3"/>
                  <c:y val="-4.1725366920392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D7E-4351-8169-65876B528ECA}"/>
                </c:ext>
              </c:extLst>
            </c:dLbl>
            <c:dLbl>
              <c:idx val="12"/>
              <c:layout>
                <c:manualLayout>
                  <c:x val="-8.4626791050902285E-17"/>
                  <c:y val="-4.1725366920391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D7E-4351-8169-65876B528ECA}"/>
                </c:ext>
              </c:extLst>
            </c:dLbl>
            <c:dLbl>
              <c:idx val="13"/>
              <c:layout>
                <c:manualLayout>
                  <c:x val="-8.4626791050902285E-17"/>
                  <c:y val="-6.6760587072627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9D7E-4351-8169-65876B528ECA}"/>
                </c:ext>
              </c:extLst>
            </c:dLbl>
            <c:dLbl>
              <c:idx val="17"/>
              <c:layout>
                <c:manualLayout>
                  <c:x val="1.1540150272745669E-3"/>
                  <c:y val="-4.5897903612431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D7E-4351-8169-65876B528E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дифтерия/столбняк</c:v>
                </c:pt>
                <c:pt idx="1">
                  <c:v>корь</c:v>
                </c:pt>
                <c:pt idx="2">
                  <c:v>гепатиты B и A</c:v>
                </c:pt>
                <c:pt idx="3">
                  <c:v>пневмококк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4424</c:v>
                </c:pt>
                <c:pt idx="1">
                  <c:v>3652</c:v>
                </c:pt>
                <c:pt idx="2">
                  <c:v>2100</c:v>
                </c:pt>
                <c:pt idx="3">
                  <c:v>6558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D7E-4351-8169-65876B528E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8012576"/>
        <c:axId val="641559984"/>
        <c:axId val="0"/>
      </c:bar3DChart>
      <c:catAx>
        <c:axId val="59801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1559984"/>
        <c:crosses val="autoZero"/>
        <c:auto val="1"/>
        <c:lblAlgn val="ctr"/>
        <c:lblOffset val="100"/>
        <c:noMultiLvlLbl val="0"/>
      </c:catAx>
      <c:valAx>
        <c:axId val="6415599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8012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976099718166685E-2"/>
          <c:y val="6.2188445680596227E-2"/>
          <c:w val="0.8825551950166457"/>
          <c:h val="0.646568417528861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средняя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6EBF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5E-4651-9CA1-A6235833ECA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5E-4651-9CA1-A6235833ECA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71.599999999999994</c:v>
                </c:pt>
                <c:pt idx="1">
                  <c:v>64.900000000000006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5E-4651-9CA1-A6235833ECA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средняя (CoV)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2019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81.900000000000006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D5E-4651-9CA1-A6235833EC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04656992"/>
        <c:axId val="987987296"/>
      </c:barChart>
      <c:catAx>
        <c:axId val="1304656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7987296"/>
        <c:crosses val="autoZero"/>
        <c:auto val="1"/>
        <c:lblAlgn val="ctr"/>
        <c:lblOffset val="100"/>
        <c:noMultiLvlLbl val="0"/>
      </c:catAx>
      <c:valAx>
        <c:axId val="987987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465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976099718166685E-2"/>
          <c:y val="6.2188445680596227E-2"/>
          <c:w val="0.8825551950166457"/>
          <c:h val="0.646568417528861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средняя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6EBF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E32-4915-8400-F6AA88E1B7C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E32-4915-8400-F6AA88E1B7C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2019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138.6</c:v>
                </c:pt>
                <c:pt idx="1">
                  <c:v>130.5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E32-4915-8400-F6AA88E1B7C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средняя (CoV)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2019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148.80000000000001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E32-4915-8400-F6AA88E1B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04656992"/>
        <c:axId val="987987296"/>
      </c:barChart>
      <c:catAx>
        <c:axId val="1304656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7987296"/>
        <c:crosses val="autoZero"/>
        <c:auto val="1"/>
        <c:lblAlgn val="ctr"/>
        <c:lblOffset val="100"/>
        <c:noMultiLvlLbl val="0"/>
      </c:catAx>
      <c:valAx>
        <c:axId val="987987296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465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87.2</c:v>
                </c:pt>
                <c:pt idx="1">
                  <c:v>82.9</c:v>
                </c:pt>
                <c:pt idx="2">
                  <c:v>76.099999999999994</c:v>
                </c:pt>
                <c:pt idx="3">
                  <c:v>83.6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ED-4810-8973-0FC46C78CD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94.4</c:v>
                </c:pt>
                <c:pt idx="1">
                  <c:v>99.8</c:v>
                </c:pt>
                <c:pt idx="2">
                  <c:v>100</c:v>
                </c:pt>
                <c:pt idx="3">
                  <c:v>99.5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1ED-4810-8973-0FC46C78CD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323154930505163"/>
          <c:y val="0.85091710869062642"/>
          <c:w val="0.22127048338476366"/>
          <c:h val="8.5235899146475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88.4</c:v>
                </c:pt>
                <c:pt idx="1">
                  <c:v>95.7</c:v>
                </c:pt>
                <c:pt idx="2">
                  <c:v>94.8</c:v>
                </c:pt>
                <c:pt idx="3">
                  <c:v>79.900000000000006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FB-4776-8E06-7E2B7235F3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90.3</c:v>
                </c:pt>
                <c:pt idx="1">
                  <c:v>97.9</c:v>
                </c:pt>
                <c:pt idx="2">
                  <c:v>98.4</c:v>
                </c:pt>
                <c:pt idx="3">
                  <c:v>99.5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EFB-4776-8E06-7E2B7235F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6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979204279879362"/>
          <c:y val="0.87613968301380762"/>
          <c:w val="0.24438999151028545"/>
          <c:h val="8.5235899146475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КТ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6862115702535275E-3"/>
                  <c:y val="-2.6945365715349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004-4870-BC47-8BF05CA00B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апрель</c:v>
                </c:pt>
                <c:pt idx="1">
                  <c:v>май</c:v>
                </c:pt>
                <c:pt idx="2">
                  <c:v>июнь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1196</c:v>
                </c:pt>
                <c:pt idx="1">
                  <c:v>1558</c:v>
                </c:pt>
                <c:pt idx="2">
                  <c:v>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47-4A25-8CE1-387CD66D6B6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ЭКГ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6862115702535275E-3"/>
                  <c:y val="-3.67436805209308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C0-490A-8F1D-A82A35364D23}"/>
                </c:ext>
              </c:extLst>
            </c:dLbl>
            <c:dLbl>
              <c:idx val="2"/>
              <c:layout>
                <c:manualLayout>
                  <c:x val="-9.8493286439779632E-17"/>
                  <c:y val="-2.694536571534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04-4870-BC47-8BF05CA00B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апрель</c:v>
                </c:pt>
                <c:pt idx="1">
                  <c:v>май</c:v>
                </c:pt>
                <c:pt idx="2">
                  <c:v>июнь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1196</c:v>
                </c:pt>
                <c:pt idx="1">
                  <c:v>1558</c:v>
                </c:pt>
                <c:pt idx="2">
                  <c:v>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47-4A25-8CE1-387CD66D6B6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ПЦР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6945365715349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004-4870-BC47-8BF05CA00B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апрель</c:v>
                </c:pt>
                <c:pt idx="1">
                  <c:v>май</c:v>
                </c:pt>
                <c:pt idx="2">
                  <c:v>июнь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1196</c:v>
                </c:pt>
                <c:pt idx="1">
                  <c:v>1558</c:v>
                </c:pt>
                <c:pt idx="2">
                  <c:v>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47-4A25-8CE1-387CD66D6B6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ОАК+БХ</c:v>
                </c:pt>
              </c:strCache>
            </c:strRef>
          </c:tx>
          <c:spPr>
            <a:solidFill>
              <a:srgbClr val="1FCECB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-9.8493286439779632E-17"/>
                  <c:y val="-3.18445231181400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04-4870-BC47-8BF05CA00B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апрель</c:v>
                </c:pt>
                <c:pt idx="1">
                  <c:v>май</c:v>
                </c:pt>
                <c:pt idx="2">
                  <c:v>июнь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1196</c:v>
                </c:pt>
                <c:pt idx="1">
                  <c:v>1455</c:v>
                </c:pt>
                <c:pt idx="2">
                  <c:v>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47-4A25-8CE1-387CD66D6B6B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Осмотр врача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9246643219889816E-17"/>
                  <c:y val="-2.9394944416744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004-4870-BC47-8BF05CA00B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апрель</c:v>
                </c:pt>
                <c:pt idx="1">
                  <c:v>май</c:v>
                </c:pt>
                <c:pt idx="2">
                  <c:v>июнь</c:v>
                </c:pt>
              </c:strCache>
            </c:strRef>
          </c:cat>
          <c:val>
            <c:numRef>
              <c:f>Лист1!$F$2:$F$4</c:f>
              <c:numCache>
                <c:formatCode>General</c:formatCode>
                <c:ptCount val="3"/>
                <c:pt idx="0">
                  <c:v>1196</c:v>
                </c:pt>
                <c:pt idx="1">
                  <c:v>1558</c:v>
                </c:pt>
                <c:pt idx="2">
                  <c:v>754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47-4A25-8CE1-387CD66D6B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4944464"/>
        <c:axId val="481218560"/>
      </c:barChart>
      <c:catAx>
        <c:axId val="56494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1218560"/>
        <c:crosses val="autoZero"/>
        <c:auto val="1"/>
        <c:lblAlgn val="ctr"/>
        <c:lblOffset val="100"/>
        <c:noMultiLvlLbl val="0"/>
      </c:catAx>
      <c:valAx>
        <c:axId val="481218560"/>
        <c:scaling>
          <c:orientation val="minMax"/>
          <c:min val="5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64944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1152727216355801E-2"/>
          <c:y val="0.175313614660083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FAB-4A79-867F-F7F68C07C003}"/>
              </c:ext>
            </c:extLst>
          </c:dPt>
          <c:dPt>
            <c:idx val="1"/>
            <c:bubble3D val="0"/>
            <c:spPr>
              <a:solidFill>
                <a:srgbClr val="48BED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FAB-4A79-867F-F7F68C07C003}"/>
              </c:ext>
            </c:extLst>
          </c:dPt>
          <c:dLbls>
            <c:dLbl>
              <c:idx val="0"/>
              <c:layout>
                <c:manualLayout>
                  <c:x val="-4.6018912646901874E-2"/>
                  <c:y val="-0.10642514079632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AB-4A79-867F-F7F68C07C003}"/>
                </c:ext>
              </c:extLst>
            </c:dLbl>
            <c:dLbl>
              <c:idx val="1"/>
              <c:layout>
                <c:manualLayout>
                  <c:x val="0.22381492495665856"/>
                  <c:y val="-0.159269658074360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FAB-4A79-867F-F7F68C07C0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ОРВИ</c:v>
                </c:pt>
                <c:pt idx="1">
                  <c:v>Соматика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17353</c:v>
                </c:pt>
                <c:pt idx="1">
                  <c:v>38332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AB-4A79-867F-F7F68C07C0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4.5254338665212911E-2"/>
          <c:y val="0.169052414136508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C33-4119-B67B-4C99138E58EA}"/>
              </c:ext>
            </c:extLst>
          </c:dPt>
          <c:dPt>
            <c:idx val="1"/>
            <c:bubble3D val="0"/>
            <c:spPr>
              <a:solidFill>
                <a:srgbClr val="48BED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C33-4119-B67B-4C99138E58EA}"/>
              </c:ext>
            </c:extLst>
          </c:dPt>
          <c:dPt>
            <c:idx val="2"/>
            <c:bubble3D val="0"/>
            <c:spPr>
              <a:solidFill>
                <a:srgbClr val="D3414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C33-4119-B67B-4C99138E58EA}"/>
              </c:ext>
            </c:extLst>
          </c:dPt>
          <c:dLbls>
            <c:dLbl>
              <c:idx val="0"/>
              <c:layout>
                <c:manualLayout>
                  <c:x val="-0.17033282713743075"/>
                  <c:y val="8.093840008146968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33-4119-B67B-4C99138E58EA}"/>
                </c:ext>
              </c:extLst>
            </c:dLbl>
            <c:dLbl>
              <c:idx val="1"/>
              <c:layout>
                <c:manualLayout>
                  <c:x val="-0.14070380457906465"/>
                  <c:y val="-0.244296161509802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33-4119-B67B-4C99138E58EA}"/>
                </c:ext>
              </c:extLst>
            </c:dLbl>
            <c:dLbl>
              <c:idx val="2"/>
              <c:layout>
                <c:manualLayout>
                  <c:x val="0.18502837540014933"/>
                  <c:y val="4.69949935046207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C33-4119-B67B-4C99138E58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ОРВИ</c:v>
                </c:pt>
                <c:pt idx="1">
                  <c:v>Соматика</c:v>
                </c:pt>
                <c:pt idx="2">
                  <c:v>Covid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43669</c:v>
                </c:pt>
                <c:pt idx="1">
                  <c:v>41975</c:v>
                </c:pt>
                <c:pt idx="2">
                  <c:v>58136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33-4119-B67B-4C99138E58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/>
              <a:t>выходы к </a:t>
            </a:r>
            <a:r>
              <a:rPr lang="en-US" sz="1100" b="1" dirty="0" err="1"/>
              <a:t>covid</a:t>
            </a:r>
            <a:r>
              <a:rPr lang="en-US" sz="1100" b="1" dirty="0"/>
              <a:t>-</a:t>
            </a:r>
            <a:r>
              <a:rPr lang="ru-RU" sz="1100" b="1" dirty="0"/>
              <a:t>пациентам</a:t>
            </a:r>
          </a:p>
        </c:rich>
      </c:tx>
      <c:layout>
        <c:manualLayout>
          <c:xMode val="edge"/>
          <c:yMode val="edge"/>
          <c:x val="0.19793672729410147"/>
          <c:y val="8.07853408209350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25350034193572E-2"/>
          <c:y val="0.13500928096307044"/>
          <c:w val="0.92074649965806432"/>
          <c:h val="0.649044963952542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выходов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7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BE5-43AC-B7C2-864929CD4092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Лист1!$A$2:$A$10</c:f>
              <c:strCache>
                <c:ptCount val="9"/>
                <c:pt idx="0">
                  <c:v>апрель</c:v>
                </c:pt>
                <c:pt idx="1">
                  <c:v>май</c:v>
                </c:pt>
                <c:pt idx="2">
                  <c:v>июнь</c:v>
                </c:pt>
                <c:pt idx="3">
                  <c:v>июль</c:v>
                </c:pt>
                <c:pt idx="4">
                  <c:v>август</c:v>
                </c:pt>
                <c:pt idx="5">
                  <c:v>сентябрь</c:v>
                </c:pt>
                <c:pt idx="6">
                  <c:v>октябрь</c:v>
                </c:pt>
                <c:pt idx="7">
                  <c:v>ноябрь</c:v>
                </c:pt>
                <c:pt idx="8">
                  <c:v>декабрь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2441</c:v>
                </c:pt>
                <c:pt idx="1">
                  <c:v>4753</c:v>
                </c:pt>
                <c:pt idx="2">
                  <c:v>3651</c:v>
                </c:pt>
                <c:pt idx="3">
                  <c:v>2405</c:v>
                </c:pt>
                <c:pt idx="4">
                  <c:v>2534</c:v>
                </c:pt>
                <c:pt idx="5">
                  <c:v>3429</c:v>
                </c:pt>
                <c:pt idx="6">
                  <c:v>10294</c:v>
                </c:pt>
                <c:pt idx="7">
                  <c:v>13362</c:v>
                </c:pt>
                <c:pt idx="8">
                  <c:v>14055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E5-43AC-B7C2-864929CD40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93176288"/>
        <c:axId val="627372448"/>
        <c:axId val="0"/>
      </c:bar3DChart>
      <c:catAx>
        <c:axId val="29317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>
              <a:alpha val="66000"/>
            </a:schemeClr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7372448"/>
        <c:crosses val="autoZero"/>
        <c:auto val="1"/>
        <c:lblAlgn val="ctr"/>
        <c:lblOffset val="100"/>
        <c:noMultiLvlLbl val="0"/>
      </c:catAx>
      <c:valAx>
        <c:axId val="62737244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93176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54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 группа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ACA8-4B69-8544-D23FC4744D0C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ACA8-4B69-8544-D23FC4744D0C}"/>
                </c:ext>
              </c:extLst>
            </c:dLbl>
            <c:dLbl>
              <c:idx val="10"/>
              <c:layout>
                <c:manualLayout>
                  <c:x val="4.9845855383473865E-2"/>
                  <c:y val="-0.149307407557901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CA8-4B69-8544-D23FC4744D0C}"/>
                </c:ext>
              </c:extLst>
            </c:dLbl>
            <c:dLbl>
              <c:idx val="11"/>
              <c:layout>
                <c:manualLayout>
                  <c:x val="4.3501208766665515E-2"/>
                  <c:y val="-6.718823053187993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A8-4B69-8544-D23FC4744D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175</c:v>
                </c:pt>
                <c:pt idx="1">
                  <c:v>175 прошли</c:v>
                </c:pt>
                <c:pt idx="2">
                  <c:v>ф1</c:v>
                </c:pt>
                <c:pt idx="3">
                  <c:v>ф1 прошли</c:v>
                </c:pt>
                <c:pt idx="4">
                  <c:v>ф2</c:v>
                </c:pt>
                <c:pt idx="5">
                  <c:v>ф2 прошли</c:v>
                </c:pt>
                <c:pt idx="6">
                  <c:v>ф3</c:v>
                </c:pt>
                <c:pt idx="7">
                  <c:v>ф3 прошли</c:v>
                </c:pt>
                <c:pt idx="8">
                  <c:v>ф4</c:v>
                </c:pt>
                <c:pt idx="9">
                  <c:v>ф4 прошли</c:v>
                </c:pt>
                <c:pt idx="10">
                  <c:v>ф5</c:v>
                </c:pt>
                <c:pt idx="11">
                  <c:v>ф5 прошли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437</c:v>
                </c:pt>
                <c:pt idx="1">
                  <c:v>298</c:v>
                </c:pt>
                <c:pt idx="2">
                  <c:v>614</c:v>
                </c:pt>
                <c:pt idx="3">
                  <c:v>397</c:v>
                </c:pt>
                <c:pt idx="4">
                  <c:v>432</c:v>
                </c:pt>
                <c:pt idx="5">
                  <c:v>301</c:v>
                </c:pt>
                <c:pt idx="6">
                  <c:v>502</c:v>
                </c:pt>
                <c:pt idx="7">
                  <c:v>334</c:v>
                </c:pt>
                <c:pt idx="8">
                  <c:v>473</c:v>
                </c:pt>
                <c:pt idx="9">
                  <c:v>309</c:v>
                </c:pt>
                <c:pt idx="10">
                  <c:v>103</c:v>
                </c:pt>
                <c:pt idx="11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A8-4B69-8544-D23FC4744D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II группа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ACA8-4B69-8544-D23FC4744D0C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ACA8-4B69-8544-D23FC4744D0C}"/>
                </c:ext>
              </c:extLst>
            </c:dLbl>
            <c:dLbl>
              <c:idx val="10"/>
              <c:layout>
                <c:manualLayout>
                  <c:x val="2.373612161117629E-3"/>
                  <c:y val="-3.842437986193381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CA8-4B69-8544-D23FC4744D0C}"/>
                </c:ext>
              </c:extLst>
            </c:dLbl>
            <c:dLbl>
              <c:idx val="11"/>
              <c:layout>
                <c:manualLayout>
                  <c:x val="2.9093196050085087E-2"/>
                  <c:y val="-0.115246651994093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CA8-4B69-8544-D23FC4744D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175</c:v>
                </c:pt>
                <c:pt idx="1">
                  <c:v>175 прошли</c:v>
                </c:pt>
                <c:pt idx="2">
                  <c:v>ф1</c:v>
                </c:pt>
                <c:pt idx="3">
                  <c:v>ф1 прошли</c:v>
                </c:pt>
                <c:pt idx="4">
                  <c:v>ф2</c:v>
                </c:pt>
                <c:pt idx="5">
                  <c:v>ф2 прошли</c:v>
                </c:pt>
                <c:pt idx="6">
                  <c:v>ф3</c:v>
                </c:pt>
                <c:pt idx="7">
                  <c:v>ф3 прошли</c:v>
                </c:pt>
                <c:pt idx="8">
                  <c:v>ф4</c:v>
                </c:pt>
                <c:pt idx="9">
                  <c:v>ф4 прошли</c:v>
                </c:pt>
                <c:pt idx="10">
                  <c:v>ф5</c:v>
                </c:pt>
                <c:pt idx="11">
                  <c:v>ф5 прошли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987</c:v>
                </c:pt>
                <c:pt idx="1">
                  <c:v>651</c:v>
                </c:pt>
                <c:pt idx="2">
                  <c:v>1379</c:v>
                </c:pt>
                <c:pt idx="3">
                  <c:v>892</c:v>
                </c:pt>
                <c:pt idx="4">
                  <c:v>1141</c:v>
                </c:pt>
                <c:pt idx="5">
                  <c:v>754</c:v>
                </c:pt>
                <c:pt idx="6">
                  <c:v>1232</c:v>
                </c:pt>
                <c:pt idx="7">
                  <c:v>821</c:v>
                </c:pt>
                <c:pt idx="8">
                  <c:v>1056</c:v>
                </c:pt>
                <c:pt idx="9">
                  <c:v>741</c:v>
                </c:pt>
                <c:pt idx="10">
                  <c:v>314</c:v>
                </c:pt>
                <c:pt idx="11">
                  <c:v>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CA8-4B69-8544-D23FC4744D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III группа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ACA8-4B69-8544-D23FC4744D0C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ACA8-4B69-8544-D23FC4744D0C}"/>
                </c:ext>
              </c:extLst>
            </c:dLbl>
            <c:dLbl>
              <c:idx val="11"/>
              <c:layout>
                <c:manualLayout>
                  <c:x val="2.373612161117803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CA8-4B69-8544-D23FC4744D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175</c:v>
                </c:pt>
                <c:pt idx="1">
                  <c:v>175 прошли</c:v>
                </c:pt>
                <c:pt idx="2">
                  <c:v>ф1</c:v>
                </c:pt>
                <c:pt idx="3">
                  <c:v>ф1 прошли</c:v>
                </c:pt>
                <c:pt idx="4">
                  <c:v>ф2</c:v>
                </c:pt>
                <c:pt idx="5">
                  <c:v>ф2 прошли</c:v>
                </c:pt>
                <c:pt idx="6">
                  <c:v>ф3</c:v>
                </c:pt>
                <c:pt idx="7">
                  <c:v>ф3 прошли</c:v>
                </c:pt>
                <c:pt idx="8">
                  <c:v>ф4</c:v>
                </c:pt>
                <c:pt idx="9">
                  <c:v>ф4 прошли</c:v>
                </c:pt>
                <c:pt idx="10">
                  <c:v>ф5</c:v>
                </c:pt>
                <c:pt idx="11">
                  <c:v>ф5 прошли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1958</c:v>
                </c:pt>
                <c:pt idx="1">
                  <c:v>1292</c:v>
                </c:pt>
                <c:pt idx="2">
                  <c:v>2781</c:v>
                </c:pt>
                <c:pt idx="3">
                  <c:v>1987</c:v>
                </c:pt>
                <c:pt idx="4">
                  <c:v>2349</c:v>
                </c:pt>
                <c:pt idx="5">
                  <c:v>1356</c:v>
                </c:pt>
                <c:pt idx="6">
                  <c:v>3546</c:v>
                </c:pt>
                <c:pt idx="7">
                  <c:v>1787</c:v>
                </c:pt>
                <c:pt idx="8">
                  <c:v>2476</c:v>
                </c:pt>
                <c:pt idx="9">
                  <c:v>1563</c:v>
                </c:pt>
                <c:pt idx="10">
                  <c:v>651</c:v>
                </c:pt>
                <c:pt idx="11">
                  <c:v>424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CA8-4B69-8544-D23FC4744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100"/>
        <c:axId val="586623040"/>
        <c:axId val="624661056"/>
      </c:barChart>
      <c:catAx>
        <c:axId val="586623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24661056"/>
        <c:crosses val="autoZero"/>
        <c:auto val="1"/>
        <c:lblAlgn val="ctr"/>
        <c:lblOffset val="100"/>
        <c:noMultiLvlLbl val="0"/>
      </c:catAx>
      <c:valAx>
        <c:axId val="624661056"/>
        <c:scaling>
          <c:orientation val="minMax"/>
          <c:max val="52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86623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263711114579127E-2"/>
          <c:y val="0.89762003568230964"/>
          <c:w val="0.88617539124884692"/>
          <c:h val="6.68371894701054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6FC17-E480-4F27-B061-5BFF56BDB564}" type="datetimeFigureOut">
              <a:rPr lang="ru-RU" smtClean="0"/>
              <a:t>09.03.2021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CC0F5-D642-4D43-A76C-871FF1EC5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3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CC0F5-D642-4D43-A76C-871FF1EC59D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463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CC0F5-D642-4D43-A76C-871FF1EC59D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676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CC0F5-D642-4D43-A76C-871FF1EC59D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95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C7C54A-2F1D-4DFB-80BE-EE505987D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88473-D9B3-4150-B9AE-870F538F6496}" type="datetimeFigureOut">
              <a:rPr lang="ru-RU"/>
              <a:pPr>
                <a:defRPr/>
              </a:pPr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E622C9-9030-45B9-930F-D646FEA59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A1A789-F81A-4B22-9B50-822E1CB5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61109-48CA-461D-8967-7382EB690F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1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4D9B5-176D-4E8C-8487-559C586FB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84249-2452-414A-8ECB-0CB6493AA248}" type="datetimeFigureOut">
              <a:rPr lang="ru-RU"/>
              <a:pPr>
                <a:defRPr/>
              </a:pPr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762DEC-0CA0-43A3-A264-0456325E9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4D9FA1-0BCC-4E72-B6E8-F6828401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E5CC9-557E-4835-8ABB-73F29CFB80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2816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5148FB-AB55-4A77-950D-E8A6F4114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F52BE-A587-4E80-A19C-6C0C447113AC}" type="datetimeFigureOut">
              <a:rPr lang="ru-RU"/>
              <a:pPr>
                <a:defRPr/>
              </a:pPr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780014-BBA6-45E4-B453-12C39EC9F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433B3C-486A-4B3C-A8AA-7509DC4B2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93FD4-8DCC-40CE-91F5-DBF7171AED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802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DF654-B22A-42EB-896F-121F3D6C4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279AB-3622-42C2-9627-9731B1DEAC56}" type="datetimeFigureOut">
              <a:rPr lang="ru-RU"/>
              <a:pPr>
                <a:defRPr/>
              </a:pPr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81EBDB-637F-4F56-80D3-D526914C9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56EB27-F102-4933-A97C-74EC0281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AF589-0EED-4DAE-8AA4-9E9322600C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4062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444D89-CF88-4E29-93D8-893CF7D5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6BD21-F970-4D36-8C8F-FB5B2F234799}" type="datetimeFigureOut">
              <a:rPr lang="ru-RU"/>
              <a:pPr>
                <a:defRPr/>
              </a:pPr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21DBC6-4633-4E86-87D1-33C4E0B1E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01E9E0-22FD-4410-9F18-40798C2C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18775-5790-4590-8162-3130B06DA5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650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29D8736-56E4-4D4C-AA70-2DFC8380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11CD1-866F-4F50-B7D4-2697C40812CF}" type="datetimeFigureOut">
              <a:rPr lang="ru-RU"/>
              <a:pPr>
                <a:defRPr/>
              </a:pPr>
              <a:t>09.03.2021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E4AE85B-CB7D-4548-931C-21B88E92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C9BF387-3CE1-4095-8358-3CD9826A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20C7-D430-4EBC-B4CB-93188BF3F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795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FCBCCC27-E1F6-47EE-82F4-EDBDEA228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7615D-A0D5-46E9-8564-12CB2CDA8B1D}" type="datetimeFigureOut">
              <a:rPr lang="ru-RU"/>
              <a:pPr>
                <a:defRPr/>
              </a:pPr>
              <a:t>09.03.2021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0A3C5FAD-380A-46B7-A599-75429CECE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768884A-C365-4914-8F6D-553B0360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9C890-0412-4229-9CB3-A55C97F35C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5650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C7D12C9A-C9BA-4659-AF4E-0D69E8A5E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EFF42-5FF8-42DE-8084-866609D8FE92}" type="datetimeFigureOut">
              <a:rPr lang="ru-RU"/>
              <a:pPr>
                <a:defRPr/>
              </a:pPr>
              <a:t>09.03.2021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F376022B-B73A-485A-B81B-A73901CA8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CA363B19-6FE0-46B1-9E36-2955ABE4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EA797-B3F6-452E-8390-79340BCAAC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462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0E3F603F-88D6-4AD9-8FFF-2E6DEE074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EB9F0-3203-4024-AFCE-43ECBA7A8307}" type="datetimeFigureOut">
              <a:rPr lang="ru-RU"/>
              <a:pPr>
                <a:defRPr/>
              </a:pPr>
              <a:t>09.03.2021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E03A71A5-53CD-4B5E-A32D-28A3BEDEC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2D349D49-770C-4D33-A950-D1BFF7C7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F9D90-947E-40DD-A3F6-1B5B2648B9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844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2A5AB25-541D-4215-95B3-9343E4FD8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73A97-3620-4E94-A819-EC3BD588FFF2}" type="datetimeFigureOut">
              <a:rPr lang="ru-RU"/>
              <a:pPr>
                <a:defRPr/>
              </a:pPr>
              <a:t>09.03.2021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A4C1784-A2B9-483B-9669-FA6758D3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DFB70FB-BF2A-4F4B-9EE8-C6CD6E0F7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6ED9F-4D16-4965-B1B8-DDE46D13A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714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EC96D83-AE95-4972-AACF-DF22CB094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C087B-BCD0-412A-85E1-177633091615}" type="datetimeFigureOut">
              <a:rPr lang="ru-RU"/>
              <a:pPr>
                <a:defRPr/>
              </a:pPr>
              <a:t>09.03.2021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514ED4A-4018-4E27-8DED-DF5693CF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68D5B01-756F-4028-A5D4-FB3503CD9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6178C-495F-4D6D-A1B6-3E3288B335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734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A73A17C6-BEC1-4EEC-8761-630BFBAFD9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38E94527-85FB-4E8F-8227-5CE2F4890F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972291-1351-43C1-95CC-E65496814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EB88DE-4AAB-4B69-BEBD-921D0ECA94A8}" type="datetimeFigureOut">
              <a:rPr lang="ru-RU"/>
              <a:pPr>
                <a:defRPr/>
              </a:pPr>
              <a:t>09.03.2021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555C07-956D-49B1-BED3-1620AEF1B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506A6-85A1-4478-83B3-E088570C0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BB39611-60E4-4ECD-9489-B57EDE81E4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>
            <a:extLst>
              <a:ext uri="{FF2B5EF4-FFF2-40B4-BE49-F238E27FC236}">
                <a16:creationId xmlns:a16="http://schemas.microsoft.com/office/drawing/2014/main" id="{4C4DABF9-8A5F-4A5C-8FCC-21065100E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23" y="0"/>
            <a:ext cx="12172354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>
            <a:extLst>
              <a:ext uri="{FF2B5EF4-FFF2-40B4-BE49-F238E27FC236}">
                <a16:creationId xmlns:a16="http://schemas.microsoft.com/office/drawing/2014/main" id="{0831B138-02F3-4125-800E-B83749F93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212580"/>
            <a:ext cx="6048375" cy="3645420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43000"/>
                </a:schemeClr>
              </a:gs>
              <a:gs pos="52000">
                <a:schemeClr val="bg1"/>
              </a:gs>
              <a:gs pos="76000">
                <a:schemeClr val="bg1">
                  <a:alpha val="39000"/>
                </a:schemeClr>
              </a:gs>
              <a:gs pos="100000">
                <a:schemeClr val="bg1">
                  <a:alpha val="0"/>
                </a:schemeClr>
              </a:gs>
            </a:gsLst>
            <a:lin ang="1800000" scaled="0"/>
            <a:tileRect/>
          </a:gradFill>
        </p:spPr>
        <p:txBody>
          <a:bodyPr anchor="t"/>
          <a:lstStyle/>
          <a:p>
            <a:pPr eaLnBrk="1" hangingPunct="1">
              <a:lnSpc>
                <a:spcPct val="120000"/>
              </a:lnSpc>
            </a:pPr>
            <a:r>
              <a:rPr lang="ru-RU" altLang="ru-RU" sz="4500" dirty="0">
                <a:latin typeface="Roboto"/>
                <a:ea typeface="Roboto"/>
                <a:cs typeface="Roboto"/>
              </a:rPr>
              <a:t>Годовой отчет за 2020 год</a:t>
            </a:r>
            <a:br>
              <a:rPr lang="ru-RU" altLang="ru-RU" sz="4500" dirty="0">
                <a:latin typeface="Roboto"/>
                <a:ea typeface="Roboto"/>
                <a:cs typeface="Roboto"/>
              </a:rPr>
            </a:br>
            <a:r>
              <a:rPr lang="ru-RU" altLang="ru-RU" sz="2400" dirty="0">
                <a:latin typeface="Roboto"/>
                <a:ea typeface="Roboto"/>
                <a:cs typeface="Roboto"/>
              </a:rPr>
              <a:t>Главный врач </a:t>
            </a:r>
            <a:br>
              <a:rPr lang="ru-RU" altLang="ru-RU" sz="2400" dirty="0">
                <a:latin typeface="Roboto"/>
                <a:ea typeface="Roboto"/>
                <a:cs typeface="Roboto"/>
              </a:rPr>
            </a:br>
            <a:r>
              <a:rPr lang="ru-RU" altLang="ru-RU" sz="2400" dirty="0">
                <a:latin typeface="Roboto"/>
                <a:ea typeface="Roboto"/>
                <a:cs typeface="Roboto"/>
              </a:rPr>
              <a:t>ГБУЗ «ГП №175 ДЗМ»</a:t>
            </a:r>
            <a:br>
              <a:rPr lang="ru-RU" altLang="ru-RU" sz="2400" dirty="0">
                <a:latin typeface="Roboto"/>
                <a:ea typeface="Roboto"/>
                <a:cs typeface="Roboto"/>
              </a:rPr>
            </a:br>
            <a:r>
              <a:rPr lang="ru-RU" altLang="ru-RU" sz="2400" dirty="0">
                <a:latin typeface="Roboto"/>
                <a:ea typeface="Roboto"/>
                <a:cs typeface="Roboto"/>
              </a:rPr>
              <a:t>кандидат медицинских наук</a:t>
            </a:r>
            <a:br>
              <a:rPr lang="ru-RU" altLang="ru-RU" sz="2400" dirty="0">
                <a:latin typeface="Roboto"/>
                <a:ea typeface="Roboto"/>
                <a:cs typeface="Roboto"/>
              </a:rPr>
            </a:br>
            <a:r>
              <a:rPr lang="ru-RU" altLang="ru-RU" sz="2400" dirty="0">
                <a:latin typeface="Roboto"/>
                <a:ea typeface="Roboto"/>
                <a:cs typeface="Roboto"/>
              </a:rPr>
              <a:t>Федорук Андрей Васильевич</a:t>
            </a:r>
            <a:br>
              <a:rPr lang="ru-RU" altLang="ru-RU" sz="4800" dirty="0">
                <a:latin typeface="Roboto"/>
                <a:ea typeface="Roboto"/>
                <a:cs typeface="Roboto"/>
              </a:rPr>
            </a:br>
            <a:br>
              <a:rPr lang="ru-RU" altLang="ru-RU" sz="4500" dirty="0">
                <a:latin typeface="Roboto"/>
                <a:ea typeface="Roboto"/>
                <a:cs typeface="Roboto"/>
              </a:rPr>
            </a:br>
            <a:endParaRPr lang="ru-RU" altLang="ru-RU" sz="4500" dirty="0">
              <a:latin typeface="Roboto"/>
              <a:ea typeface="Roboto"/>
              <a:cs typeface="Roboto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7327" y="260648"/>
            <a:ext cx="11984173" cy="330678"/>
          </a:xfrm>
        </p:spPr>
        <p:txBody>
          <a:bodyPr>
            <a:noAutofit/>
          </a:bodyPr>
          <a:lstStyle/>
          <a:p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Основные показатели. Инвалиды и участники ВОВ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ГБУЗ «ГП № 175 ДЗМ» 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EDF78ED-5237-456A-AE16-6792E5D4D96D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CB2C83-492E-44ED-9AA7-8BE508F09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820" y="2852937"/>
            <a:ext cx="5050562" cy="3600400"/>
          </a:xfrm>
          <a:prstGeom prst="rect">
            <a:avLst/>
          </a:prstGeom>
        </p:spPr>
      </p:pic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EB5603BB-C2D5-4A7A-BC28-E3C6C25C2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111630"/>
              </p:ext>
            </p:extLst>
          </p:nvPr>
        </p:nvGraphicFramePr>
        <p:xfrm>
          <a:off x="263352" y="908720"/>
          <a:ext cx="6578142" cy="5322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942">
                  <a:extLst>
                    <a:ext uri="{9D8B030D-6E8A-4147-A177-3AD203B41FA5}">
                      <a16:colId xmlns:a16="http://schemas.microsoft.com/office/drawing/2014/main" val="3664393360"/>
                    </a:ext>
                  </a:extLst>
                </a:gridCol>
                <a:gridCol w="1100972">
                  <a:extLst>
                    <a:ext uri="{9D8B030D-6E8A-4147-A177-3AD203B41FA5}">
                      <a16:colId xmlns:a16="http://schemas.microsoft.com/office/drawing/2014/main" val="661222256"/>
                    </a:ext>
                  </a:extLst>
                </a:gridCol>
                <a:gridCol w="713127">
                  <a:extLst>
                    <a:ext uri="{9D8B030D-6E8A-4147-A177-3AD203B41FA5}">
                      <a16:colId xmlns:a16="http://schemas.microsoft.com/office/drawing/2014/main" val="2982851735"/>
                    </a:ext>
                  </a:extLst>
                </a:gridCol>
                <a:gridCol w="1091407">
                  <a:extLst>
                    <a:ext uri="{9D8B030D-6E8A-4147-A177-3AD203B41FA5}">
                      <a16:colId xmlns:a16="http://schemas.microsoft.com/office/drawing/2014/main" val="3551816648"/>
                    </a:ext>
                  </a:extLst>
                </a:gridCol>
                <a:gridCol w="722694">
                  <a:extLst>
                    <a:ext uri="{9D8B030D-6E8A-4147-A177-3AD203B41FA5}">
                      <a16:colId xmlns:a16="http://schemas.microsoft.com/office/drawing/2014/main" val="161944562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Категория: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Участников ВОВ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Инвалидов ВОВ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816621"/>
                  </a:ext>
                </a:extLst>
              </a:tr>
              <a:tr h="9186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Состоит под диспансерным наблюдением на декабрь 2020 г.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81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080639"/>
                  </a:ext>
                </a:extLst>
              </a:tr>
              <a:tr h="5177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в том числе по группам инвалидности: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147539"/>
                  </a:ext>
                </a:extLst>
              </a:tr>
              <a:tr h="5177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oboto" panose="02000000000000000000"/>
                        </a:rPr>
                        <a:t>I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17%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29%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26615"/>
                  </a:ext>
                </a:extLst>
              </a:tr>
              <a:tr h="5177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oboto" panose="02000000000000000000"/>
                        </a:rPr>
                        <a:t>II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41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49%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65%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11840"/>
                  </a:ext>
                </a:extLst>
              </a:tr>
              <a:tr h="51778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oboto" panose="02000000000000000000"/>
                        </a:rPr>
                        <a:t>III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32%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6%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351177"/>
                  </a:ext>
                </a:extLst>
              </a:tr>
              <a:tr h="962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Охвачено комплексными медицинскими осмотрами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81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100%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100%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013534"/>
                  </a:ext>
                </a:extLst>
              </a:tr>
              <a:tr h="6492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effectLst/>
                        </a:rPr>
                        <a:t>Получили стационарное лечение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50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62%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53%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216092"/>
                  </a:ext>
                </a:extLst>
              </a:tr>
            </a:tbl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CA624755-1F24-48EE-A3FF-53CF644C38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7435976"/>
              </p:ext>
            </p:extLst>
          </p:nvPr>
        </p:nvGraphicFramePr>
        <p:xfrm>
          <a:off x="7061820" y="692696"/>
          <a:ext cx="4320480" cy="2358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76147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50"/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250"/>
                                        <p:tgtEl>
                                          <p:spTgt spid="20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250"/>
                                        <p:tgtEl>
                                          <p:spTgt spid="20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250"/>
                                        <p:tgtEl>
                                          <p:spTgt spid="20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250"/>
                                        <p:tgtEl>
                                          <p:spTgt spid="20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250"/>
                                        <p:tgtEl>
                                          <p:spTgt spid="20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250"/>
                                        <p:tgtEl>
                                          <p:spTgt spid="20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 uiExpand="1">
        <p:bldSub>
          <a:bldChart bld="categoryEl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7">
            <a:extLst>
              <a:ext uri="{FF2B5EF4-FFF2-40B4-BE49-F238E27FC236}">
                <a16:creationId xmlns:a16="http://schemas.microsoft.com/office/drawing/2014/main" id="{1158B5F4-979A-4601-A43C-C2C03A98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4675188" cy="350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Заголовок 1">
            <a:extLst>
              <a:ext uri="{FF2B5EF4-FFF2-40B4-BE49-F238E27FC236}">
                <a16:creationId xmlns:a16="http://schemas.microsoft.com/office/drawing/2014/main" id="{D849595A-6454-4FA4-9EF8-D29DCC543F9A}"/>
              </a:ext>
            </a:extLst>
          </p:cNvPr>
          <p:cNvSpPr txBox="1">
            <a:spLocks/>
          </p:cNvSpPr>
          <p:nvPr/>
        </p:nvSpPr>
        <p:spPr bwMode="auto">
          <a:xfrm>
            <a:off x="1199456" y="312243"/>
            <a:ext cx="10585176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Roboto"/>
                <a:ea typeface="Roboto"/>
                <a:cs typeface="Roboto"/>
              </a:rPr>
              <a:t>Льготное лекарственное обеспечение, клинико-экспертная работа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313BE-8C77-4F2A-9513-E24FEFA6F361}"/>
              </a:ext>
            </a:extLst>
          </p:cNvPr>
          <p:cNvSpPr txBox="1"/>
          <p:nvPr/>
        </p:nvSpPr>
        <p:spPr>
          <a:xfrm>
            <a:off x="4241691" y="1252657"/>
            <a:ext cx="516355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/>
              <a:t>В 2020 году на обслуживании в ГБУЗ ГП № 175 ДЗМ» состояло </a:t>
            </a:r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17873</a:t>
            </a:r>
            <a:r>
              <a:rPr lang="ru-RU" sz="1600" dirty="0"/>
              <a:t> пациентов, подлежащих льготному лекарственному обеспечению.</a:t>
            </a:r>
          </a:p>
          <a:p>
            <a:pPr algn="just">
              <a:defRPr/>
            </a:pPr>
            <a:endParaRPr lang="ru-RU" dirty="0"/>
          </a:p>
          <a:p>
            <a:pPr algn="just">
              <a:defRPr/>
            </a:pPr>
            <a:r>
              <a:rPr lang="ru-RU" sz="1600" dirty="0"/>
              <a:t>Из них: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6288 имеющих федеральную льготу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600" dirty="0"/>
              <a:t>11585 имеющих региональную льготу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F8E75AF-F03E-4FAA-ADAB-2C59FCD3C2B0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BA40ADCE-DF60-4884-99C6-DF6EF82F4D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4232789"/>
              </p:ext>
            </p:extLst>
          </p:nvPr>
        </p:nvGraphicFramePr>
        <p:xfrm>
          <a:off x="4675188" y="3261757"/>
          <a:ext cx="3120183" cy="2821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id="{F84CAF19-65C6-49FC-A2DD-352DF44BAA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8058125"/>
              </p:ext>
            </p:extLst>
          </p:nvPr>
        </p:nvGraphicFramePr>
        <p:xfrm>
          <a:off x="7608169" y="3068960"/>
          <a:ext cx="4392488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D5D3D97C-3127-470B-B3AE-003B2786E0F2}"/>
              </a:ext>
            </a:extLst>
          </p:cNvPr>
          <p:cNvSpPr txBox="1"/>
          <p:nvPr/>
        </p:nvSpPr>
        <p:spPr>
          <a:xfrm>
            <a:off x="3215680" y="4130442"/>
            <a:ext cx="1300306" cy="595908"/>
          </a:xfrm>
          <a:prstGeom prst="round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275" endPos="40000" dist="1016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841761 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рецепт</a:t>
            </a:r>
          </a:p>
        </p:txBody>
      </p:sp>
      <p:cxnSp>
        <p:nvCxnSpPr>
          <p:cNvPr id="41" name="Соединитель: уступ 40">
            <a:extLst>
              <a:ext uri="{FF2B5EF4-FFF2-40B4-BE49-F238E27FC236}">
                <a16:creationId xmlns:a16="http://schemas.microsoft.com/office/drawing/2014/main" id="{3493985C-614D-4CDE-849C-F51ACA83F9B6}"/>
              </a:ext>
            </a:extLst>
          </p:cNvPr>
          <p:cNvCxnSpPr>
            <a:cxnSpLocks/>
            <a:endCxn id="39" idx="3"/>
          </p:cNvCxnSpPr>
          <p:nvPr/>
        </p:nvCxnSpPr>
        <p:spPr>
          <a:xfrm rot="10800000" flipV="1">
            <a:off x="4515986" y="3789040"/>
            <a:ext cx="1580014" cy="639356"/>
          </a:xfrm>
          <a:prstGeom prst="bentConnector3">
            <a:avLst>
              <a:gd name="adj1" fmla="val 82208"/>
            </a:avLst>
          </a:prstGeom>
          <a:ln w="57150">
            <a:headEnd type="diamond" w="med" len="med"/>
            <a:tailEnd type="diamond" w="med" len="med"/>
          </a:ln>
          <a:effectLst>
            <a:glow rad="88900">
              <a:schemeClr val="accent1">
                <a:lumMod val="40000"/>
                <a:lumOff val="60000"/>
                <a:alpha val="70000"/>
              </a:schemeClr>
            </a:glow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7C35BEC-9347-4ADF-A2EB-C4FCAA9DCC94}"/>
              </a:ext>
            </a:extLst>
          </p:cNvPr>
          <p:cNvSpPr txBox="1"/>
          <p:nvPr/>
        </p:nvSpPr>
        <p:spPr>
          <a:xfrm>
            <a:off x="1372812" y="3943157"/>
            <a:ext cx="1300306" cy="970478"/>
          </a:xfrm>
          <a:prstGeom prst="round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275" endPos="40000" dist="1016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3,9</a:t>
            </a:r>
            <a:endParaRPr lang="ru-RU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рецепта на полис</a:t>
            </a:r>
          </a:p>
          <a:p>
            <a:pPr algn="ctr"/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среднем</a:t>
            </a:r>
          </a:p>
        </p:txBody>
      </p: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832CC11E-7DCD-46B6-AFA2-BF705DBCEE9A}"/>
              </a:ext>
            </a:extLst>
          </p:cNvPr>
          <p:cNvCxnSpPr>
            <a:stCxn id="39" idx="1"/>
            <a:endCxn id="54" idx="3"/>
          </p:cNvCxnSpPr>
          <p:nvPr/>
        </p:nvCxnSpPr>
        <p:spPr>
          <a:xfrm flipH="1">
            <a:off x="2673118" y="4428396"/>
            <a:ext cx="542562" cy="0"/>
          </a:xfrm>
          <a:prstGeom prst="straightConnector1">
            <a:avLst/>
          </a:prstGeom>
          <a:ln w="38100">
            <a:solidFill>
              <a:srgbClr val="48BBD5"/>
            </a:solidFill>
            <a:headEnd type="diamond" w="med" len="med"/>
            <a:tailEnd type="diamond" w="med" len="med"/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7E6A7DA-0B4D-44EC-A6AD-0AAA3BF4B9AC}"/>
              </a:ext>
            </a:extLst>
          </p:cNvPr>
          <p:cNvSpPr txBox="1"/>
          <p:nvPr/>
        </p:nvSpPr>
        <p:spPr>
          <a:xfrm>
            <a:off x="10632504" y="3259723"/>
            <a:ext cx="504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Ф4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10"/>
                                        <p:tgtEl>
                                          <p:spTgt spid="2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10"/>
                            </p:stCondLst>
                            <p:childTnLst>
                              <p:par>
                                <p:cTn id="2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250"/>
                                        <p:tgtEl>
                                          <p:spTgt spid="2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60"/>
                            </p:stCondLst>
                            <p:childTnLst>
                              <p:par>
                                <p:cTn id="2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1" dur="250"/>
                                        <p:tgtEl>
                                          <p:spTgt spid="2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1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"/>
                                        <p:tgtEl>
                                          <p:spTgt spid="4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6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"/>
                                        <p:tgtEl>
                                          <p:spTgt spid="4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6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"/>
                                        <p:tgtEl>
                                          <p:spTgt spid="4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6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"/>
                                        <p:tgtEl>
                                          <p:spTgt spid="4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6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"/>
                                        <p:tgtEl>
                                          <p:spTgt spid="43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6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"/>
                                        <p:tgtEl>
                                          <p:spTgt spid="43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6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00"/>
                                        <p:tgtEl>
                                          <p:spTgt spid="43">
                                            <p:graphicEl>
                                              <a:chart seriesIdx="1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6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"/>
                                        <p:tgtEl>
                                          <p:spTgt spid="43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6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"/>
                                        <p:tgtEl>
                                          <p:spTgt spid="43">
                                            <p:graphicEl>
                                              <a:chart seriesIdx="1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6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100"/>
                                        <p:tgtEl>
                                          <p:spTgt spid="43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6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100"/>
                                        <p:tgtEl>
                                          <p:spTgt spid="43">
                                            <p:graphicEl>
                                              <a:chart seriesIdx="1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6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100"/>
                                        <p:tgtEl>
                                          <p:spTgt spid="43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6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00"/>
                                        <p:tgtEl>
                                          <p:spTgt spid="43">
                                            <p:graphicEl>
                                              <a:chart seriesIdx="1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6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91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41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26" grpId="0" uiExpand="1">
        <p:bldSub>
          <a:bldChart bld="category"/>
        </p:bldSub>
      </p:bldGraphic>
      <p:bldGraphic spid="43" grpId="0" uiExpand="1">
        <p:bldSub>
          <a:bldChart bld="categoryEl"/>
        </p:bldSub>
      </p:bldGraphic>
      <p:bldP spid="39" grpId="0" animBg="1"/>
      <p:bldP spid="54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FFC7006-F2F7-4961-83A7-1824F7254BAD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544E1C99-0F8A-4BF8-A5F0-8A50923DCD9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0067878"/>
              </p:ext>
            </p:extLst>
          </p:nvPr>
        </p:nvGraphicFramePr>
        <p:xfrm>
          <a:off x="59730" y="620689"/>
          <a:ext cx="3154695" cy="5894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897A900D-48CC-41D1-ADA5-E89C10B481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348991"/>
              </p:ext>
            </p:extLst>
          </p:nvPr>
        </p:nvGraphicFramePr>
        <p:xfrm>
          <a:off x="3235001" y="692696"/>
          <a:ext cx="2520283" cy="2511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D5904429-C239-46EA-8EE9-9BD3FDE057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735173"/>
              </p:ext>
            </p:extLst>
          </p:nvPr>
        </p:nvGraphicFramePr>
        <p:xfrm>
          <a:off x="3235001" y="3973789"/>
          <a:ext cx="2572967" cy="2511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9F71F52A-CC9F-41A7-A484-1A2BABFC2E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064026"/>
              </p:ext>
            </p:extLst>
          </p:nvPr>
        </p:nvGraphicFramePr>
        <p:xfrm>
          <a:off x="5828544" y="599519"/>
          <a:ext cx="6266536" cy="5920029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908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7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06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</a:rPr>
                        <a:t>Лекарственные препараты, которыми были обеспечены пациенты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790132"/>
                  </a:ext>
                </a:extLst>
              </a:tr>
              <a:tr h="349749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/>
                        <a:t>Группа препаратов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/>
                        <a:t>Наименование (МНН)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589"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Антикоагулянты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err="1"/>
                        <a:t>Варфарин</a:t>
                      </a:r>
                      <a:r>
                        <a:rPr lang="ru-RU" sz="1200" dirty="0"/>
                        <a:t>,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200" baseline="0" dirty="0" err="1"/>
                        <a:t>Апиксабан</a:t>
                      </a:r>
                      <a:r>
                        <a:rPr lang="ru-RU" sz="1200" baseline="0" dirty="0"/>
                        <a:t>, </a:t>
                      </a:r>
                      <a:r>
                        <a:rPr lang="ru-RU" sz="1200" baseline="0" dirty="0" err="1"/>
                        <a:t>Ривароксабан</a:t>
                      </a:r>
                      <a:r>
                        <a:rPr lang="ru-RU" sz="1200" baseline="0" dirty="0"/>
                        <a:t>, </a:t>
                      </a:r>
                      <a:r>
                        <a:rPr lang="ru-RU" sz="1200" baseline="0" dirty="0" err="1"/>
                        <a:t>Дабигатрана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200" baseline="0" dirty="0" err="1"/>
                        <a:t>эксилат</a:t>
                      </a:r>
                      <a:r>
                        <a:rPr lang="ru-RU" sz="1200" baseline="0" dirty="0"/>
                        <a:t> и др.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589">
                <a:tc>
                  <a:txBody>
                    <a:bodyPr/>
                    <a:lstStyle/>
                    <a:p>
                      <a:pPr algn="l"/>
                      <a:r>
                        <a:rPr lang="ru-RU" sz="1200" dirty="0" err="1"/>
                        <a:t>Антиагреганты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Ацетилсалициловая кислота, </a:t>
                      </a:r>
                      <a:r>
                        <a:rPr lang="ru-RU" sz="1200" dirty="0" err="1"/>
                        <a:t>Тигакрелор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 err="1"/>
                        <a:t>Клопидогрел</a:t>
                      </a:r>
                      <a:r>
                        <a:rPr lang="ru-RU" sz="1200" dirty="0"/>
                        <a:t> и др.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015">
                <a:tc>
                  <a:txBody>
                    <a:bodyPr/>
                    <a:lstStyle/>
                    <a:p>
                      <a:pPr algn="l"/>
                      <a:r>
                        <a:rPr lang="ru-RU" sz="1200" dirty="0" err="1"/>
                        <a:t>Статины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err="1"/>
                        <a:t>Розувастатин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 err="1"/>
                        <a:t>Симвастатин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 err="1"/>
                        <a:t>Аторвастатин</a:t>
                      </a:r>
                      <a:r>
                        <a:rPr lang="ru-RU" sz="1200" dirty="0"/>
                        <a:t> и др.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5589"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Бета-адреноблокаторы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err="1"/>
                        <a:t>Атенолол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 err="1"/>
                        <a:t>Бисопролол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 err="1"/>
                        <a:t>Метопролол</a:t>
                      </a:r>
                      <a:r>
                        <a:rPr lang="ru-RU" sz="1200" dirty="0"/>
                        <a:t> и др.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5589"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Блокаторы кальциевых каналов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err="1"/>
                        <a:t>Нифедипин</a:t>
                      </a:r>
                      <a:r>
                        <a:rPr lang="ru-RU" sz="1200" dirty="0"/>
                        <a:t>,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200" baseline="0" dirty="0" err="1"/>
                        <a:t>Исрадипин</a:t>
                      </a:r>
                      <a:r>
                        <a:rPr lang="ru-RU" sz="1200" baseline="0" dirty="0"/>
                        <a:t>, </a:t>
                      </a:r>
                      <a:r>
                        <a:rPr lang="ru-RU" sz="1200" baseline="0" dirty="0" err="1"/>
                        <a:t>Фелодипин</a:t>
                      </a:r>
                      <a:r>
                        <a:rPr lang="ru-RU" sz="1200" baseline="0" dirty="0"/>
                        <a:t> и др.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015"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Ингибиторы АПФ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err="1"/>
                        <a:t>Эналаприл</a:t>
                      </a:r>
                      <a:r>
                        <a:rPr lang="ru-RU" sz="1200" dirty="0"/>
                        <a:t>,</a:t>
                      </a:r>
                      <a:r>
                        <a:rPr lang="ru-RU" sz="1200" baseline="0" dirty="0"/>
                        <a:t> </a:t>
                      </a:r>
                      <a:r>
                        <a:rPr lang="ru-RU" sz="1200" baseline="0" dirty="0" err="1"/>
                        <a:t>Периндоприл</a:t>
                      </a:r>
                      <a:r>
                        <a:rPr lang="ru-RU" sz="1200" baseline="0" dirty="0"/>
                        <a:t>, </a:t>
                      </a:r>
                      <a:r>
                        <a:rPr lang="ru-RU" sz="1200" baseline="0" dirty="0" err="1"/>
                        <a:t>Лизиноприл</a:t>
                      </a:r>
                      <a:r>
                        <a:rPr lang="ru-RU" sz="1200" baseline="0" dirty="0"/>
                        <a:t>, </a:t>
                      </a:r>
                      <a:r>
                        <a:rPr lang="ru-RU" sz="1200" baseline="0" dirty="0" err="1"/>
                        <a:t>Фозиноприл</a:t>
                      </a:r>
                      <a:endParaRPr lang="ru-RU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30779"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Препараты инсулина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Инсулин </a:t>
                      </a:r>
                      <a:r>
                        <a:rPr lang="ru-RU" sz="1200" dirty="0" err="1"/>
                        <a:t>глулизин</a:t>
                      </a:r>
                      <a:r>
                        <a:rPr lang="ru-RU" sz="1200" dirty="0"/>
                        <a:t>, Инсулин растворимый (человеческий полусинтетический), инсулин-</a:t>
                      </a:r>
                      <a:r>
                        <a:rPr lang="ru-RU" sz="1200" dirty="0" err="1"/>
                        <a:t>изофан</a:t>
                      </a:r>
                      <a:r>
                        <a:rPr lang="ru-RU" sz="1200" dirty="0"/>
                        <a:t> (человеческий полусинтетический),</a:t>
                      </a:r>
                      <a:r>
                        <a:rPr lang="ru-RU" sz="1200" baseline="0" dirty="0"/>
                        <a:t> Инсулин </a:t>
                      </a:r>
                      <a:r>
                        <a:rPr lang="ru-RU" sz="1200" baseline="0" dirty="0" err="1"/>
                        <a:t>гларгин</a:t>
                      </a:r>
                      <a:r>
                        <a:rPr lang="ru-RU" sz="1200" baseline="0" dirty="0"/>
                        <a:t> и др.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015">
                <a:tc>
                  <a:txBody>
                    <a:bodyPr/>
                    <a:lstStyle/>
                    <a:p>
                      <a:pPr algn="l"/>
                      <a:r>
                        <a:rPr lang="ru-RU" sz="1200" dirty="0" err="1"/>
                        <a:t>Бигуаниды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aseline="0" dirty="0" err="1"/>
                        <a:t>Метформин</a:t>
                      </a:r>
                      <a:r>
                        <a:rPr lang="ru-RU" sz="1200" baseline="0" dirty="0"/>
                        <a:t> и др.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2024"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Производные </a:t>
                      </a:r>
                      <a:r>
                        <a:rPr lang="ru-RU" sz="1200" dirty="0" err="1"/>
                        <a:t>сульфонилмочевины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aseline="0" dirty="0" err="1"/>
                        <a:t>Глибенкламид</a:t>
                      </a:r>
                      <a:r>
                        <a:rPr lang="ru-RU" sz="1200" baseline="0" dirty="0"/>
                        <a:t>, </a:t>
                      </a:r>
                      <a:r>
                        <a:rPr lang="ru-RU" sz="1200" baseline="0" dirty="0" err="1"/>
                        <a:t>Гликлазид</a:t>
                      </a:r>
                      <a:r>
                        <a:rPr lang="ru-RU" sz="1200" baseline="0" dirty="0"/>
                        <a:t>, </a:t>
                      </a:r>
                      <a:r>
                        <a:rPr lang="ru-RU" sz="1200" baseline="0" dirty="0" err="1"/>
                        <a:t>Глимепирид</a:t>
                      </a:r>
                      <a:r>
                        <a:rPr lang="ru-RU" sz="1200" baseline="0" dirty="0"/>
                        <a:t> и др.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5589"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Диуретики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aseline="0" dirty="0" err="1"/>
                        <a:t>Индапамид</a:t>
                      </a:r>
                      <a:r>
                        <a:rPr lang="ru-RU" sz="1200" baseline="0" dirty="0"/>
                        <a:t>, </a:t>
                      </a:r>
                      <a:r>
                        <a:rPr lang="ru-RU" sz="1200" baseline="0" dirty="0" err="1"/>
                        <a:t>Маннитол</a:t>
                      </a:r>
                      <a:r>
                        <a:rPr lang="ru-RU" sz="1200" baseline="0" dirty="0"/>
                        <a:t>, </a:t>
                      </a:r>
                      <a:r>
                        <a:rPr lang="ru-RU" sz="1200" baseline="0" dirty="0" err="1"/>
                        <a:t>Спиронолактон</a:t>
                      </a:r>
                      <a:r>
                        <a:rPr lang="ru-RU" sz="1200" baseline="0" dirty="0"/>
                        <a:t>, Фуросемид и др.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5589"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Антиаритмические препараты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aseline="0" dirty="0" err="1"/>
                        <a:t>Амиодарон</a:t>
                      </a:r>
                      <a:r>
                        <a:rPr lang="ru-RU" sz="1200" baseline="0" dirty="0"/>
                        <a:t>, </a:t>
                      </a:r>
                      <a:r>
                        <a:rPr lang="ru-RU" sz="1200" baseline="0" dirty="0" err="1"/>
                        <a:t>Ивабрадин</a:t>
                      </a:r>
                      <a:r>
                        <a:rPr lang="ru-RU" sz="1200" baseline="0" dirty="0"/>
                        <a:t>, </a:t>
                      </a:r>
                      <a:r>
                        <a:rPr lang="ru-RU" sz="1200" baseline="0" dirty="0" err="1"/>
                        <a:t>Этацизин</a:t>
                      </a:r>
                      <a:r>
                        <a:rPr lang="ru-RU" sz="1200" baseline="0" dirty="0"/>
                        <a:t> и др.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88C81553-530A-42B2-AB7E-8191100730E1}"/>
              </a:ext>
            </a:extLst>
          </p:cNvPr>
          <p:cNvSpPr txBox="1">
            <a:spLocks/>
          </p:cNvSpPr>
          <p:nvPr/>
        </p:nvSpPr>
        <p:spPr bwMode="auto">
          <a:xfrm>
            <a:off x="0" y="260648"/>
            <a:ext cx="11881320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ru-RU" sz="2000" dirty="0">
                <a:latin typeface="Roboto"/>
                <a:ea typeface="+mj-ea"/>
                <a:cs typeface="+mj-cs"/>
              </a:rPr>
              <a:t>Выполнение задания по адресной доставке льготных лекарственных препаратов</a:t>
            </a:r>
            <a:r>
              <a:rPr lang="en-US" sz="2000" dirty="0">
                <a:latin typeface="Roboto"/>
                <a:ea typeface="+mj-ea"/>
                <a:cs typeface="+mj-cs"/>
              </a:rPr>
              <a:t> </a:t>
            </a:r>
            <a:r>
              <a:rPr lang="ru-RU" sz="2000" dirty="0">
                <a:latin typeface="Roboto"/>
                <a:ea typeface="+mj-ea"/>
                <a:cs typeface="+mj-cs"/>
              </a:rPr>
              <a:t>за </a:t>
            </a:r>
            <a:r>
              <a:rPr lang="en-US" sz="2000" dirty="0">
                <a:latin typeface="Roboto"/>
                <a:ea typeface="+mj-ea"/>
                <a:cs typeface="+mj-cs"/>
              </a:rPr>
              <a:t>2020 </a:t>
            </a:r>
            <a:r>
              <a:rPr lang="ru-RU" sz="2000" dirty="0">
                <a:latin typeface="Roboto"/>
                <a:ea typeface="+mj-ea"/>
                <a:cs typeface="+mj-cs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8807565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25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25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25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  <p:bldGraphic spid="8" grpId="0">
        <p:bldAsOne/>
      </p:bldGraphic>
      <p:bldGraphic spid="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8533-1D4E-4ECD-9D59-91E653FF5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280948"/>
            <a:ext cx="3024336" cy="27490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sz="2000" dirty="0" err="1">
                <a:latin typeface="Roboto"/>
              </a:rPr>
              <a:t>Онкоскрининг</a:t>
            </a:r>
            <a:endParaRPr lang="ru-RU" sz="2000" dirty="0">
              <a:latin typeface="Roboto"/>
            </a:endParaRP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6D2C655A-9693-4F74-A20F-46AD241996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91344" y="1124748"/>
          <a:ext cx="3866744" cy="2376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6267896-1D28-4C67-8A26-E3C5C2327EE5}"/>
              </a:ext>
            </a:extLst>
          </p:cNvPr>
          <p:cNvSpPr txBox="1"/>
          <p:nvPr/>
        </p:nvSpPr>
        <p:spPr>
          <a:xfrm>
            <a:off x="4306283" y="4089653"/>
            <a:ext cx="4539607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ru-RU" sz="1400" dirty="0">
                <a:latin typeface="Calibri"/>
                <a:cs typeface="Arial"/>
              </a:rPr>
              <a:t>В ГБУЗ ГП 175 ДЗМ проводился </a:t>
            </a:r>
            <a:r>
              <a:rPr lang="ru-RU" sz="1400" dirty="0" err="1">
                <a:latin typeface="Calibri"/>
                <a:cs typeface="Arial"/>
              </a:rPr>
              <a:t>онкоскрининг</a:t>
            </a:r>
            <a:r>
              <a:rPr lang="ru-RU" sz="1400" dirty="0">
                <a:latin typeface="Calibri"/>
                <a:cs typeface="Arial"/>
              </a:rPr>
              <a:t> в феврале и с 30 июля по 31 августа 2020 года.</a:t>
            </a:r>
          </a:p>
          <a:p>
            <a:pPr algn="just"/>
            <a:r>
              <a:rPr lang="ru-RU" sz="1400" dirty="0"/>
              <a:t>По итогам обследования запущенной формы злокачественного новообразования не выявлено.</a:t>
            </a:r>
          </a:p>
          <a:p>
            <a:pPr algn="just"/>
            <a:r>
              <a:rPr lang="ru-RU" sz="1400" dirty="0"/>
              <a:t>В </a:t>
            </a:r>
            <a:r>
              <a:rPr lang="ru-RU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100% </a:t>
            </a:r>
            <a:r>
              <a:rPr lang="ru-RU" sz="1400" dirty="0"/>
              <a:t>случаев пациенты были направлены на дообследование в ОП ЦАОП ГБУЗ "ГКБ им. Д.Д Плетнева ДЗМ" на предмет подтверждения или исключения злокачественного новообразования“</a:t>
            </a:r>
            <a:r>
              <a:rPr lang="en-US" sz="1400" dirty="0"/>
              <a:t>.</a:t>
            </a:r>
            <a:endParaRPr lang="ru-RU" sz="1400" dirty="0"/>
          </a:p>
          <a:p>
            <a:pPr algn="just"/>
            <a:r>
              <a:rPr lang="ru-RU" sz="1400" dirty="0">
                <a:latin typeface="Calibri"/>
                <a:cs typeface="Arial"/>
              </a:rPr>
              <a:t>В </a:t>
            </a:r>
            <a:r>
              <a:rPr lang="ru-RU" sz="1400" dirty="0" err="1">
                <a:latin typeface="Calibri"/>
                <a:cs typeface="Arial"/>
              </a:rPr>
              <a:t>онкоскрининге</a:t>
            </a:r>
            <a:r>
              <a:rPr lang="ru-RU" sz="1400" dirty="0">
                <a:latin typeface="Calibri"/>
                <a:cs typeface="Arial"/>
              </a:rPr>
              <a:t> приняли участие </a:t>
            </a:r>
            <a:r>
              <a:rPr lang="ru-RU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  <a:cs typeface="Arial"/>
              </a:rPr>
              <a:t>5073</a:t>
            </a:r>
            <a:r>
              <a:rPr lang="ru-RU" sz="1400" dirty="0">
                <a:latin typeface="Calibri"/>
                <a:cs typeface="Arial"/>
              </a:rPr>
              <a:t> пациента, из них </a:t>
            </a:r>
            <a:r>
              <a:rPr lang="ru-RU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  <a:cs typeface="Arial"/>
              </a:rPr>
              <a:t>3843</a:t>
            </a:r>
            <a:r>
              <a:rPr lang="ru-RU" sz="1400" dirty="0">
                <a:latin typeface="Calibri"/>
                <a:cs typeface="Arial"/>
              </a:rPr>
              <a:t> женщин и </a:t>
            </a:r>
            <a:r>
              <a:rPr lang="ru-RU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/>
                <a:cs typeface="Arial"/>
              </a:rPr>
              <a:t>1230</a:t>
            </a:r>
            <a:r>
              <a:rPr lang="ru-RU" sz="1400" dirty="0">
                <a:latin typeface="Calibri"/>
                <a:cs typeface="Arial"/>
              </a:rPr>
              <a:t> мужчин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CC2D60F8-07C1-4CEF-98E3-D3EE4E7065D8}"/>
              </a:ext>
            </a:extLst>
          </p:cNvPr>
          <p:cNvGraphicFramePr/>
          <p:nvPr/>
        </p:nvGraphicFramePr>
        <p:xfrm>
          <a:off x="4091658" y="244282"/>
          <a:ext cx="2448274" cy="3760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8418B8E4-06DE-4F46-9D34-E46079CBC750}"/>
              </a:ext>
            </a:extLst>
          </p:cNvPr>
          <p:cNvGraphicFramePr/>
          <p:nvPr/>
        </p:nvGraphicFramePr>
        <p:xfrm>
          <a:off x="6482919" y="244282"/>
          <a:ext cx="2379367" cy="3760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98FB5A46-BCD2-4A73-BAA6-9CA3852EF7D9}"/>
              </a:ext>
            </a:extLst>
          </p:cNvPr>
          <p:cNvGraphicFramePr/>
          <p:nvPr/>
        </p:nvGraphicFramePr>
        <p:xfrm>
          <a:off x="8763399" y="116632"/>
          <a:ext cx="3382441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A9685F1-8680-4893-ACB6-3301CAF39315}"/>
              </a:ext>
            </a:extLst>
          </p:cNvPr>
          <p:cNvGraphicFramePr>
            <a:graphicFrameLocks noGrp="1"/>
          </p:cNvGraphicFramePr>
          <p:nvPr/>
        </p:nvGraphicFramePr>
        <p:xfrm>
          <a:off x="224914" y="4149080"/>
          <a:ext cx="3866744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211">
                  <a:extLst>
                    <a:ext uri="{9D8B030D-6E8A-4147-A177-3AD203B41FA5}">
                      <a16:colId xmlns:a16="http://schemas.microsoft.com/office/drawing/2014/main" val="1507760454"/>
                    </a:ext>
                  </a:extLst>
                </a:gridCol>
                <a:gridCol w="1098533">
                  <a:extLst>
                    <a:ext uri="{9D8B030D-6E8A-4147-A177-3AD203B41FA5}">
                      <a16:colId xmlns:a16="http://schemas.microsoft.com/office/drawing/2014/main" val="2215184232"/>
                    </a:ext>
                  </a:extLst>
                </a:gridCol>
              </a:tblGrid>
              <a:tr h="303761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направлено на скрининг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4000">
                          <a:schemeClr val="accent1">
                            <a:lumMod val="45000"/>
                            <a:lumOff val="55000"/>
                          </a:schemeClr>
                        </a:gs>
                        <a:gs pos="72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</a:rPr>
                        <a:t>5073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44000">
                          <a:schemeClr val="accent1">
                            <a:lumMod val="45000"/>
                            <a:lumOff val="55000"/>
                          </a:schemeClr>
                        </a:gs>
                        <a:gs pos="72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5544829"/>
                  </a:ext>
                </a:extLst>
              </a:tr>
              <a:tr h="303761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</a:rPr>
                        <a:t>маммография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4000">
                          <a:schemeClr val="accent1">
                            <a:lumMod val="45000"/>
                            <a:lumOff val="55000"/>
                          </a:schemeClr>
                        </a:gs>
                        <a:gs pos="72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2607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44000">
                          <a:schemeClr val="accent1">
                            <a:lumMod val="45000"/>
                            <a:lumOff val="55000"/>
                          </a:schemeClr>
                        </a:gs>
                        <a:gs pos="72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61358339"/>
                  </a:ext>
                </a:extLst>
              </a:tr>
              <a:tr h="303761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ru-RU" sz="1400" b="0">
                          <a:solidFill>
                            <a:schemeClr val="tx1"/>
                          </a:solidFill>
                        </a:rPr>
                        <a:t>Узи молочных желез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4000">
                          <a:schemeClr val="accent1">
                            <a:lumMod val="45000"/>
                            <a:lumOff val="55000"/>
                          </a:schemeClr>
                        </a:gs>
                        <a:gs pos="72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1236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44000">
                          <a:schemeClr val="accent1">
                            <a:lumMod val="45000"/>
                            <a:lumOff val="55000"/>
                          </a:schemeClr>
                        </a:gs>
                        <a:gs pos="72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60047106"/>
                  </a:ext>
                </a:extLst>
              </a:tr>
              <a:tr h="303761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Забор мазков на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</a:rPr>
                        <a:t>онкоцитологию</a:t>
                      </a:r>
                      <a:endParaRPr lang="ru-RU" sz="1400" b="0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4000">
                          <a:schemeClr val="accent1">
                            <a:lumMod val="45000"/>
                            <a:lumOff val="55000"/>
                          </a:schemeClr>
                        </a:gs>
                        <a:gs pos="72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2278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44000">
                          <a:schemeClr val="accent1">
                            <a:lumMod val="45000"/>
                            <a:lumOff val="55000"/>
                          </a:schemeClr>
                        </a:gs>
                        <a:gs pos="72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61896168"/>
                  </a:ext>
                </a:extLst>
              </a:tr>
              <a:tr h="484289"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Биохимическое исследование крови на ПСА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4000">
                          <a:schemeClr val="accent1">
                            <a:lumMod val="45000"/>
                            <a:lumOff val="55000"/>
                          </a:schemeClr>
                        </a:gs>
                        <a:gs pos="72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1071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44000">
                          <a:schemeClr val="accent1">
                            <a:lumMod val="45000"/>
                            <a:lumOff val="55000"/>
                          </a:schemeClr>
                        </a:gs>
                        <a:gs pos="72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47879591"/>
                  </a:ext>
                </a:extLst>
              </a:tr>
              <a:tr h="303761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Кал на скрытую кровь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4000">
                          <a:schemeClr val="accent1">
                            <a:lumMod val="45000"/>
                            <a:lumOff val="55000"/>
                          </a:schemeClr>
                        </a:gs>
                        <a:gs pos="72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3587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  <a:gs pos="44000">
                          <a:schemeClr val="accent1">
                            <a:lumMod val="45000"/>
                            <a:lumOff val="55000"/>
                          </a:schemeClr>
                        </a:gs>
                        <a:gs pos="72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bg1"/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2980177"/>
                  </a:ext>
                </a:extLst>
              </a:tr>
            </a:tbl>
          </a:graphicData>
        </a:graphic>
      </p:graphicFrame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DF524C2-268C-4CDA-B18B-750681F46D30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45640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" fill="hold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" fill="hold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" fill="hold"/>
                                        <p:tgtEl>
                                          <p:spTgt spid="1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" fill="hold"/>
                                        <p:tgtEl>
                                          <p:spTgt spid="13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5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" fill="hold"/>
                                        <p:tgtEl>
                                          <p:spTgt spid="1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" fill="hold"/>
                                        <p:tgtEl>
                                          <p:spTgt spid="13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" fill="hold"/>
                                        <p:tgtEl>
                                          <p:spTgt spid="1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" fill="hold"/>
                                        <p:tgtEl>
                                          <p:spTgt spid="13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" fill="hold"/>
                                        <p:tgtEl>
                                          <p:spTgt spid="13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" fill="hold"/>
                                        <p:tgtEl>
                                          <p:spTgt spid="13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50"/>
                            </p:stCondLst>
                            <p:childTnLst>
                              <p:par>
                                <p:cTn id="54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50" fill="hold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50" fill="hold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" fill="hold"/>
                                        <p:tgtEl>
                                          <p:spTgt spid="1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" fill="hold"/>
                                        <p:tgtEl>
                                          <p:spTgt spid="1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400"/>
                            </p:stCondLst>
                            <p:childTnLst>
                              <p:par>
                                <p:cTn id="6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50" fill="hold"/>
                                        <p:tgtEl>
                                          <p:spTgt spid="1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50" fill="hold"/>
                                        <p:tgtEl>
                                          <p:spTgt spid="1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50"/>
                            </p:stCondLst>
                            <p:childTnLst>
                              <p:par>
                                <p:cTn id="69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" fill="hold"/>
                                        <p:tgtEl>
                                          <p:spTgt spid="1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" fill="hold"/>
                                        <p:tgtEl>
                                          <p:spTgt spid="1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950"/>
                            </p:stCondLst>
                            <p:childTnLst>
                              <p:par>
                                <p:cTn id="7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50" fill="hold"/>
                                        <p:tgtEl>
                                          <p:spTgt spid="1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50" fill="hold"/>
                                        <p:tgtEl>
                                          <p:spTgt spid="1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100"/>
                            </p:stCondLst>
                            <p:childTnLst>
                              <p:par>
                                <p:cTn id="79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50" fill="hold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50" fill="hold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50" fill="hold"/>
                                        <p:tgtEl>
                                          <p:spTgt spid="1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50" fill="hold"/>
                                        <p:tgtEl>
                                          <p:spTgt spid="1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650"/>
                            </p:stCondLst>
                            <p:childTnLst>
                              <p:par>
                                <p:cTn id="8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50" fill="hold"/>
                                        <p:tgtEl>
                                          <p:spTgt spid="1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50" fill="hold"/>
                                        <p:tgtEl>
                                          <p:spTgt spid="1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800"/>
                            </p:stCondLst>
                            <p:childTnLst>
                              <p:par>
                                <p:cTn id="9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50" fill="hold"/>
                                        <p:tgtEl>
                                          <p:spTgt spid="15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50" fill="hold"/>
                                        <p:tgtEl>
                                          <p:spTgt spid="15">
                                            <p:graphicEl>
                                              <a:chart seriesIdx="2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950"/>
                            </p:stCondLst>
                            <p:childTnLst>
                              <p:par>
                                <p:cTn id="9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50" fill="hold"/>
                                        <p:tgtEl>
                                          <p:spTgt spid="15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50" fill="hold"/>
                                        <p:tgtEl>
                                          <p:spTgt spid="15">
                                            <p:graphicEl>
                                              <a:chart seriesIdx="3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100"/>
                            </p:stCondLst>
                            <p:childTnLst>
                              <p:par>
                                <p:cTn id="10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4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50" fill="hold"/>
                                        <p:tgtEl>
                                          <p:spTgt spid="15">
                                            <p:graphicEl>
                                              <a:chart seriesIdx="4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50" fill="hold"/>
                                        <p:tgtEl>
                                          <p:spTgt spid="15">
                                            <p:graphicEl>
                                              <a:chart seriesIdx="4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250"/>
                            </p:stCondLst>
                            <p:childTnLst>
                              <p:par>
                                <p:cTn id="10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5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150" fill="hold"/>
                                        <p:tgtEl>
                                          <p:spTgt spid="15">
                                            <p:graphicEl>
                                              <a:chart seriesIdx="5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150" fill="hold"/>
                                        <p:tgtEl>
                                          <p:spTgt spid="15">
                                            <p:graphicEl>
                                              <a:chart seriesIdx="5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400"/>
                            </p:stCondLst>
                            <p:childTnLst>
                              <p:par>
                                <p:cTn id="114" presetID="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50" fill="hold"/>
                                        <p:tgtEl>
                                          <p:spTgt spid="1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50" fill="hold"/>
                                        <p:tgtEl>
                                          <p:spTgt spid="1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800"/>
                            </p:stCondLst>
                            <p:childTnLst>
                              <p:par>
                                <p:cTn id="1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150" fill="hold"/>
                                        <p:tgtEl>
                                          <p:spTgt spid="1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150" fill="hold"/>
                                        <p:tgtEl>
                                          <p:spTgt spid="1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950"/>
                            </p:stCondLst>
                            <p:childTnLst>
                              <p:par>
                                <p:cTn id="1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50" fill="hold"/>
                                        <p:tgtEl>
                                          <p:spTgt spid="15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50" fill="hold"/>
                                        <p:tgtEl>
                                          <p:spTgt spid="15">
                                            <p:graphicEl>
                                              <a:chart seriesIdx="2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100"/>
                            </p:stCondLst>
                            <p:childTnLst>
                              <p:par>
                                <p:cTn id="1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50" fill="hold"/>
                                        <p:tgtEl>
                                          <p:spTgt spid="15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150" fill="hold"/>
                                        <p:tgtEl>
                                          <p:spTgt spid="15">
                                            <p:graphicEl>
                                              <a:chart seriesIdx="3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250"/>
                            </p:stCondLst>
                            <p:childTnLst>
                              <p:par>
                                <p:cTn id="1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4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150" fill="hold"/>
                                        <p:tgtEl>
                                          <p:spTgt spid="15">
                                            <p:graphicEl>
                                              <a:chart seriesIdx="4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50" fill="hold"/>
                                        <p:tgtEl>
                                          <p:spTgt spid="15">
                                            <p:graphicEl>
                                              <a:chart seriesIdx="4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400"/>
                            </p:stCondLst>
                            <p:childTnLst>
                              <p:par>
                                <p:cTn id="1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5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150" fill="hold"/>
                                        <p:tgtEl>
                                          <p:spTgt spid="15">
                                            <p:graphicEl>
                                              <a:chart seriesIdx="5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50" fill="hold"/>
                                        <p:tgtEl>
                                          <p:spTgt spid="15">
                                            <p:graphicEl>
                                              <a:chart seriesIdx="5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55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050"/>
                            </p:stCondLst>
                            <p:childTnLst>
                              <p:par>
                                <p:cTn id="1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 build="p"/>
      <p:bldGraphic spid="13" grpId="0" uiExpand="1">
        <p:bldSub>
          <a:bldChart bld="categoryEl"/>
        </p:bldSub>
      </p:bldGraphic>
      <p:bldGraphic spid="14" grpId="0" uiExpand="1">
        <p:bldSub>
          <a:bldChart bld="categoryEl"/>
        </p:bldSub>
      </p:bldGraphic>
      <p:bldGraphic spid="15" grpId="0" uiExpand="1">
        <p:bldSub>
          <a:bldChart bld="categoryEl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302A3-F523-436A-9353-45D6BE18E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161"/>
            <a:ext cx="5332120" cy="3845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sz="2000">
                <a:latin typeface="Roboto"/>
              </a:rPr>
              <a:t>Проект «</a:t>
            </a:r>
            <a:r>
              <a:rPr lang="ru-RU" sz="2000" dirty="0">
                <a:latin typeface="Roboto"/>
                <a:ea typeface="Calibri" panose="020F0502020204030204" pitchFamily="34" charset="0"/>
                <a:cs typeface="Calibri" panose="020F0502020204030204" pitchFamily="34" charset="0"/>
              </a:rPr>
              <a:t>Персональный помощник</a:t>
            </a:r>
            <a:r>
              <a:rPr lang="ru-RU" sz="2000" dirty="0">
                <a:latin typeface="Roboto"/>
              </a:rPr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76AF90-42F6-4254-A951-8931234BA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686358"/>
            <a:ext cx="6185629" cy="348528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046801-D415-4F56-8E15-373241DC4DB4}"/>
              </a:ext>
            </a:extLst>
          </p:cNvPr>
          <p:cNvSpPr/>
          <p:nvPr/>
        </p:nvSpPr>
        <p:spPr>
          <a:xfrm>
            <a:off x="6164479" y="620688"/>
            <a:ext cx="5332120" cy="3081356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ГБУЗ «ГП № 175 ДЗМ» является участником одного из важнейших проектов в сфере здравоохранения – «Персональный помощник».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b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Целью данного проекта является  повышенное внимание к </a:t>
            </a:r>
            <a:r>
              <a:rPr lang="ru-RU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онкопациентам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дистанционное сопровождение пациента от момента подозрения на наличие злокачественного новообразования и в случае постановки и верификации диагноза сопровождение в процессе лечения и последующего диспансерного наблюдения у врача-онколога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AE50127-10FB-492A-9A7A-F45A3D455027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BF2DB35-6F1E-4CCF-8BBC-459D911B72B6}"/>
              </a:ext>
            </a:extLst>
          </p:cNvPr>
          <p:cNvSpPr txBox="1"/>
          <p:nvPr/>
        </p:nvSpPr>
        <p:spPr>
          <a:xfrm>
            <a:off x="6164479" y="3996089"/>
            <a:ext cx="5332120" cy="1815882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С начала проекта в декабре 2020 г. в ЦАОП ГБУЗ "ГКБ им Д. </a:t>
            </a:r>
            <a:r>
              <a:rPr lang="ru-RU" sz="1600" dirty="0" err="1">
                <a:solidFill>
                  <a:schemeClr val="tx1"/>
                </a:solidFill>
              </a:rPr>
              <a:t>Д</a:t>
            </a:r>
            <a:r>
              <a:rPr lang="ru-RU" sz="1600" dirty="0">
                <a:solidFill>
                  <a:schemeClr val="tx1"/>
                </a:solidFill>
              </a:rPr>
              <a:t>. Плетнева ДЗМ" было направлено </a:t>
            </a:r>
            <a:r>
              <a:rPr lang="ru-RU" sz="1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67</a:t>
            </a:r>
            <a:r>
              <a:rPr lang="ru-RU" sz="1600" dirty="0">
                <a:solidFill>
                  <a:schemeClr val="tx1"/>
                </a:solidFill>
              </a:rPr>
              <a:t> пациентов: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</a:t>
            </a:r>
            <a:r>
              <a:rPr lang="ru-RU" sz="1600" dirty="0">
                <a:solidFill>
                  <a:schemeClr val="tx1"/>
                </a:solidFill>
              </a:rPr>
              <a:t> пациентов с подтвержденным диагнозом взято на учет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53</a:t>
            </a:r>
            <a:r>
              <a:rPr lang="ru-RU" sz="1600" dirty="0">
                <a:solidFill>
                  <a:schemeClr val="tx1"/>
                </a:solidFill>
              </a:rPr>
              <a:t> пациента – </a:t>
            </a:r>
            <a:r>
              <a:rPr lang="ru-RU" sz="1600" dirty="0" err="1">
                <a:solidFill>
                  <a:schemeClr val="tx1"/>
                </a:solidFill>
              </a:rPr>
              <a:t>онкопатологии</a:t>
            </a:r>
            <a:r>
              <a:rPr lang="ru-RU" sz="1600" dirty="0">
                <a:solidFill>
                  <a:schemeClr val="tx1"/>
                </a:solidFill>
              </a:rPr>
              <a:t> не выявлено, на контроле у врачей по месту прикрепления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 </a:t>
            </a:r>
            <a:r>
              <a:rPr lang="ru-RU" sz="16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</a:t>
            </a:r>
            <a:r>
              <a:rPr lang="ru-RU" sz="1600" dirty="0">
                <a:solidFill>
                  <a:schemeClr val="tx1"/>
                </a:solidFill>
              </a:rPr>
              <a:t> запущенных случаев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A8705D4A-5B47-4DDC-98CC-3A05F2997B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3846148"/>
              </p:ext>
            </p:extLst>
          </p:nvPr>
        </p:nvGraphicFramePr>
        <p:xfrm>
          <a:off x="2855640" y="4363653"/>
          <a:ext cx="3166587" cy="1468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381521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1" presetClass="entr" presetSubtype="3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Graphic spid="9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E02C10-05C8-4D9E-A676-BB7006B08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5116"/>
            <a:ext cx="4975900" cy="2986820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F77FBE1-9CB0-43BC-8862-F3539A0B9709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0AD0263-816A-4B49-B8FF-D9B7A9BFE5FF}"/>
              </a:ext>
            </a:extLst>
          </p:cNvPr>
          <p:cNvSpPr txBox="1">
            <a:spLocks/>
          </p:cNvSpPr>
          <p:nvPr/>
        </p:nvSpPr>
        <p:spPr bwMode="auto">
          <a:xfrm>
            <a:off x="0" y="278018"/>
            <a:ext cx="6672064" cy="29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000" dirty="0">
                <a:latin typeface="Roboto"/>
              </a:rPr>
              <a:t>Выполнение вакцинации населения в 2020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7883AB4F-B801-4106-BCEE-B49D3CB6B393}"/>
              </a:ext>
            </a:extLst>
          </p:cNvPr>
          <p:cNvGraphicFramePr>
            <a:graphicFrameLocks noGrp="1"/>
          </p:cNvGraphicFramePr>
          <p:nvPr/>
        </p:nvGraphicFramePr>
        <p:xfrm>
          <a:off x="3575720" y="1115438"/>
          <a:ext cx="4464496" cy="1101667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116124">
                  <a:extLst>
                    <a:ext uri="{9D8B030D-6E8A-4147-A177-3AD203B41FA5}">
                      <a16:colId xmlns:a16="http://schemas.microsoft.com/office/drawing/2014/main" val="338870885"/>
                    </a:ext>
                  </a:extLst>
                </a:gridCol>
                <a:gridCol w="3348372">
                  <a:extLst>
                    <a:ext uri="{9D8B030D-6E8A-4147-A177-3AD203B41FA5}">
                      <a16:colId xmlns:a16="http://schemas.microsoft.com/office/drawing/2014/main" val="1445580210"/>
                    </a:ext>
                  </a:extLst>
                </a:gridCol>
              </a:tblGrid>
              <a:tr h="29733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Грипп, всего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1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271857"/>
                  </a:ext>
                </a:extLst>
              </a:tr>
              <a:tr h="5098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АЦ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A0C150">
                        <a:alpha val="9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b="0" u="none" strike="noStrike" dirty="0">
                          <a:effectLst/>
                        </a:rPr>
                        <a:t>Всего вакцинировано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147 573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150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8796338"/>
                  </a:ext>
                </a:extLst>
              </a:tr>
              <a:tr h="2944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ГП № 175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150">
                        <a:alpha val="9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0C150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685229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83C04657-B69F-4444-BA45-CF7909B74D82}"/>
              </a:ext>
            </a:extLst>
          </p:cNvPr>
          <p:cNvGraphicFramePr>
            <a:graphicFrameLocks noGrp="1"/>
          </p:cNvGraphicFramePr>
          <p:nvPr/>
        </p:nvGraphicFramePr>
        <p:xfrm>
          <a:off x="3575720" y="2345882"/>
          <a:ext cx="4464496" cy="1054910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1116124">
                  <a:extLst>
                    <a:ext uri="{9D8B030D-6E8A-4147-A177-3AD203B41FA5}">
                      <a16:colId xmlns:a16="http://schemas.microsoft.com/office/drawing/2014/main" val="4177701470"/>
                    </a:ext>
                  </a:extLst>
                </a:gridCol>
                <a:gridCol w="3348372">
                  <a:extLst>
                    <a:ext uri="{9D8B030D-6E8A-4147-A177-3AD203B41FA5}">
                      <a16:colId xmlns:a16="http://schemas.microsoft.com/office/drawing/2014/main" val="3927217109"/>
                    </a:ext>
                  </a:extLst>
                </a:gridCol>
              </a:tblGrid>
              <a:tr h="29103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Грипп, старше 60 лет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BA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942595"/>
                  </a:ext>
                </a:extLst>
              </a:tr>
              <a:tr h="4373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АЦ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BAC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</a:rPr>
                        <a:t>Вакцинировано пенсионеров (60+)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57 010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B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968718"/>
                  </a:ext>
                </a:extLst>
              </a:tr>
              <a:tr h="3265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ГП № 175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BAC9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1BA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886306"/>
                  </a:ext>
                </a:extLst>
              </a:tr>
            </a:tbl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5980773B-31B3-4EDB-B8A8-F2A541CCCC59}"/>
              </a:ext>
            </a:extLst>
          </p:cNvPr>
          <p:cNvGraphicFramePr/>
          <p:nvPr/>
        </p:nvGraphicFramePr>
        <p:xfrm>
          <a:off x="4295800" y="3739284"/>
          <a:ext cx="3013053" cy="2570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6F2EF322-0D98-4087-9E90-A8E169FF72A4}"/>
              </a:ext>
            </a:extLst>
          </p:cNvPr>
          <p:cNvGraphicFramePr/>
          <p:nvPr/>
        </p:nvGraphicFramePr>
        <p:xfrm>
          <a:off x="6948814" y="3545155"/>
          <a:ext cx="4824536" cy="3043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BC174B-B027-40ED-B059-B9D6E659F441}"/>
              </a:ext>
            </a:extLst>
          </p:cNvPr>
          <p:cNvSpPr/>
          <p:nvPr/>
        </p:nvSpPr>
        <p:spPr>
          <a:xfrm>
            <a:off x="8184232" y="1261208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ГП 175 принимала активное участие в вакцинации населения от гриппа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 зданиях поликлиник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мобильные точки вакцинации (метро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Площадь Ильича 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Новогиреево</a:t>
            </a: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надомная вакцинация мобильными бригадами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выездная вакцинация на производствах и в офисах</a:t>
            </a:r>
          </a:p>
        </p:txBody>
      </p:sp>
      <p:graphicFrame>
        <p:nvGraphicFramePr>
          <p:cNvPr id="14" name="Таблица 14">
            <a:extLst>
              <a:ext uri="{FF2B5EF4-FFF2-40B4-BE49-F238E27FC236}">
                <a16:creationId xmlns:a16="http://schemas.microsoft.com/office/drawing/2014/main" id="{8E12D46F-B9A6-49B8-A1A2-4425890DCC9A}"/>
              </a:ext>
            </a:extLst>
          </p:cNvPr>
          <p:cNvGraphicFramePr>
            <a:graphicFrameLocks noGrp="1"/>
          </p:cNvGraphicFramePr>
          <p:nvPr/>
        </p:nvGraphicFramePr>
        <p:xfrm>
          <a:off x="191344" y="3429000"/>
          <a:ext cx="3315940" cy="2956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235">
                  <a:extLst>
                    <a:ext uri="{9D8B030D-6E8A-4147-A177-3AD203B41FA5}">
                      <a16:colId xmlns:a16="http://schemas.microsoft.com/office/drawing/2014/main" val="2498101806"/>
                    </a:ext>
                  </a:extLst>
                </a:gridCol>
                <a:gridCol w="2234705">
                  <a:extLst>
                    <a:ext uri="{9D8B030D-6E8A-4147-A177-3AD203B41FA5}">
                      <a16:colId xmlns:a16="http://schemas.microsoft.com/office/drawing/2014/main" val="4159278066"/>
                    </a:ext>
                  </a:extLst>
                </a:gridCol>
              </a:tblGrid>
              <a:tr h="28197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Назначение</a:t>
                      </a:r>
                    </a:p>
                  </a:txBody>
                  <a:tcPr>
                    <a:solidFill>
                      <a:schemeClr val="accent1"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Вакцина</a:t>
                      </a:r>
                    </a:p>
                  </a:txBody>
                  <a:tcPr>
                    <a:solidFill>
                      <a:schemeClr val="accent1"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282584"/>
                  </a:ext>
                </a:extLst>
              </a:tr>
              <a:tr h="28197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Дифтерия</a:t>
                      </a:r>
                    </a:p>
                    <a:p>
                      <a:pPr algn="ctr"/>
                      <a:r>
                        <a:rPr lang="ru-RU" sz="1100" dirty="0"/>
                        <a:t>столбняк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АДС-М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1418027"/>
                  </a:ext>
                </a:extLst>
              </a:tr>
              <a:tr h="28197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Корь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ЖКВ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788676"/>
                  </a:ext>
                </a:extLst>
              </a:tr>
              <a:tr h="28197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Гепатит </a:t>
                      </a:r>
                      <a:r>
                        <a:rPr lang="en-US" sz="1100" dirty="0"/>
                        <a:t>B</a:t>
                      </a:r>
                      <a:endParaRPr lang="ru-RU" sz="1100" dirty="0"/>
                    </a:p>
                  </a:txBody>
                  <a:tcPr anchor="ctr">
                    <a:solidFill>
                      <a:schemeClr val="accent1">
                        <a:tint val="4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err="1"/>
                        <a:t>Combiotex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tint val="4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961170"/>
                  </a:ext>
                </a:extLst>
              </a:tr>
              <a:tr h="28197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Гепатит </a:t>
                      </a:r>
                      <a:r>
                        <a:rPr lang="en-US" sz="1100" dirty="0"/>
                        <a:t>A</a:t>
                      </a:r>
                      <a:endParaRPr lang="ru-RU" sz="1100" dirty="0"/>
                    </a:p>
                  </a:txBody>
                  <a:tcPr anchor="ctr">
                    <a:solidFill>
                      <a:schemeClr val="accent1">
                        <a:tint val="2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err="1"/>
                        <a:t>Альгавак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tint val="2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907144"/>
                  </a:ext>
                </a:extLst>
              </a:tr>
              <a:tr h="28197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Энцефалит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/>
                        <a:t>Клещ-Э-</a:t>
                      </a:r>
                      <a:r>
                        <a:rPr lang="ru-RU" sz="1200" dirty="0" err="1"/>
                        <a:t>Вак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tint val="4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847613"/>
                  </a:ext>
                </a:extLst>
              </a:tr>
              <a:tr h="266309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Пневмококк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/>
                        <a:t>Пневмо-23, Превенар-13, Пневмовакс-23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860514"/>
                  </a:ext>
                </a:extLst>
              </a:tr>
              <a:tr h="266309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Дизентерия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err="1"/>
                        <a:t>Шигеллвак</a:t>
                      </a:r>
                      <a:endParaRPr lang="ru-RU" sz="1100" dirty="0"/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6347181"/>
                  </a:ext>
                </a:extLst>
              </a:tr>
              <a:tr h="266309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Грипп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 err="1"/>
                        <a:t>Совигрипп</a:t>
                      </a:r>
                      <a:r>
                        <a:rPr lang="ru-RU" sz="1100" dirty="0"/>
                        <a:t>, </a:t>
                      </a:r>
                      <a:r>
                        <a:rPr lang="ru-RU" sz="1100" dirty="0" err="1"/>
                        <a:t>Ультрикс</a:t>
                      </a:r>
                      <a:r>
                        <a:rPr lang="ru-RU" sz="1100" dirty="0"/>
                        <a:t> </a:t>
                      </a:r>
                      <a:r>
                        <a:rPr lang="ru-RU" sz="1100" dirty="0" err="1"/>
                        <a:t>квадри</a:t>
                      </a:r>
                      <a:r>
                        <a:rPr lang="ru-RU" sz="1100" dirty="0"/>
                        <a:t>, ФЛЮ-М, </a:t>
                      </a:r>
                      <a:r>
                        <a:rPr lang="ru-RU" sz="1100" dirty="0" err="1"/>
                        <a:t>Гриппол</a:t>
                      </a:r>
                      <a:r>
                        <a:rPr lang="ru-RU" sz="1100" dirty="0"/>
                        <a:t> Плюс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260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21258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5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50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50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5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50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50"/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50"/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65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50"/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8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5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50"/>
                                        <p:tgtEl>
                                          <p:spTgt spid="9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35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50"/>
                                        <p:tgtEl>
                                          <p:spTgt spid="9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50"/>
                                        <p:tgtEl>
                                          <p:spTgt spid="9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5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50"/>
                                        <p:tgtEl>
                                          <p:spTgt spid="9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8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150"/>
                                        <p:tgtEl>
                                          <p:spTgt spid="9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150"/>
                                        <p:tgtEl>
                                          <p:spTgt spid="9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35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150"/>
                                        <p:tgtEl>
                                          <p:spTgt spid="9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50"/>
                                        <p:tgtEl>
                                          <p:spTgt spid="9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5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El"/>
        </p:bldSub>
      </p:bldGraphic>
      <p:bldGraphic spid="9" grpId="0" uiExpand="1">
        <p:bldSub>
          <a:bldChart bld="seriesEl"/>
        </p:bldSub>
      </p:bldGraphic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2607F-5C96-4C48-81FD-72EDAE91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9231"/>
            <a:ext cx="9193200" cy="38145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Roboto"/>
              </a:rPr>
              <a:t>Информация про средней заработной плате в ГБУЗ «ГП № 175 ДЗМ»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CB058D4-561E-4BBB-AD6A-CCFE84F91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964276"/>
              </p:ext>
            </p:extLst>
          </p:nvPr>
        </p:nvGraphicFramePr>
        <p:xfrm>
          <a:off x="1271464" y="846379"/>
          <a:ext cx="8765457" cy="701860"/>
        </p:xfrm>
        <a:graphic>
          <a:graphicData uri="http://schemas.openxmlformats.org/drawingml/2006/table">
            <a:tbl>
              <a:tblPr/>
              <a:tblGrid>
                <a:gridCol w="8765457">
                  <a:extLst>
                    <a:ext uri="{9D8B030D-6E8A-4147-A177-3AD203B41FA5}">
                      <a16:colId xmlns:a16="http://schemas.microsoft.com/office/drawing/2014/main" val="1161506766"/>
                    </a:ext>
                  </a:extLst>
                </a:gridCol>
              </a:tblGrid>
              <a:tr h="3187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 2020 году: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4509610"/>
                  </a:ext>
                </a:extLst>
              </a:tr>
              <a:tr h="38309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 врачей ГБУЗ "ГП № 175 ДЗМ" отмечается повышение средней заработной платы на </a:t>
                      </a:r>
                      <a:r>
                        <a:rPr lang="ru-RU" sz="1100" b="0" i="0" u="none" strike="noStrike" cap="none" spc="0" dirty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libri" panose="020F0502020204030204" pitchFamily="34" charset="0"/>
                        </a:rPr>
                        <a:t>14,0 %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(средняя з/п за 2019г. 130,5 тыс. руб., за 2020 г. - 148,8 тыс. руб.)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774237"/>
                  </a:ext>
                </a:extLst>
              </a:tr>
            </a:tbl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265B360-886C-44B8-8C06-A35545B0C322}"/>
              </a:ext>
            </a:extLst>
          </p:cNvPr>
          <p:cNvSpPr/>
          <p:nvPr/>
        </p:nvSpPr>
        <p:spPr>
          <a:xfrm>
            <a:off x="1179037" y="1639864"/>
            <a:ext cx="876545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</a:rPr>
              <a:t>Средняя заработная плата у врачей за 2020 г. в сравнении с 2019г. (без учета </a:t>
            </a:r>
            <a:r>
              <a:rPr lang="ru-RU" sz="1100" dirty="0" err="1">
                <a:solidFill>
                  <a:srgbClr val="000000"/>
                </a:solidFill>
                <a:latin typeface="Calibri" panose="020F0502020204030204" pitchFamily="34" charset="0"/>
              </a:rPr>
              <a:t>ковидных</a:t>
            </a:r>
            <a: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</a:rPr>
              <a:t> выплат) увеличилась на </a:t>
            </a:r>
            <a:r>
              <a:rPr lang="ru-RU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</a:rPr>
              <a:t>6%</a:t>
            </a:r>
            <a:r>
              <a:rPr lang="ru-RU" sz="1100" dirty="0">
                <a:solidFill>
                  <a:srgbClr val="000000"/>
                </a:solidFill>
                <a:latin typeface="Calibri" panose="020F0502020204030204" pitchFamily="34" charset="0"/>
              </a:rPr>
              <a:t> (ср. з/п за 2019г. 130,5 тыс. руб., за 2020г. 138,6 тыс. руб.),</a:t>
            </a:r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69DA884-41AD-4B41-9B4C-EA6C4D6C3EC5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Объект 4">
            <a:extLst>
              <a:ext uri="{FF2B5EF4-FFF2-40B4-BE49-F238E27FC236}">
                <a16:creationId xmlns:a16="http://schemas.microsoft.com/office/drawing/2014/main" id="{ED707ECC-9CDC-4855-9CBA-ECE8E20DFA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1209392"/>
              </p:ext>
            </p:extLst>
          </p:nvPr>
        </p:nvGraphicFramePr>
        <p:xfrm>
          <a:off x="1271464" y="4509120"/>
          <a:ext cx="3528392" cy="1803338"/>
        </p:xfrm>
        <a:graphic>
          <a:graphicData uri="http://schemas.openxmlformats.org/drawingml/2006/table">
            <a:tbl>
              <a:tblPr/>
              <a:tblGrid>
                <a:gridCol w="1960218">
                  <a:extLst>
                    <a:ext uri="{9D8B030D-6E8A-4147-A177-3AD203B41FA5}">
                      <a16:colId xmlns:a16="http://schemas.microsoft.com/office/drawing/2014/main" val="327568724"/>
                    </a:ext>
                  </a:extLst>
                </a:gridCol>
                <a:gridCol w="1568174">
                  <a:extLst>
                    <a:ext uri="{9D8B030D-6E8A-4147-A177-3AD203B41FA5}">
                      <a16:colId xmlns:a16="http://schemas.microsoft.com/office/drawing/2014/main" val="2759299817"/>
                    </a:ext>
                  </a:extLst>
                </a:gridCol>
              </a:tblGrid>
              <a:tr h="177743">
                <a:tc gridSpan="2"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596719"/>
                  </a:ext>
                </a:extLst>
              </a:tr>
              <a:tr h="1777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Средняя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346729"/>
                  </a:ext>
                </a:extLst>
              </a:tr>
              <a:tr h="2123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Средний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тыс. руб.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800"/>
                  </a:ext>
                </a:extLst>
              </a:tr>
              <a:tr h="1777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Средняя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917934"/>
                  </a:ext>
                </a:extLst>
              </a:tr>
              <a:tr h="4182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Средний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тыс. руб.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(без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ковидной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выплаты)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798758"/>
                  </a:ext>
                </a:extLst>
              </a:tr>
              <a:tr h="4182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Средний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тыс. руб.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(с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ковидной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выплатой)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491924"/>
                  </a:ext>
                </a:extLst>
              </a:tr>
              <a:tr h="16366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609655"/>
                  </a:ext>
                </a:extLst>
              </a:tr>
            </a:tbl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id="{1C8C6FF0-2273-48D8-BBF7-771AF1268F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2556113"/>
              </p:ext>
            </p:extLst>
          </p:nvPr>
        </p:nvGraphicFramePr>
        <p:xfrm>
          <a:off x="5087888" y="4412264"/>
          <a:ext cx="5144638" cy="2246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49B4AA40-FFCA-4526-B535-086BACEEFF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1928999"/>
              </p:ext>
            </p:extLst>
          </p:nvPr>
        </p:nvGraphicFramePr>
        <p:xfrm>
          <a:off x="4892283" y="1902682"/>
          <a:ext cx="6820341" cy="2246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Объект 4">
            <a:extLst>
              <a:ext uri="{FF2B5EF4-FFF2-40B4-BE49-F238E27FC236}">
                <a16:creationId xmlns:a16="http://schemas.microsoft.com/office/drawing/2014/main" id="{1E766EEB-7A54-4FFE-8D65-198D86D41B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2500294"/>
              </p:ext>
            </p:extLst>
          </p:nvPr>
        </p:nvGraphicFramePr>
        <p:xfrm>
          <a:off x="1271464" y="2056647"/>
          <a:ext cx="3528392" cy="1803338"/>
        </p:xfrm>
        <a:graphic>
          <a:graphicData uri="http://schemas.openxmlformats.org/drawingml/2006/table">
            <a:tbl>
              <a:tblPr/>
              <a:tblGrid>
                <a:gridCol w="1960218">
                  <a:extLst>
                    <a:ext uri="{9D8B030D-6E8A-4147-A177-3AD203B41FA5}">
                      <a16:colId xmlns:a16="http://schemas.microsoft.com/office/drawing/2014/main" val="327568724"/>
                    </a:ext>
                  </a:extLst>
                </a:gridCol>
                <a:gridCol w="1568174">
                  <a:extLst>
                    <a:ext uri="{9D8B030D-6E8A-4147-A177-3AD203B41FA5}">
                      <a16:colId xmlns:a16="http://schemas.microsoft.com/office/drawing/2014/main" val="2759299817"/>
                    </a:ext>
                  </a:extLst>
                </a:gridCol>
              </a:tblGrid>
              <a:tr h="177743">
                <a:tc gridSpan="2"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596719"/>
                  </a:ext>
                </a:extLst>
              </a:tr>
              <a:tr h="1777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Средняя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346729"/>
                  </a:ext>
                </a:extLst>
              </a:tr>
              <a:tr h="21236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Врачи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тыс. руб.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800"/>
                  </a:ext>
                </a:extLst>
              </a:tr>
              <a:tr h="1777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Средняя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917934"/>
                  </a:ext>
                </a:extLst>
              </a:tr>
              <a:tr h="4182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Врачи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тыс. руб.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(без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ковидной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выплаты)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798758"/>
                  </a:ext>
                </a:extLst>
              </a:tr>
              <a:tr h="4182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Врачи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тыс. руб.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(с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ковидной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выплатой)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491924"/>
                  </a:ext>
                </a:extLst>
              </a:tr>
              <a:tr h="16366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609655"/>
                  </a:ext>
                </a:extLst>
              </a:tr>
            </a:tbl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D0423C7-B1D0-465C-96A7-27BC8319417F}"/>
              </a:ext>
            </a:extLst>
          </p:cNvPr>
          <p:cNvSpPr/>
          <p:nvPr/>
        </p:nvSpPr>
        <p:spPr>
          <a:xfrm>
            <a:off x="1194196" y="4083276"/>
            <a:ext cx="87502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0000"/>
                </a:solidFill>
              </a:rPr>
              <a:t>У среднего медицинского персонала в 2020 г. в сравнении с 2019г. средняя заработная плата увеличилась на </a:t>
            </a:r>
            <a:r>
              <a:rPr lang="ru-RU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20,8 %</a:t>
            </a:r>
            <a:r>
              <a:rPr lang="ru-RU" sz="1200" dirty="0">
                <a:solidFill>
                  <a:srgbClr val="000000"/>
                </a:solidFill>
              </a:rPr>
              <a:t> (ср. з/п за 2019г. 64,9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ru-RU" sz="1200" dirty="0">
                <a:solidFill>
                  <a:srgbClr val="000000"/>
                </a:solidFill>
              </a:rPr>
              <a:t>тыс. </a:t>
            </a:r>
            <a:r>
              <a:rPr lang="ru-RU" sz="1200" dirty="0" err="1">
                <a:solidFill>
                  <a:srgbClr val="000000"/>
                </a:solidFill>
              </a:rPr>
              <a:t>руб</a:t>
            </a:r>
            <a:r>
              <a:rPr lang="ru-RU" sz="1200" dirty="0">
                <a:solidFill>
                  <a:srgbClr val="000000"/>
                </a:solidFill>
              </a:rPr>
              <a:t>, за 2020г. - 81,9 тыс. руб.</a:t>
            </a:r>
            <a:r>
              <a:rPr lang="en-US" sz="1200" dirty="0">
                <a:solidFill>
                  <a:srgbClr val="000000"/>
                </a:solidFill>
              </a:rPr>
              <a:t>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473377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5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5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5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5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1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4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1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14">
                                            <p:graphicEl>
                                              <a:chart seriesIdx="1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1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14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1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14">
                                            <p:graphicEl>
                                              <a:chart seriesIdx="1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14" grpId="0" uiExpand="1">
        <p:bldSub>
          <a:bldChart bld="categoryEl"/>
        </p:bldSub>
      </p:bldGraphic>
      <p:bldGraphic spid="15" grpId="0" uiExpand="1">
        <p:bldSub>
          <a:bldChart bld="categoryEl"/>
        </p:bldSub>
      </p:bldGraphic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14253" y="288111"/>
            <a:ext cx="3661981" cy="3325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Roboto"/>
              </a:rPr>
              <a:t>Оборудование поликлиники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33900"/>
          <a:stretch/>
        </p:blipFill>
        <p:spPr>
          <a:xfrm>
            <a:off x="7824192" y="1679352"/>
            <a:ext cx="4131282" cy="4605580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CDE8C03-A780-4865-91BE-52AFB0EF2F9B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33">
            <a:extLst>
              <a:ext uri="{FF2B5EF4-FFF2-40B4-BE49-F238E27FC236}">
                <a16:creationId xmlns:a16="http://schemas.microsoft.com/office/drawing/2014/main" id="{D4FD30EA-BB17-4298-8CC2-8B9A061AE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577" y="779990"/>
            <a:ext cx="69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8FC750-C791-4A04-8F25-958D64B2D018}"/>
              </a:ext>
            </a:extLst>
          </p:cNvPr>
          <p:cNvSpPr txBox="1"/>
          <p:nvPr/>
        </p:nvSpPr>
        <p:spPr>
          <a:xfrm>
            <a:off x="9552384" y="980728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ГП № 175 (Ф</a:t>
            </a:r>
            <a:r>
              <a:rPr lang="en-US" dirty="0"/>
              <a:t>4</a:t>
            </a:r>
            <a:r>
              <a:rPr lang="ru-RU" dirty="0"/>
              <a:t>)</a:t>
            </a:r>
          </a:p>
        </p:txBody>
      </p:sp>
      <p:graphicFrame>
        <p:nvGraphicFramePr>
          <p:cNvPr id="12" name="Таблица 3">
            <a:extLst>
              <a:ext uri="{FF2B5EF4-FFF2-40B4-BE49-F238E27FC236}">
                <a16:creationId xmlns:a16="http://schemas.microsoft.com/office/drawing/2014/main" id="{ECA3BCF7-1D24-43DC-AFB7-6758F34C3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842465"/>
              </p:ext>
            </p:extLst>
          </p:nvPr>
        </p:nvGraphicFramePr>
        <p:xfrm>
          <a:off x="407368" y="1052736"/>
          <a:ext cx="7272808" cy="4551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6956">
                  <a:extLst>
                    <a:ext uri="{9D8B030D-6E8A-4147-A177-3AD203B41FA5}">
                      <a16:colId xmlns:a16="http://schemas.microsoft.com/office/drawing/2014/main" val="1131816778"/>
                    </a:ext>
                  </a:extLst>
                </a:gridCol>
                <a:gridCol w="881553">
                  <a:extLst>
                    <a:ext uri="{9D8B030D-6E8A-4147-A177-3AD203B41FA5}">
                      <a16:colId xmlns:a16="http://schemas.microsoft.com/office/drawing/2014/main" val="4003130143"/>
                    </a:ext>
                  </a:extLst>
                </a:gridCol>
                <a:gridCol w="4334299">
                  <a:extLst>
                    <a:ext uri="{9D8B030D-6E8A-4147-A177-3AD203B41FA5}">
                      <a16:colId xmlns:a16="http://schemas.microsoft.com/office/drawing/2014/main" val="571889380"/>
                    </a:ext>
                  </a:extLst>
                </a:gridCol>
              </a:tblGrid>
              <a:tr h="608642"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>
                          <a:solidFill>
                            <a:schemeClr val="tx1"/>
                          </a:solidFill>
                        </a:rPr>
                        <a:t>количество</a:t>
                      </a:r>
                      <a:endParaRPr lang="ru-RU" sz="1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модели</a:t>
                      </a: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896941"/>
                  </a:ext>
                </a:extLst>
              </a:tr>
              <a:tr h="60864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Рентген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68000"/>
                          </a:schemeClr>
                        </a:gs>
                        <a:gs pos="51000">
                          <a:schemeClr val="accent1">
                            <a:lumMod val="45000"/>
                            <a:lumOff val="55000"/>
                            <a:alpha val="70000"/>
                          </a:schemeClr>
                        </a:gs>
                        <a:gs pos="77000">
                          <a:schemeClr val="accent1">
                            <a:lumMod val="45000"/>
                            <a:lumOff val="55000"/>
                            <a:alpha val="7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400" b="0" dirty="0">
                          <a:solidFill>
                            <a:srgbClr val="000000"/>
                          </a:solidFill>
                        </a:rPr>
                        <a:t>КРД-СМ 50/125-1</a:t>
                      </a:r>
                      <a:r>
                        <a:rPr lang="en-US" sz="1400" b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ru-RU" sz="1400" b="0" dirty="0">
                          <a:solidFill>
                            <a:srgbClr val="000000"/>
                          </a:solidFill>
                        </a:rPr>
                        <a:t>«</a:t>
                      </a:r>
                      <a:r>
                        <a:rPr lang="ru-RU" sz="1400" b="0" dirty="0" err="1">
                          <a:solidFill>
                            <a:srgbClr val="000000"/>
                          </a:solidFill>
                        </a:rPr>
                        <a:t>Спектрал</a:t>
                      </a:r>
                      <a:r>
                        <a:rPr lang="ru-RU" sz="1400" b="0" dirty="0">
                          <a:solidFill>
                            <a:srgbClr val="000000"/>
                          </a:solidFill>
                        </a:rPr>
                        <a:t>»</a:t>
                      </a: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522061"/>
                  </a:ext>
                </a:extLst>
              </a:tr>
              <a:tr h="60864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Флюорограф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68000"/>
                          </a:schemeClr>
                        </a:gs>
                        <a:gs pos="51000">
                          <a:schemeClr val="accent1">
                            <a:lumMod val="45000"/>
                            <a:lumOff val="55000"/>
                            <a:alpha val="70000"/>
                          </a:schemeClr>
                        </a:gs>
                        <a:gs pos="77000">
                          <a:schemeClr val="accent1">
                            <a:lumMod val="45000"/>
                            <a:lumOff val="55000"/>
                            <a:alpha val="7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ФЦМ Барс - «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</a:rPr>
                        <a:t>Ренекс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»</a:t>
                      </a: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657707"/>
                  </a:ext>
                </a:extLst>
              </a:tr>
              <a:tr h="88358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УЗИ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ru-RU" sz="1400" b="0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экспертного класса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68000"/>
                          </a:schemeClr>
                        </a:gs>
                        <a:gs pos="51000">
                          <a:schemeClr val="accent1">
                            <a:lumMod val="45000"/>
                            <a:lumOff val="55000"/>
                            <a:alpha val="70000"/>
                          </a:schemeClr>
                        </a:gs>
                        <a:gs pos="77000">
                          <a:schemeClr val="accent1">
                            <a:lumMod val="45000"/>
                            <a:lumOff val="55000"/>
                            <a:alpha val="7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Esaote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Mylab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70,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Mylab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Seven, 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 Vivid E-90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GE </a:t>
                      </a:r>
                      <a:r>
                        <a:rPr lang="en-US" sz="1400" b="0" i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Logiq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S8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GE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Logiq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7</a:t>
                      </a:r>
                      <a:endParaRPr lang="ru-RU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327467"/>
                  </a:ext>
                </a:extLst>
              </a:tr>
              <a:tr h="308348"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 b="1" i="1" dirty="0">
                          <a:solidFill>
                            <a:schemeClr val="tx1"/>
                          </a:solidFill>
                        </a:rPr>
                        <a:t>датчики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68000"/>
                          </a:schemeClr>
                        </a:gs>
                        <a:gs pos="51000">
                          <a:schemeClr val="accent1">
                            <a:lumMod val="45000"/>
                            <a:lumOff val="55000"/>
                            <a:alpha val="70000"/>
                          </a:schemeClr>
                        </a:gs>
                        <a:gs pos="77000">
                          <a:schemeClr val="accent1">
                            <a:lumMod val="45000"/>
                            <a:lumOff val="55000"/>
                            <a:alpha val="7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конвексные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326612"/>
                  </a:ext>
                </a:extLst>
              </a:tr>
              <a:tr h="3083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линейные</a:t>
                      </a: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511984"/>
                  </a:ext>
                </a:extLst>
              </a:tr>
              <a:tr h="3083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секторные</a:t>
                      </a: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8952"/>
                  </a:ext>
                </a:extLst>
              </a:tr>
              <a:tr h="3083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ректовагинальные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048063"/>
                  </a:ext>
                </a:extLst>
              </a:tr>
              <a:tr h="608642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Спирограф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  <a:alpha val="68000"/>
                          </a:schemeClr>
                        </a:gs>
                        <a:gs pos="51000">
                          <a:schemeClr val="accent1">
                            <a:lumMod val="45000"/>
                            <a:lumOff val="55000"/>
                            <a:alpha val="70000"/>
                          </a:schemeClr>
                        </a:gs>
                        <a:gs pos="77000">
                          <a:schemeClr val="accent1">
                            <a:lumMod val="45000"/>
                            <a:lumOff val="55000"/>
                            <a:alpha val="70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Spirolab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III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320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95440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Заголовок 1">
            <a:extLst>
              <a:ext uri="{FF2B5EF4-FFF2-40B4-BE49-F238E27FC236}">
                <a16:creationId xmlns:a16="http://schemas.microsoft.com/office/drawing/2014/main" id="{025898AE-C55C-4AFA-86E8-536740FB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270" y="253283"/>
            <a:ext cx="10515600" cy="368104"/>
          </a:xfrm>
        </p:spPr>
        <p:txBody>
          <a:bodyPr/>
          <a:lstStyle/>
          <a:p>
            <a:pPr eaLnBrk="1" hangingPunct="1"/>
            <a:r>
              <a:rPr lang="ru-RU" altLang="ru-RU" sz="2000" dirty="0">
                <a:latin typeface="Roboto"/>
                <a:ea typeface="Roboto"/>
                <a:cs typeface="Roboto"/>
              </a:rPr>
              <a:t>Основные показатели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E547C57-87B5-4A2A-80DD-E707637BC43E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8" name="Заголовок 1">
            <a:extLst>
              <a:ext uri="{FF2B5EF4-FFF2-40B4-BE49-F238E27FC236}">
                <a16:creationId xmlns:a16="http://schemas.microsoft.com/office/drawing/2014/main" id="{9255D072-BD04-4C60-88E7-261112819FA2}"/>
              </a:ext>
            </a:extLst>
          </p:cNvPr>
          <p:cNvSpPr txBox="1">
            <a:spLocks/>
          </p:cNvSpPr>
          <p:nvPr/>
        </p:nvSpPr>
        <p:spPr bwMode="auto">
          <a:xfrm>
            <a:off x="439641" y="1161903"/>
            <a:ext cx="4048747" cy="14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Roboto"/>
                <a:ea typeface="Roboto"/>
                <a:cs typeface="Roboto"/>
              </a:rPr>
              <a:t>Численность прикрепленного населения</a:t>
            </a:r>
          </a:p>
        </p:txBody>
      </p:sp>
      <p:sp>
        <p:nvSpPr>
          <p:cNvPr id="4109" name="Заголовок 1">
            <a:extLst>
              <a:ext uri="{FF2B5EF4-FFF2-40B4-BE49-F238E27FC236}">
                <a16:creationId xmlns:a16="http://schemas.microsoft.com/office/drawing/2014/main" id="{E21FB959-5552-487B-8927-243E01D3CE4B}"/>
              </a:ext>
            </a:extLst>
          </p:cNvPr>
          <p:cNvSpPr txBox="1">
            <a:spLocks/>
          </p:cNvSpPr>
          <p:nvPr/>
        </p:nvSpPr>
        <p:spPr bwMode="auto">
          <a:xfrm>
            <a:off x="2620789" y="1561687"/>
            <a:ext cx="1540698" cy="39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/>
              <a:t>217565</a:t>
            </a:r>
            <a:endParaRPr lang="ru-RU" altLang="ru-RU" sz="35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Roboto"/>
                <a:ea typeface="Roboto"/>
                <a:cs typeface="Roboto"/>
              </a:rPr>
              <a:t>человек</a:t>
            </a:r>
          </a:p>
        </p:txBody>
      </p:sp>
      <p:graphicFrame>
        <p:nvGraphicFramePr>
          <p:cNvPr id="2" name="Диаграмма 37">
            <a:extLst>
              <a:ext uri="{FF2B5EF4-FFF2-40B4-BE49-F238E27FC236}">
                <a16:creationId xmlns:a16="http://schemas.microsoft.com/office/drawing/2014/main" id="{D645BBFC-1904-478B-A97E-156363D4165F}"/>
              </a:ext>
            </a:extLst>
          </p:cNvPr>
          <p:cNvGraphicFramePr>
            <a:graphicFrameLocks/>
          </p:cNvGraphicFramePr>
          <p:nvPr/>
        </p:nvGraphicFramePr>
        <p:xfrm>
          <a:off x="7247472" y="829719"/>
          <a:ext cx="3889893" cy="1816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114" name="Рисунок 39">
            <a:extLst>
              <a:ext uri="{FF2B5EF4-FFF2-40B4-BE49-F238E27FC236}">
                <a16:creationId xmlns:a16="http://schemas.microsoft.com/office/drawing/2014/main" id="{83104AB6-96BB-4587-9A0A-191477610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485754"/>
            <a:ext cx="1210548" cy="121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Рисунок 40">
            <a:extLst>
              <a:ext uri="{FF2B5EF4-FFF2-40B4-BE49-F238E27FC236}">
                <a16:creationId xmlns:a16="http://schemas.microsoft.com/office/drawing/2014/main" id="{3170ABC8-CA9F-4A83-971F-2A64E8E43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1592118"/>
            <a:ext cx="1116802" cy="111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Скругленный прямоугольник 24">
            <a:extLst>
              <a:ext uri="{FF2B5EF4-FFF2-40B4-BE49-F238E27FC236}">
                <a16:creationId xmlns:a16="http://schemas.microsoft.com/office/drawing/2014/main" id="{981165B0-8622-4B37-A8CC-1F52CDD9F94F}"/>
              </a:ext>
            </a:extLst>
          </p:cNvPr>
          <p:cNvSpPr/>
          <p:nvPr/>
        </p:nvSpPr>
        <p:spPr>
          <a:xfrm>
            <a:off x="504627" y="2852936"/>
            <a:ext cx="11017250" cy="3610759"/>
          </a:xfrm>
          <a:prstGeom prst="roundRect">
            <a:avLst>
              <a:gd name="adj" fmla="val 1954"/>
            </a:avLst>
          </a:prstGeom>
          <a:solidFill>
            <a:srgbClr val="B7E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Скругленный прямоугольник 25">
            <a:extLst>
              <a:ext uri="{FF2B5EF4-FFF2-40B4-BE49-F238E27FC236}">
                <a16:creationId xmlns:a16="http://schemas.microsoft.com/office/drawing/2014/main" id="{85675247-381F-43DE-B306-FAB21BC2B56D}"/>
              </a:ext>
            </a:extLst>
          </p:cNvPr>
          <p:cNvSpPr/>
          <p:nvPr/>
        </p:nvSpPr>
        <p:spPr>
          <a:xfrm>
            <a:off x="2424113" y="2891282"/>
            <a:ext cx="1373187" cy="3490045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5A2328AA-64CA-4C63-9BE6-DA28F0CFBF3F}"/>
              </a:ext>
            </a:extLst>
          </p:cNvPr>
          <p:cNvSpPr txBox="1">
            <a:spLocks/>
          </p:cNvSpPr>
          <p:nvPr/>
        </p:nvSpPr>
        <p:spPr bwMode="auto">
          <a:xfrm>
            <a:off x="821281" y="6131262"/>
            <a:ext cx="1274717" cy="234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Roboto"/>
                <a:ea typeface="Roboto"/>
                <a:cs typeface="Roboto"/>
              </a:rPr>
              <a:t>Мощность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AE035F87-350F-4FAE-ADE2-755C99653348}"/>
              </a:ext>
            </a:extLst>
          </p:cNvPr>
          <p:cNvSpPr txBox="1">
            <a:spLocks/>
          </p:cNvSpPr>
          <p:nvPr/>
        </p:nvSpPr>
        <p:spPr bwMode="auto">
          <a:xfrm>
            <a:off x="2439988" y="3645024"/>
            <a:ext cx="143986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37837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человек</a:t>
            </a:r>
            <a:b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</a:br>
            <a:b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</a:br>
            <a: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10330</a:t>
            </a:r>
            <a:r>
              <a:rPr lang="en-US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(32,4%)</a:t>
            </a:r>
            <a:b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</a:br>
            <a: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60 лет и старше</a:t>
            </a:r>
          </a:p>
        </p:txBody>
      </p:sp>
      <p:pic>
        <p:nvPicPr>
          <p:cNvPr id="50" name="Рисунок 33">
            <a:extLst>
              <a:ext uri="{FF2B5EF4-FFF2-40B4-BE49-F238E27FC236}">
                <a16:creationId xmlns:a16="http://schemas.microsoft.com/office/drawing/2014/main" id="{F356A99C-4EB0-404E-A41D-06135E85D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26" y="5229645"/>
            <a:ext cx="768820" cy="8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1">
            <a:extLst>
              <a:ext uri="{FF2B5EF4-FFF2-40B4-BE49-F238E27FC236}">
                <a16:creationId xmlns:a16="http://schemas.microsoft.com/office/drawing/2014/main" id="{594CEAB6-527B-425C-A366-0F81A3996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530" y="1958202"/>
            <a:ext cx="17069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/>
              <a:t>34% </a:t>
            </a:r>
            <a:r>
              <a:rPr lang="ru-RU" altLang="ru-RU" sz="1200" dirty="0"/>
              <a:t>пациентов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/>
              <a:t>в возрасте 60 лет и старше</a:t>
            </a:r>
            <a:endParaRPr lang="ru-RU" altLang="ru-RU" sz="1600" dirty="0"/>
          </a:p>
        </p:txBody>
      </p:sp>
      <p:sp>
        <p:nvSpPr>
          <p:cNvPr id="55" name="Скругленный прямоугольник 25">
            <a:extLst>
              <a:ext uri="{FF2B5EF4-FFF2-40B4-BE49-F238E27FC236}">
                <a16:creationId xmlns:a16="http://schemas.microsoft.com/office/drawing/2014/main" id="{A51A41FB-7525-4E37-9120-FAFBAAA53A18}"/>
              </a:ext>
            </a:extLst>
          </p:cNvPr>
          <p:cNvSpPr/>
          <p:nvPr/>
        </p:nvSpPr>
        <p:spPr>
          <a:xfrm>
            <a:off x="3919538" y="2889694"/>
            <a:ext cx="1373187" cy="3490045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id="{7FC4E634-9435-4546-B90B-C47C5168CC38}"/>
              </a:ext>
            </a:extLst>
          </p:cNvPr>
          <p:cNvSpPr txBox="1">
            <a:spLocks/>
          </p:cNvSpPr>
          <p:nvPr/>
        </p:nvSpPr>
        <p:spPr bwMode="auto">
          <a:xfrm>
            <a:off x="3935413" y="3643436"/>
            <a:ext cx="143986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54094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человек</a:t>
            </a:r>
            <a:b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</a:br>
            <a:b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</a:br>
            <a: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19144</a:t>
            </a:r>
            <a:r>
              <a:rPr lang="en-US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(35,4%)</a:t>
            </a:r>
            <a:b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</a:br>
            <a: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60 лет и старше</a:t>
            </a:r>
          </a:p>
        </p:txBody>
      </p:sp>
      <p:sp>
        <p:nvSpPr>
          <p:cNvPr id="59" name="Скругленный прямоугольник 25">
            <a:extLst>
              <a:ext uri="{FF2B5EF4-FFF2-40B4-BE49-F238E27FC236}">
                <a16:creationId xmlns:a16="http://schemas.microsoft.com/office/drawing/2014/main" id="{2FEC3842-3414-44DD-9569-F7FB699B1AE0}"/>
              </a:ext>
            </a:extLst>
          </p:cNvPr>
          <p:cNvSpPr/>
          <p:nvPr/>
        </p:nvSpPr>
        <p:spPr>
          <a:xfrm>
            <a:off x="5432425" y="2889694"/>
            <a:ext cx="1373188" cy="3490045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Заголовок 1">
            <a:extLst>
              <a:ext uri="{FF2B5EF4-FFF2-40B4-BE49-F238E27FC236}">
                <a16:creationId xmlns:a16="http://schemas.microsoft.com/office/drawing/2014/main" id="{C8CBA0D6-6813-4A86-B5BE-D74FF3201DD5}"/>
              </a:ext>
            </a:extLst>
          </p:cNvPr>
          <p:cNvSpPr txBox="1">
            <a:spLocks/>
          </p:cNvSpPr>
          <p:nvPr/>
        </p:nvSpPr>
        <p:spPr bwMode="auto">
          <a:xfrm>
            <a:off x="5448300" y="3643436"/>
            <a:ext cx="143986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Roboto"/>
              </a:rPr>
              <a:t>39793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Roboto"/>
              </a:rPr>
              <a:t>человек</a:t>
            </a:r>
            <a:br>
              <a:rPr lang="ru-RU" alt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Roboto"/>
              </a:rPr>
            </a:br>
            <a:br>
              <a:rPr lang="ru-RU" alt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Roboto"/>
              </a:rPr>
            </a:br>
            <a:r>
              <a:rPr lang="ru-RU" alt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Roboto"/>
              </a:rPr>
              <a:t>14179</a:t>
            </a:r>
            <a:r>
              <a:rPr lang="en-US" alt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alt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Roboto"/>
              </a:rPr>
              <a:t>(35,6%)</a:t>
            </a:r>
            <a:br>
              <a:rPr lang="ru-RU" alt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Roboto"/>
              </a:rPr>
            </a:br>
            <a:r>
              <a:rPr lang="ru-RU" alt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Roboto"/>
              </a:rPr>
              <a:t>60 лет и старше</a:t>
            </a:r>
          </a:p>
        </p:txBody>
      </p:sp>
      <p:sp>
        <p:nvSpPr>
          <p:cNvPr id="63" name="Скругленный прямоугольник 25">
            <a:extLst>
              <a:ext uri="{FF2B5EF4-FFF2-40B4-BE49-F238E27FC236}">
                <a16:creationId xmlns:a16="http://schemas.microsoft.com/office/drawing/2014/main" id="{DD865542-0C33-459B-8093-F2A3B7B22C79}"/>
              </a:ext>
            </a:extLst>
          </p:cNvPr>
          <p:cNvSpPr/>
          <p:nvPr/>
        </p:nvSpPr>
        <p:spPr>
          <a:xfrm>
            <a:off x="6943725" y="2889694"/>
            <a:ext cx="1373188" cy="3490045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" name="Заголовок 1">
            <a:extLst>
              <a:ext uri="{FF2B5EF4-FFF2-40B4-BE49-F238E27FC236}">
                <a16:creationId xmlns:a16="http://schemas.microsoft.com/office/drawing/2014/main" id="{E17C60CA-00D3-44CF-8F73-F611CCC95CB8}"/>
              </a:ext>
            </a:extLst>
          </p:cNvPr>
          <p:cNvSpPr txBox="1">
            <a:spLocks/>
          </p:cNvSpPr>
          <p:nvPr/>
        </p:nvSpPr>
        <p:spPr bwMode="auto">
          <a:xfrm>
            <a:off x="6959600" y="3643436"/>
            <a:ext cx="143986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42769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человек</a:t>
            </a:r>
            <a:b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</a:br>
            <a:b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</a:br>
            <a: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15337</a:t>
            </a:r>
            <a:r>
              <a:rPr lang="en-US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(35,9%)</a:t>
            </a:r>
            <a:b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</a:br>
            <a: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60 лет и старше</a:t>
            </a:r>
          </a:p>
        </p:txBody>
      </p:sp>
      <p:sp>
        <p:nvSpPr>
          <p:cNvPr id="67" name="Скругленный прямоугольник 25">
            <a:extLst>
              <a:ext uri="{FF2B5EF4-FFF2-40B4-BE49-F238E27FC236}">
                <a16:creationId xmlns:a16="http://schemas.microsoft.com/office/drawing/2014/main" id="{E1F75100-DFF5-49E5-AFB6-E59297BF9710}"/>
              </a:ext>
            </a:extLst>
          </p:cNvPr>
          <p:cNvSpPr/>
          <p:nvPr/>
        </p:nvSpPr>
        <p:spPr>
          <a:xfrm>
            <a:off x="8456613" y="2889694"/>
            <a:ext cx="1373187" cy="3490045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" name="Заголовок 1">
            <a:extLst>
              <a:ext uri="{FF2B5EF4-FFF2-40B4-BE49-F238E27FC236}">
                <a16:creationId xmlns:a16="http://schemas.microsoft.com/office/drawing/2014/main" id="{D0AC9D5E-3DCB-4383-99C4-2B0661DFA246}"/>
              </a:ext>
            </a:extLst>
          </p:cNvPr>
          <p:cNvSpPr txBox="1">
            <a:spLocks/>
          </p:cNvSpPr>
          <p:nvPr/>
        </p:nvSpPr>
        <p:spPr bwMode="auto">
          <a:xfrm>
            <a:off x="8472488" y="3643436"/>
            <a:ext cx="1439862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Roboto"/>
                <a:ea typeface="Roboto"/>
                <a:cs typeface="Roboto"/>
              </a:rPr>
              <a:t>35733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Roboto"/>
                <a:ea typeface="Roboto"/>
                <a:cs typeface="Roboto"/>
              </a:rPr>
              <a:t>человек</a:t>
            </a:r>
            <a:br>
              <a:rPr lang="ru-RU" altLang="ru-RU" sz="1200" dirty="0">
                <a:latin typeface="Roboto"/>
                <a:ea typeface="Roboto"/>
                <a:cs typeface="Roboto"/>
              </a:rPr>
            </a:br>
            <a:br>
              <a:rPr lang="ru-RU" altLang="ru-RU" sz="1200" dirty="0">
                <a:latin typeface="Roboto"/>
                <a:ea typeface="Roboto"/>
                <a:cs typeface="Roboto"/>
              </a:rPr>
            </a:br>
            <a:r>
              <a:rPr lang="ru-RU" altLang="ru-RU" sz="1200" dirty="0">
                <a:latin typeface="Roboto"/>
                <a:ea typeface="Roboto"/>
                <a:cs typeface="Roboto"/>
              </a:rPr>
              <a:t>12128</a:t>
            </a:r>
            <a:r>
              <a:rPr lang="en-US" altLang="ru-RU" sz="12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200" dirty="0">
                <a:latin typeface="Roboto"/>
                <a:ea typeface="Roboto"/>
                <a:cs typeface="Roboto"/>
              </a:rPr>
              <a:t>(33,9%)</a:t>
            </a:r>
            <a:br>
              <a:rPr lang="ru-RU" altLang="ru-RU" sz="1200" dirty="0">
                <a:latin typeface="Roboto"/>
                <a:ea typeface="Roboto"/>
                <a:cs typeface="Roboto"/>
              </a:rPr>
            </a:br>
            <a:r>
              <a:rPr lang="ru-RU" altLang="ru-RU" sz="1200" dirty="0">
                <a:latin typeface="Roboto"/>
                <a:ea typeface="Roboto"/>
                <a:cs typeface="Roboto"/>
              </a:rPr>
              <a:t>60 лет и старше</a:t>
            </a:r>
          </a:p>
        </p:txBody>
      </p:sp>
      <p:sp>
        <p:nvSpPr>
          <p:cNvPr id="71" name="Скругленный прямоугольник 25">
            <a:extLst>
              <a:ext uri="{FF2B5EF4-FFF2-40B4-BE49-F238E27FC236}">
                <a16:creationId xmlns:a16="http://schemas.microsoft.com/office/drawing/2014/main" id="{97503EBD-9D30-4402-BF69-2E95DEBFA0B3}"/>
              </a:ext>
            </a:extLst>
          </p:cNvPr>
          <p:cNvSpPr/>
          <p:nvPr/>
        </p:nvSpPr>
        <p:spPr>
          <a:xfrm>
            <a:off x="9969500" y="2889694"/>
            <a:ext cx="1373188" cy="3490045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" name="Заголовок 1">
            <a:extLst>
              <a:ext uri="{FF2B5EF4-FFF2-40B4-BE49-F238E27FC236}">
                <a16:creationId xmlns:a16="http://schemas.microsoft.com/office/drawing/2014/main" id="{DEDB2764-6F78-4C41-A4BD-B9598AF0D3DB}"/>
              </a:ext>
            </a:extLst>
          </p:cNvPr>
          <p:cNvSpPr txBox="1">
            <a:spLocks/>
          </p:cNvSpPr>
          <p:nvPr/>
        </p:nvSpPr>
        <p:spPr bwMode="auto">
          <a:xfrm>
            <a:off x="9984729" y="3643436"/>
            <a:ext cx="1439863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13339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человек</a:t>
            </a:r>
            <a:b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</a:br>
            <a:b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</a:br>
            <a: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2894</a:t>
            </a:r>
            <a:r>
              <a:rPr lang="en-US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 </a:t>
            </a:r>
            <a: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(21,7%)</a:t>
            </a:r>
            <a:b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</a:br>
            <a:r>
              <a:rPr lang="ru-RU" altLang="ru-RU" sz="10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60 лет и старше</a:t>
            </a: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48A4DE45-2E59-416A-AF93-F9C5AE551570}"/>
              </a:ext>
            </a:extLst>
          </p:cNvPr>
          <p:cNvSpPr txBox="1">
            <a:spLocks/>
          </p:cNvSpPr>
          <p:nvPr/>
        </p:nvSpPr>
        <p:spPr bwMode="auto">
          <a:xfrm>
            <a:off x="2428875" y="5954291"/>
            <a:ext cx="14398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7</a:t>
            </a: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34</a:t>
            </a:r>
          </a:p>
        </p:txBody>
      </p:sp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8C22CB5C-40EF-45FF-8081-6C8B52D2C647}"/>
              </a:ext>
            </a:extLst>
          </p:cNvPr>
          <p:cNvSpPr txBox="1">
            <a:spLocks/>
          </p:cNvSpPr>
          <p:nvPr/>
        </p:nvSpPr>
        <p:spPr bwMode="auto">
          <a:xfrm>
            <a:off x="3924300" y="5954290"/>
            <a:ext cx="14398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940</a:t>
            </a:r>
          </a:p>
        </p:txBody>
      </p:sp>
      <p:sp>
        <p:nvSpPr>
          <p:cNvPr id="81" name="Заголовок 1">
            <a:extLst>
              <a:ext uri="{FF2B5EF4-FFF2-40B4-BE49-F238E27FC236}">
                <a16:creationId xmlns:a16="http://schemas.microsoft.com/office/drawing/2014/main" id="{589BF80E-86A6-4CAF-8521-18487C062B06}"/>
              </a:ext>
            </a:extLst>
          </p:cNvPr>
          <p:cNvSpPr txBox="1">
            <a:spLocks/>
          </p:cNvSpPr>
          <p:nvPr/>
        </p:nvSpPr>
        <p:spPr bwMode="auto">
          <a:xfrm>
            <a:off x="5437188" y="5954290"/>
            <a:ext cx="14398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Roboto"/>
              </a:rPr>
              <a:t>782</a:t>
            </a:r>
          </a:p>
        </p:txBody>
      </p:sp>
      <p:sp>
        <p:nvSpPr>
          <p:cNvPr id="83" name="Заголовок 1">
            <a:extLst>
              <a:ext uri="{FF2B5EF4-FFF2-40B4-BE49-F238E27FC236}">
                <a16:creationId xmlns:a16="http://schemas.microsoft.com/office/drawing/2014/main" id="{07BFE87B-9791-4B1D-AAF5-03C314E94FA7}"/>
              </a:ext>
            </a:extLst>
          </p:cNvPr>
          <p:cNvSpPr txBox="1">
            <a:spLocks/>
          </p:cNvSpPr>
          <p:nvPr/>
        </p:nvSpPr>
        <p:spPr bwMode="auto">
          <a:xfrm>
            <a:off x="6948488" y="5954289"/>
            <a:ext cx="1441450" cy="42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820</a:t>
            </a:r>
          </a:p>
        </p:txBody>
      </p:sp>
      <p:sp>
        <p:nvSpPr>
          <p:cNvPr id="85" name="Заголовок 1">
            <a:extLst>
              <a:ext uri="{FF2B5EF4-FFF2-40B4-BE49-F238E27FC236}">
                <a16:creationId xmlns:a16="http://schemas.microsoft.com/office/drawing/2014/main" id="{868185F6-EC21-4F45-90D0-CB40A9B48570}"/>
              </a:ext>
            </a:extLst>
          </p:cNvPr>
          <p:cNvSpPr txBox="1">
            <a:spLocks/>
          </p:cNvSpPr>
          <p:nvPr/>
        </p:nvSpPr>
        <p:spPr bwMode="auto">
          <a:xfrm>
            <a:off x="8461375" y="5954289"/>
            <a:ext cx="1439863" cy="42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Roboto"/>
                <a:ea typeface="Roboto"/>
                <a:cs typeface="Roboto"/>
              </a:rPr>
              <a:t>754</a:t>
            </a:r>
          </a:p>
        </p:txBody>
      </p:sp>
      <p:sp>
        <p:nvSpPr>
          <p:cNvPr id="87" name="Заголовок 1">
            <a:extLst>
              <a:ext uri="{FF2B5EF4-FFF2-40B4-BE49-F238E27FC236}">
                <a16:creationId xmlns:a16="http://schemas.microsoft.com/office/drawing/2014/main" id="{8F806476-2739-4A6A-A2ED-E333E6D755C2}"/>
              </a:ext>
            </a:extLst>
          </p:cNvPr>
          <p:cNvSpPr txBox="1">
            <a:spLocks/>
          </p:cNvSpPr>
          <p:nvPr/>
        </p:nvSpPr>
        <p:spPr bwMode="auto">
          <a:xfrm>
            <a:off x="9974263" y="5954289"/>
            <a:ext cx="1439862" cy="42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284</a:t>
            </a:r>
          </a:p>
        </p:txBody>
      </p:sp>
      <p:sp>
        <p:nvSpPr>
          <p:cNvPr id="88" name="Заголовок 1">
            <a:extLst>
              <a:ext uri="{FF2B5EF4-FFF2-40B4-BE49-F238E27FC236}">
                <a16:creationId xmlns:a16="http://schemas.microsoft.com/office/drawing/2014/main" id="{4392FD6E-50BD-41FF-86AE-F86A9016C875}"/>
              </a:ext>
            </a:extLst>
          </p:cNvPr>
          <p:cNvSpPr txBox="1">
            <a:spLocks/>
          </p:cNvSpPr>
          <p:nvPr/>
        </p:nvSpPr>
        <p:spPr bwMode="auto">
          <a:xfrm>
            <a:off x="551384" y="4117395"/>
            <a:ext cx="18716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Roboto"/>
                <a:ea typeface="Roboto"/>
                <a:cs typeface="Roboto"/>
              </a:rPr>
              <a:t>Прикрепленное население</a:t>
            </a:r>
          </a:p>
        </p:txBody>
      </p:sp>
      <p:pic>
        <p:nvPicPr>
          <p:cNvPr id="89" name="Рисунок 36">
            <a:extLst>
              <a:ext uri="{FF2B5EF4-FFF2-40B4-BE49-F238E27FC236}">
                <a16:creationId xmlns:a16="http://schemas.microsoft.com/office/drawing/2014/main" id="{DEDFCDE7-1061-4111-93E0-72CFBBEE5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72" y="3353808"/>
            <a:ext cx="7191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Рисунок 38">
            <a:extLst>
              <a:ext uri="{FF2B5EF4-FFF2-40B4-BE49-F238E27FC236}">
                <a16:creationId xmlns:a16="http://schemas.microsoft.com/office/drawing/2014/main" id="{EB0D7749-C667-4127-8CC3-13D79DE34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170" y="3284984"/>
            <a:ext cx="665162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Заголовок 1">
            <a:extLst>
              <a:ext uri="{FF2B5EF4-FFF2-40B4-BE49-F238E27FC236}">
                <a16:creationId xmlns:a16="http://schemas.microsoft.com/office/drawing/2014/main" id="{D85F107E-D9F4-4AD8-871E-79D046B67CEC}"/>
              </a:ext>
            </a:extLst>
          </p:cNvPr>
          <p:cNvSpPr txBox="1">
            <a:spLocks/>
          </p:cNvSpPr>
          <p:nvPr/>
        </p:nvSpPr>
        <p:spPr>
          <a:xfrm>
            <a:off x="2367334" y="2998540"/>
            <a:ext cx="1512516" cy="54133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ГП №175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05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главное здание</a:t>
            </a:r>
          </a:p>
        </p:txBody>
      </p:sp>
      <p:sp>
        <p:nvSpPr>
          <p:cNvPr id="92" name="Заголовок 1">
            <a:extLst>
              <a:ext uri="{FF2B5EF4-FFF2-40B4-BE49-F238E27FC236}">
                <a16:creationId xmlns:a16="http://schemas.microsoft.com/office/drawing/2014/main" id="{F420E097-ACAE-42B4-B976-E4E5EAE85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759" y="2996952"/>
            <a:ext cx="143986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05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ГП №175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05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филиал 1</a:t>
            </a:r>
          </a:p>
        </p:txBody>
      </p:sp>
      <p:sp>
        <p:nvSpPr>
          <p:cNvPr id="93" name="Заголовок 1">
            <a:extLst>
              <a:ext uri="{FF2B5EF4-FFF2-40B4-BE49-F238E27FC236}">
                <a16:creationId xmlns:a16="http://schemas.microsoft.com/office/drawing/2014/main" id="{3594F8DE-5C74-4090-A51F-79B4DA0A4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5646" y="2996952"/>
            <a:ext cx="143986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Roboto"/>
              </a:rPr>
              <a:t>ГП №175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/>
                <a:ea typeface="Roboto"/>
                <a:cs typeface="Roboto"/>
              </a:rPr>
              <a:t>филиал 2</a:t>
            </a:r>
          </a:p>
        </p:txBody>
      </p:sp>
      <p:sp>
        <p:nvSpPr>
          <p:cNvPr id="94" name="Заголовок 1">
            <a:extLst>
              <a:ext uri="{FF2B5EF4-FFF2-40B4-BE49-F238E27FC236}">
                <a16:creationId xmlns:a16="http://schemas.microsoft.com/office/drawing/2014/main" id="{79A4EA52-E404-4271-94ED-C42E569FD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6946" y="2996952"/>
            <a:ext cx="14414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05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ГП №175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05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филиал 3</a:t>
            </a:r>
          </a:p>
        </p:txBody>
      </p:sp>
      <p:sp>
        <p:nvSpPr>
          <p:cNvPr id="95" name="Заголовок 1">
            <a:extLst>
              <a:ext uri="{FF2B5EF4-FFF2-40B4-BE49-F238E27FC236}">
                <a16:creationId xmlns:a16="http://schemas.microsoft.com/office/drawing/2014/main" id="{36818AC6-CE00-46A9-AD76-3C2C4D3F5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834" y="2996952"/>
            <a:ext cx="1439862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400" dirty="0">
                <a:latin typeface="Roboto"/>
                <a:ea typeface="Roboto"/>
                <a:cs typeface="Roboto"/>
              </a:rPr>
              <a:t>ГП №175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400" dirty="0">
                <a:latin typeface="Roboto"/>
                <a:ea typeface="Roboto"/>
                <a:cs typeface="Roboto"/>
              </a:rPr>
              <a:t>филиал 4</a:t>
            </a:r>
          </a:p>
        </p:txBody>
      </p:sp>
      <p:sp>
        <p:nvSpPr>
          <p:cNvPr id="96" name="Заголовок 1">
            <a:extLst>
              <a:ext uri="{FF2B5EF4-FFF2-40B4-BE49-F238E27FC236}">
                <a16:creationId xmlns:a16="http://schemas.microsoft.com/office/drawing/2014/main" id="{CB4476B5-C48B-4F69-B41E-4EBE3836A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721" y="2996952"/>
            <a:ext cx="143986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05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ГП №175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altLang="ru-RU" sz="105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филиал 5</a:t>
            </a:r>
          </a:p>
        </p:txBody>
      </p: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21FB23D6-E694-4CE1-A92F-97798750180E}"/>
              </a:ext>
            </a:extLst>
          </p:cNvPr>
          <p:cNvSpPr txBox="1">
            <a:spLocks/>
          </p:cNvSpPr>
          <p:nvPr/>
        </p:nvSpPr>
        <p:spPr bwMode="auto">
          <a:xfrm>
            <a:off x="9959604" y="4779654"/>
            <a:ext cx="1439863" cy="65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3506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700" dirty="0">
                <a:solidFill>
                  <a:schemeClr val="bg2">
                    <a:lumMod val="50000"/>
                  </a:schemeClr>
                </a:solidFill>
                <a:latin typeface="Roboto"/>
                <a:ea typeface="Roboto"/>
                <a:cs typeface="Roboto"/>
              </a:rPr>
              <a:t>пациентов до 18 лет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6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1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20"/>
                            </p:stCondLst>
                            <p:childTnLst>
                              <p:par>
                                <p:cTn id="1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770"/>
                            </p:stCondLst>
                            <p:childTnLst>
                              <p:par>
                                <p:cTn id="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780"/>
                            </p:stCondLst>
                            <p:childTnLst>
                              <p:par>
                                <p:cTn id="1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30"/>
                            </p:stCondLst>
                            <p:childTnLst>
                              <p:par>
                                <p:cTn id="1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40"/>
                            </p:stCondLst>
                            <p:childTnLst>
                              <p:par>
                                <p:cTn id="1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050"/>
                            </p:stCondLst>
                            <p:childTnLst>
                              <p:par>
                                <p:cTn id="141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550"/>
                            </p:stCondLst>
                            <p:childTnLst>
                              <p:par>
                                <p:cTn id="146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8" grpId="0"/>
      <p:bldP spid="4109" grpId="0"/>
      <p:bldGraphic spid="2" grpId="0">
        <p:bldAsOne/>
      </p:bldGraphic>
      <p:bldP spid="41" grpId="0" animBg="1"/>
      <p:bldP spid="42" grpId="0" animBg="1"/>
      <p:bldP spid="45" grpId="0"/>
      <p:bldP spid="48" grpId="0"/>
      <p:bldP spid="54" grpId="0"/>
      <p:bldP spid="55" grpId="0" animBg="1"/>
      <p:bldP spid="58" grpId="0"/>
      <p:bldP spid="59" grpId="0" animBg="1"/>
      <p:bldP spid="62" grpId="0"/>
      <p:bldP spid="63" grpId="0" animBg="1"/>
      <p:bldP spid="66" grpId="0"/>
      <p:bldP spid="67" grpId="0" animBg="1"/>
      <p:bldP spid="70" grpId="0"/>
      <p:bldP spid="71" grpId="0" animBg="1"/>
      <p:bldP spid="74" grpId="0"/>
      <p:bldP spid="77" grpId="0"/>
      <p:bldP spid="79" grpId="0"/>
      <p:bldP spid="81" grpId="0"/>
      <p:bldP spid="83" grpId="0"/>
      <p:bldP spid="85" grpId="0"/>
      <p:bldP spid="87" grpId="0"/>
      <p:bldP spid="88" grpId="0"/>
      <p:bldP spid="91" grpId="0"/>
      <p:bldP spid="92" grpId="0"/>
      <p:bldP spid="93" grpId="0"/>
      <p:bldP spid="94" grpId="0"/>
      <p:bldP spid="95" grpId="0"/>
      <p:bldP spid="96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Заголовок 1">
            <a:extLst>
              <a:ext uri="{FF2B5EF4-FFF2-40B4-BE49-F238E27FC236}">
                <a16:creationId xmlns:a16="http://schemas.microsoft.com/office/drawing/2014/main" id="{4843ACE7-806A-4208-B2CC-6DF2F0CB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434"/>
            <a:ext cx="10515600" cy="541338"/>
          </a:xfrm>
        </p:spPr>
        <p:txBody>
          <a:bodyPr/>
          <a:lstStyle/>
          <a:p>
            <a:pPr eaLnBrk="1" hangingPunct="1"/>
            <a:r>
              <a:rPr lang="ru-RU" altLang="ru-RU" sz="2000" dirty="0">
                <a:latin typeface="Roboto"/>
                <a:ea typeface="Roboto"/>
                <a:cs typeface="Roboto"/>
              </a:rPr>
              <a:t>Кадровый состав на конец 2020 года</a:t>
            </a:r>
          </a:p>
        </p:txBody>
      </p:sp>
      <p:sp>
        <p:nvSpPr>
          <p:cNvPr id="18445" name="TextBox 1">
            <a:extLst>
              <a:ext uri="{FF2B5EF4-FFF2-40B4-BE49-F238E27FC236}">
                <a16:creationId xmlns:a16="http://schemas.microsoft.com/office/drawing/2014/main" id="{61CB394E-A389-4439-B6BA-EF34E6273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5" y="1095122"/>
            <a:ext cx="432048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dirty="0"/>
              <a:t>Прием ведут  </a:t>
            </a:r>
            <a:r>
              <a:rPr lang="ru-RU" alt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16</a:t>
            </a:r>
            <a:r>
              <a:rPr lang="ru-RU" altLang="ru-RU" sz="1600" dirty="0"/>
              <a:t> кандидатов медицинских наук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врач-эндокринолог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врач-инфекционист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врач УЗД 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врач-травматолог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врач-уролог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врач-эндоскопист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врач-офтальмолог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врач-невролог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2 врача-терапевта и врач общей практики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заведующие хирургическим, диагностическим отделениями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заведующий организационно-методическим отделом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заместитель главного врача по медицинской части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200" dirty="0"/>
              <a:t>главный врач</a:t>
            </a:r>
          </a:p>
        </p:txBody>
      </p:sp>
      <p:sp>
        <p:nvSpPr>
          <p:cNvPr id="14" name="Прямоугольник 7">
            <a:extLst>
              <a:ext uri="{FF2B5EF4-FFF2-40B4-BE49-F238E27FC236}">
                <a16:creationId xmlns:a16="http://schemas.microsoft.com/office/drawing/2014/main" id="{159DF8EE-4EF4-46D5-B9D0-030EA9FD3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240" y="1008615"/>
            <a:ext cx="4156679" cy="20467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Roboto"/>
                <a:ea typeface="Roboto"/>
                <a:cs typeface="Roboto"/>
              </a:rPr>
              <a:t>Дополнительно принято СМП: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400" b="1" dirty="0">
              <a:latin typeface="Roboto"/>
              <a:ea typeface="Roboto"/>
              <a:cs typeface="Roboto"/>
            </a:endParaRP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фельдшер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рентгенолаборант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медицинская сестра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медицинская сестра врача общей практики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медицинская сестра патронажная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медицинская сестра процедурной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медицинская сестра участковая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фельдшер-лаборант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старшая медицинская сестра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A8EF1B5-A209-48AA-99B3-46A72ABEAE10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7D776E6-01BA-4104-A263-2C8EACBF1ACE}"/>
              </a:ext>
            </a:extLst>
          </p:cNvPr>
          <p:cNvSpPr txBox="1"/>
          <p:nvPr/>
        </p:nvSpPr>
        <p:spPr>
          <a:xfrm>
            <a:off x="5154543" y="944930"/>
            <a:ext cx="31737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В 2020 г. были приняты врачи следующих специальностей:</a:t>
            </a:r>
          </a:p>
          <a:p>
            <a:endParaRPr lang="ru-RU" sz="16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врач-пульмонолог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врач-аллерголог-иммунолог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врач-гастроэнтеролог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врач-</a:t>
            </a:r>
            <a:r>
              <a:rPr lang="ru-RU" sz="1200" dirty="0" err="1"/>
              <a:t>колопроктолог</a:t>
            </a:r>
            <a:r>
              <a:rPr lang="ru-RU" sz="1200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врач-невролог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врач-уролог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врач-хирург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врач-эпидемиолог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врач-эндокринолог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 ультразвуковой диагностики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 функциональной диагностики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врача-инфекционист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врач-кардиолог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врач-оториноларинголог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врач-офтальмолог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 КДЛ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врач-терапевт участковый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 общей практики (семейный врач)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врач-педиатр участковый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врач-рентгенолог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3B67F-7534-4219-925F-0D4F9FEB7764}"/>
              </a:ext>
            </a:extLst>
          </p:cNvPr>
          <p:cNvSpPr txBox="1"/>
          <p:nvPr/>
        </p:nvSpPr>
        <p:spPr>
          <a:xfrm>
            <a:off x="563588" y="3838586"/>
            <a:ext cx="288700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eaLnBrk="1" hangingPunct="1"/>
            <a:r>
              <a:rPr lang="ru-RU" alt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</a:t>
            </a:r>
            <a:r>
              <a:rPr lang="ru-RU" altLang="ru-RU" sz="1400" dirty="0"/>
              <a:t> имеют статус «Московский врач»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ru-RU" sz="1200" dirty="0"/>
              <a:t>3 врача-невролога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ru-RU" sz="1200" dirty="0"/>
              <a:t>2 врача-эндокринолога.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ru-RU" sz="1200" dirty="0"/>
              <a:t>2 врача общей практики</a:t>
            </a:r>
          </a:p>
        </p:txBody>
      </p:sp>
      <p:pic>
        <p:nvPicPr>
          <p:cNvPr id="19" name="Рисунок 19">
            <a:extLst>
              <a:ext uri="{FF2B5EF4-FFF2-40B4-BE49-F238E27FC236}">
                <a16:creationId xmlns:a16="http://schemas.microsoft.com/office/drawing/2014/main" id="{7D14A746-82D7-49F1-A067-C9F8B1061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597" y="3714373"/>
            <a:ext cx="13017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896A18-C083-4423-B10F-D731E67A7588}"/>
              </a:ext>
            </a:extLst>
          </p:cNvPr>
          <p:cNvSpPr txBox="1"/>
          <p:nvPr/>
        </p:nvSpPr>
        <p:spPr>
          <a:xfrm>
            <a:off x="6240016" y="5750774"/>
            <a:ext cx="5256584" cy="5232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5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  <a:alpha val="51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Врачей высшей категории - </a:t>
            </a:r>
            <a:r>
              <a:rPr kumimoji="0" lang="ru-RU" altLang="ru-RU" sz="1400" b="1" i="0" u="none" strike="noStrike" kern="1200" cap="none" spc="0" normalizeH="0" baseline="0" noProof="0" dirty="0">
                <a:ln w="0"/>
                <a:solidFill>
                  <a:srgbClr val="49BED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первой - </a:t>
            </a:r>
            <a:r>
              <a:rPr kumimoji="0" lang="ru-RU" altLang="ru-RU" sz="1400" b="0" i="0" u="none" strike="noStrike" kern="1200" cap="none" spc="0" normalizeH="0" baseline="0" noProof="0" dirty="0">
                <a:ln w="0"/>
                <a:solidFill>
                  <a:srgbClr val="49BED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второй - </a:t>
            </a:r>
            <a:r>
              <a:rPr kumimoji="0" lang="ru-RU" altLang="ru-RU" sz="1400" b="0" i="0" u="none" strike="noStrike" kern="1200" cap="none" spc="0" normalizeH="0" baseline="0" noProof="0" dirty="0">
                <a:ln w="0"/>
                <a:solidFill>
                  <a:srgbClr val="49BED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>
                <a:ln w="0"/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15% </a:t>
            </a:r>
            <a:r>
              <a:rPr kumimoji="0" lang="ru-RU" alt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среднего персонала имеют высшую или первую категорию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1C7B3-A13F-4A91-98E3-AA27EDA59AD3}"/>
              </a:ext>
            </a:extLst>
          </p:cNvPr>
          <p:cNvSpPr txBox="1"/>
          <p:nvPr/>
        </p:nvSpPr>
        <p:spPr>
          <a:xfrm>
            <a:off x="8472264" y="437230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На благо жителей работают 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260</a:t>
            </a:r>
            <a:r>
              <a:rPr lang="ru-RU" dirty="0"/>
              <a:t> врачей и 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255</a:t>
            </a:r>
            <a:r>
              <a:rPr lang="ru-RU" dirty="0"/>
              <a:t> медицинских сестер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"/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"/>
                                        <p:tgtEl>
                                          <p:spTgt spid="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3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8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1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3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4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3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7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30"/>
                                        <p:tgtEl>
                                          <p:spTgt spid="18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3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30"/>
                                        <p:tgtEl>
                                          <p:spTgt spid="18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6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"/>
                                        <p:tgtEl>
                                          <p:spTgt spid="18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9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30"/>
                                        <p:tgtEl>
                                          <p:spTgt spid="18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2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30"/>
                                        <p:tgtEl>
                                          <p:spTgt spid="184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55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30"/>
                                        <p:tgtEl>
                                          <p:spTgt spid="18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8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30"/>
                                        <p:tgtEl>
                                          <p:spTgt spid="18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61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30"/>
                                        <p:tgtEl>
                                          <p:spTgt spid="184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64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30"/>
                                        <p:tgtEl>
                                          <p:spTgt spid="1844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67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30"/>
                                        <p:tgtEl>
                                          <p:spTgt spid="184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7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30"/>
                                        <p:tgtEl>
                                          <p:spTgt spid="184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73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30"/>
                                        <p:tgtEl>
                                          <p:spTgt spid="184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76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30"/>
                                        <p:tgtEl>
                                          <p:spTgt spid="1844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79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30"/>
                                        <p:tgtEl>
                                          <p:spTgt spid="184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820"/>
                            </p:stCondLst>
                            <p:childTnLst>
                              <p:par>
                                <p:cTn id="181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82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070"/>
                            </p:stCondLst>
                            <p:childTnLst>
                              <p:par>
                                <p:cTn id="1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32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70"/>
                            </p:stCondLst>
                            <p:childTnLst>
                              <p:par>
                                <p:cTn id="19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4070"/>
                            </p:stCondLst>
                            <p:childTnLst>
                              <p:par>
                                <p:cTn id="20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4820"/>
                            </p:stCondLst>
                            <p:childTnLst>
                              <p:par>
                                <p:cTn id="20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5" grpId="0" uiExpand="1" build="p"/>
      <p:bldP spid="14" grpId="0" uiExpand="1" build="p"/>
      <p:bldP spid="2" grpId="0" uiExpand="1" build="p"/>
      <p:bldP spid="8" grpId="0" uiExpand="1" build="p"/>
      <p:bldP spid="17" grpId="0" uiExpand="1" animBg="1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8533-1D4E-4ECD-9D59-91E653FF5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077"/>
            <a:ext cx="10469336" cy="334609"/>
          </a:xfrm>
        </p:spPr>
        <p:txBody>
          <a:bodyPr>
            <a:noAutofit/>
          </a:bodyPr>
          <a:lstStyle/>
          <a:p>
            <a:r>
              <a:rPr lang="ru-RU" sz="2000" dirty="0">
                <a:latin typeface="Roboto"/>
              </a:rPr>
              <a:t>ГП 175. Новый московский стандарт поликлиник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8592B-FF1F-4D7F-9B71-C7444924A125}"/>
              </a:ext>
            </a:extLst>
          </p:cNvPr>
          <p:cNvSpPr txBox="1"/>
          <p:nvPr/>
        </p:nvSpPr>
        <p:spPr>
          <a:xfrm>
            <a:off x="6240014" y="908720"/>
            <a:ext cx="580028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В каждом филиале работают врачи </a:t>
            </a:r>
            <a:r>
              <a:rPr kumimoji="0" lang="ru-RU" sz="1600" b="1" i="0" u="none" strike="noStrike" kern="1200" cap="none" spc="0" normalizeH="0" baseline="0" noProof="0" dirty="0">
                <a:ln w="0"/>
                <a:solidFill>
                  <a:srgbClr val="49BED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наиболее востребованных специальностей: врачи общей практики (терапевты), кардиологи, неврологи, офтальмологи, эндокринологи, урологи, оториноларингологи и хирурги.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FCECB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Прием ведут </a:t>
            </a:r>
            <a:r>
              <a:rPr kumimoji="0" lang="ru-RU" sz="1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окружные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специалисты: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врач-эндокринолог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Шишкова С.Ю.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специалист по диабетической стопе </a:t>
            </a:r>
            <a:r>
              <a:rPr kumimoji="0" lang="ru-RU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Галеев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И.В.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к.м.н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врач-офтальмолог </a:t>
            </a:r>
            <a:r>
              <a:rPr kumimoji="0" lang="ru-RU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Огонькова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А.И.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врач-кардиолог 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Ярыгина М.А.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к.м.н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врач УЗД </a:t>
            </a:r>
            <a:r>
              <a:rPr kumimoji="0" lang="ru-RU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Чигунадзе</a:t>
            </a: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 А.Л.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Roboto" panose="02000000000000000000" pitchFamily="2" charset="0"/>
                <a:cs typeface="Roboto" panose="02000000000000000000" pitchFamily="2" charset="0"/>
              </a:rPr>
              <a:t>к.м.н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5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FCECB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5"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1FCECB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5"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FCECB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специалистов узкого профиля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FCECB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доступны для записи пациентам в пределах АЦ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7429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врач-аллерголог</a:t>
            </a:r>
          </a:p>
          <a:p>
            <a:pPr marL="7429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врач-пульмонолог</a:t>
            </a:r>
          </a:p>
          <a:p>
            <a:pPr marL="7429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врач-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колопроктолог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7429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врач-инфекционист</a:t>
            </a:r>
          </a:p>
          <a:p>
            <a:pPr marL="7429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врач-гастроэнтеролог</a:t>
            </a:r>
          </a:p>
          <a:p>
            <a:pPr marL="742950" marR="0" lvl="1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Запись к специалистам доступна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день в день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0741410-7120-4D60-9464-77F23278B65B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2987253-D816-45CB-949A-F4600310E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183354"/>
              </p:ext>
            </p:extLst>
          </p:nvPr>
        </p:nvGraphicFramePr>
        <p:xfrm>
          <a:off x="117933" y="915497"/>
          <a:ext cx="5770032" cy="1542606"/>
        </p:xfrm>
        <a:graphic>
          <a:graphicData uri="http://schemas.openxmlformats.org/drawingml/2006/table">
            <a:tbl>
              <a:tblPr>
                <a:effectLst>
                  <a:reflection blurRad="6350" stA="34000" endPos="33000" dir="5400000" sy="-100000" algn="bl" rotWithShape="0"/>
                </a:effectLst>
              </a:tblPr>
              <a:tblGrid>
                <a:gridCol w="383058">
                  <a:extLst>
                    <a:ext uri="{9D8B030D-6E8A-4147-A177-3AD203B41FA5}">
                      <a16:colId xmlns:a16="http://schemas.microsoft.com/office/drawing/2014/main" val="1301047434"/>
                    </a:ext>
                  </a:extLst>
                </a:gridCol>
                <a:gridCol w="2508732">
                  <a:extLst>
                    <a:ext uri="{9D8B030D-6E8A-4147-A177-3AD203B41FA5}">
                      <a16:colId xmlns:a16="http://schemas.microsoft.com/office/drawing/2014/main" val="1373480112"/>
                    </a:ext>
                  </a:extLst>
                </a:gridCol>
                <a:gridCol w="479707">
                  <a:extLst>
                    <a:ext uri="{9D8B030D-6E8A-4147-A177-3AD203B41FA5}">
                      <a16:colId xmlns:a16="http://schemas.microsoft.com/office/drawing/2014/main" val="820273511"/>
                    </a:ext>
                  </a:extLst>
                </a:gridCol>
                <a:gridCol w="479707">
                  <a:extLst>
                    <a:ext uri="{9D8B030D-6E8A-4147-A177-3AD203B41FA5}">
                      <a16:colId xmlns:a16="http://schemas.microsoft.com/office/drawing/2014/main" val="3865456276"/>
                    </a:ext>
                  </a:extLst>
                </a:gridCol>
                <a:gridCol w="479707">
                  <a:extLst>
                    <a:ext uri="{9D8B030D-6E8A-4147-A177-3AD203B41FA5}">
                      <a16:colId xmlns:a16="http://schemas.microsoft.com/office/drawing/2014/main" val="1919572754"/>
                    </a:ext>
                  </a:extLst>
                </a:gridCol>
                <a:gridCol w="479707">
                  <a:extLst>
                    <a:ext uri="{9D8B030D-6E8A-4147-A177-3AD203B41FA5}">
                      <a16:colId xmlns:a16="http://schemas.microsoft.com/office/drawing/2014/main" val="2699622619"/>
                    </a:ext>
                  </a:extLst>
                </a:gridCol>
                <a:gridCol w="479707">
                  <a:extLst>
                    <a:ext uri="{9D8B030D-6E8A-4147-A177-3AD203B41FA5}">
                      <a16:colId xmlns:a16="http://schemas.microsoft.com/office/drawing/2014/main" val="4176488304"/>
                    </a:ext>
                  </a:extLst>
                </a:gridCol>
                <a:gridCol w="479707">
                  <a:extLst>
                    <a:ext uri="{9D8B030D-6E8A-4147-A177-3AD203B41FA5}">
                      <a16:colId xmlns:a16="http://schemas.microsoft.com/office/drawing/2014/main" val="1194860476"/>
                    </a:ext>
                  </a:extLst>
                </a:gridCol>
              </a:tblGrid>
              <a:tr h="29425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9368849"/>
                  </a:ext>
                </a:extLst>
              </a:tr>
              <a:tr h="178336"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1-й уровень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участковый терапевт/воп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5331415"/>
                  </a:ext>
                </a:extLst>
              </a:tr>
              <a:tr h="178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проект "хроники"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109479"/>
                  </a:ext>
                </a:extLst>
              </a:tr>
              <a:tr h="178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патронажная служба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843411"/>
                  </a:ext>
                </a:extLst>
              </a:tr>
              <a:tr h="178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врач-хирург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905755"/>
                  </a:ext>
                </a:extLst>
              </a:tr>
              <a:tr h="178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врач-офтальмолог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930541"/>
                  </a:ext>
                </a:extLst>
              </a:tr>
              <a:tr h="178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врач-оториноларинголог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821794"/>
                  </a:ext>
                </a:extLst>
              </a:tr>
              <a:tr h="178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врач-уролог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6188041"/>
                  </a:ext>
                </a:extLst>
              </a:tr>
            </a:tbl>
          </a:graphicData>
        </a:graphic>
      </p:graphicFrame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B07DCE42-81E0-4075-9966-DDD43A590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486563"/>
              </p:ext>
            </p:extLst>
          </p:nvPr>
        </p:nvGraphicFramePr>
        <p:xfrm>
          <a:off x="117933" y="2620001"/>
          <a:ext cx="5770032" cy="952500"/>
        </p:xfrm>
        <a:graphic>
          <a:graphicData uri="http://schemas.openxmlformats.org/drawingml/2006/table">
            <a:tbl>
              <a:tblPr>
                <a:effectLst>
                  <a:reflection blurRad="6350" stA="30000" endPos="35000" dir="5400000" sy="-100000" algn="bl" rotWithShape="0"/>
                </a:effectLst>
              </a:tblPr>
              <a:tblGrid>
                <a:gridCol w="392099">
                  <a:extLst>
                    <a:ext uri="{9D8B030D-6E8A-4147-A177-3AD203B41FA5}">
                      <a16:colId xmlns:a16="http://schemas.microsoft.com/office/drawing/2014/main" val="3001514111"/>
                    </a:ext>
                  </a:extLst>
                </a:gridCol>
                <a:gridCol w="2499691">
                  <a:extLst>
                    <a:ext uri="{9D8B030D-6E8A-4147-A177-3AD203B41FA5}">
                      <a16:colId xmlns:a16="http://schemas.microsoft.com/office/drawing/2014/main" val="943120962"/>
                    </a:ext>
                  </a:extLst>
                </a:gridCol>
                <a:gridCol w="479707">
                  <a:extLst>
                    <a:ext uri="{9D8B030D-6E8A-4147-A177-3AD203B41FA5}">
                      <a16:colId xmlns:a16="http://schemas.microsoft.com/office/drawing/2014/main" val="2907135052"/>
                    </a:ext>
                  </a:extLst>
                </a:gridCol>
                <a:gridCol w="479707">
                  <a:extLst>
                    <a:ext uri="{9D8B030D-6E8A-4147-A177-3AD203B41FA5}">
                      <a16:colId xmlns:a16="http://schemas.microsoft.com/office/drawing/2014/main" val="4144020367"/>
                    </a:ext>
                  </a:extLst>
                </a:gridCol>
                <a:gridCol w="479707">
                  <a:extLst>
                    <a:ext uri="{9D8B030D-6E8A-4147-A177-3AD203B41FA5}">
                      <a16:colId xmlns:a16="http://schemas.microsoft.com/office/drawing/2014/main" val="4215890825"/>
                    </a:ext>
                  </a:extLst>
                </a:gridCol>
                <a:gridCol w="479707">
                  <a:extLst>
                    <a:ext uri="{9D8B030D-6E8A-4147-A177-3AD203B41FA5}">
                      <a16:colId xmlns:a16="http://schemas.microsoft.com/office/drawing/2014/main" val="3675403347"/>
                    </a:ext>
                  </a:extLst>
                </a:gridCol>
                <a:gridCol w="479707">
                  <a:extLst>
                    <a:ext uri="{9D8B030D-6E8A-4147-A177-3AD203B41FA5}">
                      <a16:colId xmlns:a16="http://schemas.microsoft.com/office/drawing/2014/main" val="7511284"/>
                    </a:ext>
                  </a:extLst>
                </a:gridCol>
                <a:gridCol w="479707">
                  <a:extLst>
                    <a:ext uri="{9D8B030D-6E8A-4147-A177-3AD203B41FA5}">
                      <a16:colId xmlns:a16="http://schemas.microsoft.com/office/drawing/2014/main" val="2311275822"/>
                    </a:ext>
                  </a:extLst>
                </a:gridCol>
              </a:tblGrid>
              <a:tr h="190500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2-й уровень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врач-невролог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50273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врач-кардиолог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25549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врач-эндокринолог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66446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врач-ревматолог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456161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врач-физиотерапевт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379482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ECF85143-EAAA-4D50-AC36-FC039CE53B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179879"/>
              </p:ext>
            </p:extLst>
          </p:nvPr>
        </p:nvGraphicFramePr>
        <p:xfrm>
          <a:off x="101191" y="3714328"/>
          <a:ext cx="5800290" cy="2667000"/>
        </p:xfrm>
        <a:graphic>
          <a:graphicData uri="http://schemas.openxmlformats.org/drawingml/2006/table">
            <a:tbl>
              <a:tblPr>
                <a:effectLst>
                  <a:reflection blurRad="6350" stA="30000" endPos="22000" dir="5400000" sy="-100000" algn="bl" rotWithShape="0"/>
                </a:effectLst>
              </a:tblPr>
              <a:tblGrid>
                <a:gridCol w="410261">
                  <a:extLst>
                    <a:ext uri="{9D8B030D-6E8A-4147-A177-3AD203B41FA5}">
                      <a16:colId xmlns:a16="http://schemas.microsoft.com/office/drawing/2014/main" val="872605842"/>
                    </a:ext>
                  </a:extLst>
                </a:gridCol>
                <a:gridCol w="2499691">
                  <a:extLst>
                    <a:ext uri="{9D8B030D-6E8A-4147-A177-3AD203B41FA5}">
                      <a16:colId xmlns:a16="http://schemas.microsoft.com/office/drawing/2014/main" val="3433359300"/>
                    </a:ext>
                  </a:extLst>
                </a:gridCol>
                <a:gridCol w="481723">
                  <a:extLst>
                    <a:ext uri="{9D8B030D-6E8A-4147-A177-3AD203B41FA5}">
                      <a16:colId xmlns:a16="http://schemas.microsoft.com/office/drawing/2014/main" val="1326380950"/>
                    </a:ext>
                  </a:extLst>
                </a:gridCol>
                <a:gridCol w="481723">
                  <a:extLst>
                    <a:ext uri="{9D8B030D-6E8A-4147-A177-3AD203B41FA5}">
                      <a16:colId xmlns:a16="http://schemas.microsoft.com/office/drawing/2014/main" val="3469683133"/>
                    </a:ext>
                  </a:extLst>
                </a:gridCol>
                <a:gridCol w="481723">
                  <a:extLst>
                    <a:ext uri="{9D8B030D-6E8A-4147-A177-3AD203B41FA5}">
                      <a16:colId xmlns:a16="http://schemas.microsoft.com/office/drawing/2014/main" val="1787649730"/>
                    </a:ext>
                  </a:extLst>
                </a:gridCol>
                <a:gridCol w="481723">
                  <a:extLst>
                    <a:ext uri="{9D8B030D-6E8A-4147-A177-3AD203B41FA5}">
                      <a16:colId xmlns:a16="http://schemas.microsoft.com/office/drawing/2014/main" val="722193509"/>
                    </a:ext>
                  </a:extLst>
                </a:gridCol>
                <a:gridCol w="481723">
                  <a:extLst>
                    <a:ext uri="{9D8B030D-6E8A-4147-A177-3AD203B41FA5}">
                      <a16:colId xmlns:a16="http://schemas.microsoft.com/office/drawing/2014/main" val="1825875098"/>
                    </a:ext>
                  </a:extLst>
                </a:gridCol>
                <a:gridCol w="481723">
                  <a:extLst>
                    <a:ext uri="{9D8B030D-6E8A-4147-A177-3AD203B41FA5}">
                      <a16:colId xmlns:a16="http://schemas.microsoft.com/office/drawing/2014/main" val="1109817566"/>
                    </a:ext>
                  </a:extLst>
                </a:gridCol>
              </a:tblGrid>
              <a:tr h="190500">
                <a:tc rowSpan="14"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исследования</a:t>
                      </a:r>
                    </a:p>
                  </a:txBody>
                  <a:tcPr marL="9525" marR="9525" marT="9525" marB="0" vert="vert27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УЗИ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09942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ЭКГ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38552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рентген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83279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маммография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79411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флюорография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65132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КТ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(c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контрастом)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548406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гастроскопия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98858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колоноскопия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645902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ЭхоКГ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24335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ХМ ЭКГ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51323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ФВД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33477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УЗДГ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65734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Тредмил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38116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СМАД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730723"/>
                  </a:ext>
                </a:extLst>
              </a:tr>
            </a:tbl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CF92E8-0A6E-4B6A-8044-150195144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3965417"/>
            <a:ext cx="2415911" cy="2415911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657FC4A0-0537-458C-A9F2-85E7387BCD93}"/>
              </a:ext>
            </a:extLst>
          </p:cNvPr>
          <p:cNvGraphicFramePr>
            <a:graphicFrameLocks noGrp="1"/>
          </p:cNvGraphicFramePr>
          <p:nvPr/>
        </p:nvGraphicFramePr>
        <p:xfrm>
          <a:off x="6384032" y="2996952"/>
          <a:ext cx="254823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8236">
                  <a:extLst>
                    <a:ext uri="{9D8B030D-6E8A-4147-A177-3AD203B41FA5}">
                      <a16:colId xmlns:a16="http://schemas.microsoft.com/office/drawing/2014/main" val="413271636"/>
                    </a:ext>
                  </a:extLst>
                </a:gridCol>
              </a:tblGrid>
              <a:tr h="24420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прием в филиале</a:t>
                      </a:r>
                    </a:p>
                  </a:txBody>
                  <a:tcPr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472654"/>
                  </a:ext>
                </a:extLst>
              </a:tr>
              <a:tr h="24420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запись доступна в пределах АЦ</a:t>
                      </a:r>
                    </a:p>
                  </a:txBody>
                  <a:tcPr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906383"/>
                  </a:ext>
                </a:extLst>
              </a:tr>
            </a:tbl>
          </a:graphicData>
        </a:graphic>
      </p:graphicFrame>
      <p:cxnSp>
        <p:nvCxnSpPr>
          <p:cNvPr id="7" name="Соединитель: уступ 6">
            <a:extLst>
              <a:ext uri="{FF2B5EF4-FFF2-40B4-BE49-F238E27FC236}">
                <a16:creationId xmlns:a16="http://schemas.microsoft.com/office/drawing/2014/main" id="{70754A13-FAE4-4B7A-A103-815204A58872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5887965" y="3096251"/>
            <a:ext cx="496067" cy="25496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id="{6789AD14-61BB-4D4F-AA01-BCC55AA67F40}"/>
              </a:ext>
            </a:extLst>
          </p:cNvPr>
          <p:cNvCxnSpPr>
            <a:cxnSpLocks/>
          </p:cNvCxnSpPr>
          <p:nvPr/>
        </p:nvCxnSpPr>
        <p:spPr>
          <a:xfrm>
            <a:off x="5901481" y="3310480"/>
            <a:ext cx="482551" cy="73805"/>
          </a:xfrm>
          <a:prstGeom prst="bentConnector3">
            <a:avLst>
              <a:gd name="adj1" fmla="val 50000"/>
            </a:avLst>
          </a:prstGeom>
          <a:ln w="28575">
            <a:solidFill>
              <a:srgbClr val="7FD1E4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1496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8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9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9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5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"/>
                                        <p:tgtEl>
                                          <p:spTgt spid="9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1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"/>
                                        <p:tgtEl>
                                          <p:spTgt spid="9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25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9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BD8341-E726-4023-8B5B-74229937468E}"/>
              </a:ext>
            </a:extLst>
          </p:cNvPr>
          <p:cNvCxnSpPr>
            <a:cxnSpLocks/>
          </p:cNvCxnSpPr>
          <p:nvPr/>
        </p:nvCxnSpPr>
        <p:spPr>
          <a:xfrm flipV="1">
            <a:off x="4978592" y="4681300"/>
            <a:ext cx="3888432" cy="59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54DD8C49-75E9-43A9-ACE3-4D3F33F19FFE}"/>
              </a:ext>
            </a:extLst>
          </p:cNvPr>
          <p:cNvCxnSpPr>
            <a:cxnSpLocks/>
          </p:cNvCxnSpPr>
          <p:nvPr/>
        </p:nvCxnSpPr>
        <p:spPr>
          <a:xfrm>
            <a:off x="6800057" y="1626407"/>
            <a:ext cx="3694154" cy="1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A7AED4DA-48F8-4DE0-BD52-EA89E19DDC76}"/>
              </a:ext>
            </a:extLst>
          </p:cNvPr>
          <p:cNvCxnSpPr>
            <a:cxnSpLocks/>
          </p:cNvCxnSpPr>
          <p:nvPr/>
        </p:nvCxnSpPr>
        <p:spPr>
          <a:xfrm>
            <a:off x="412091" y="1585284"/>
            <a:ext cx="4248472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24FB081A-6428-4A1B-9C4B-6023FBFB6C74}"/>
              </a:ext>
            </a:extLst>
          </p:cNvPr>
          <p:cNvGraphicFramePr/>
          <p:nvPr/>
        </p:nvGraphicFramePr>
        <p:xfrm>
          <a:off x="4511824" y="4176746"/>
          <a:ext cx="4464496" cy="2417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7C7ABEA-41C4-499B-A7F6-A3CA0A832348}"/>
              </a:ext>
            </a:extLst>
          </p:cNvPr>
          <p:cNvSpPr txBox="1"/>
          <p:nvPr/>
        </p:nvSpPr>
        <p:spPr>
          <a:xfrm>
            <a:off x="4914147" y="6154572"/>
            <a:ext cx="18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Участковый врач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FF6BFA1-957C-4CCD-8F4F-542407028D4B}"/>
              </a:ext>
            </a:extLst>
          </p:cNvPr>
          <p:cNvSpPr txBox="1">
            <a:spLocks/>
          </p:cNvSpPr>
          <p:nvPr/>
        </p:nvSpPr>
        <p:spPr bwMode="auto">
          <a:xfrm>
            <a:off x="8837977" y="5240806"/>
            <a:ext cx="1973263" cy="88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98,4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18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терапевтов / ВОП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2020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C4A3CDF-7BCD-4858-A265-4ADB0BA00C90}"/>
              </a:ext>
            </a:extLst>
          </p:cNvPr>
          <p:cNvSpPr txBox="1">
            <a:spLocks/>
          </p:cNvSpPr>
          <p:nvPr/>
        </p:nvSpPr>
        <p:spPr bwMode="auto">
          <a:xfrm>
            <a:off x="8837977" y="4357757"/>
            <a:ext cx="1973263" cy="9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89,6</a:t>
            </a:r>
            <a:r>
              <a:rPr lang="en-US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терапевтов / ВОП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19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pic>
        <p:nvPicPr>
          <p:cNvPr id="10" name="Рисунок 33">
            <a:extLst>
              <a:ext uri="{FF2B5EF4-FFF2-40B4-BE49-F238E27FC236}">
                <a16:creationId xmlns:a16="http://schemas.microsoft.com/office/drawing/2014/main" id="{0CC4FD98-1305-4F6C-AE23-CE1926DC0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97" y="4848542"/>
            <a:ext cx="69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5EBC83-709A-4236-9946-97A2163922E5}"/>
              </a:ext>
            </a:extLst>
          </p:cNvPr>
          <p:cNvSpPr txBox="1"/>
          <p:nvPr/>
        </p:nvSpPr>
        <p:spPr>
          <a:xfrm>
            <a:off x="1631504" y="5049280"/>
            <a:ext cx="232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ГП № 175 филиал №4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1B4B0471-7381-47D9-8875-6C819C4CA420}"/>
              </a:ext>
            </a:extLst>
          </p:cNvPr>
          <p:cNvGraphicFramePr/>
          <p:nvPr/>
        </p:nvGraphicFramePr>
        <p:xfrm>
          <a:off x="-8979" y="1130043"/>
          <a:ext cx="4736827" cy="287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C52DC8CF-8C12-4587-8A74-12B8EC323CDE}"/>
              </a:ext>
            </a:extLst>
          </p:cNvPr>
          <p:cNvSpPr txBox="1">
            <a:spLocks/>
          </p:cNvSpPr>
          <p:nvPr/>
        </p:nvSpPr>
        <p:spPr bwMode="auto">
          <a:xfrm>
            <a:off x="4583832" y="2332669"/>
            <a:ext cx="1973263" cy="9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98,4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 </a:t>
            </a:r>
            <a:endParaRPr lang="en-US" altLang="ru-RU" sz="11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 dirty="0">
                <a:latin typeface="Roboto"/>
                <a:ea typeface="Roboto"/>
                <a:cs typeface="Roboto"/>
              </a:rPr>
              <a:t>I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 уровня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2020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B55A5BD-A2D7-42D7-83BB-281454D7D7F8}"/>
              </a:ext>
            </a:extLst>
          </p:cNvPr>
          <p:cNvSpPr txBox="1">
            <a:spLocks/>
          </p:cNvSpPr>
          <p:nvPr/>
        </p:nvSpPr>
        <p:spPr bwMode="auto">
          <a:xfrm>
            <a:off x="4583832" y="1379039"/>
            <a:ext cx="1973263" cy="9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82,5</a:t>
            </a:r>
            <a:r>
              <a:rPr lang="en-US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 </a:t>
            </a:r>
            <a:endParaRPr lang="en-US" altLang="ru-RU" sz="11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 dirty="0">
                <a:latin typeface="Roboto"/>
                <a:ea typeface="Roboto"/>
                <a:cs typeface="Roboto"/>
              </a:rPr>
              <a:t>I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 уровня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2020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E298BBB2-381E-4A30-B02F-CFA4604FA245}"/>
              </a:ext>
            </a:extLst>
          </p:cNvPr>
          <p:cNvGraphicFramePr/>
          <p:nvPr/>
        </p:nvGraphicFramePr>
        <p:xfrm>
          <a:off x="6375022" y="1127388"/>
          <a:ext cx="4288719" cy="287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55AF1AC6-4974-4DAF-8086-E6BC5B76FFE5}"/>
              </a:ext>
            </a:extLst>
          </p:cNvPr>
          <p:cNvSpPr txBox="1"/>
          <p:nvPr/>
        </p:nvSpPr>
        <p:spPr>
          <a:xfrm>
            <a:off x="263352" y="3633077"/>
            <a:ext cx="26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Специалисты 1-го уровня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8F78D0-4AD0-447F-9E74-6469FEE04DB9}"/>
              </a:ext>
            </a:extLst>
          </p:cNvPr>
          <p:cNvSpPr txBox="1"/>
          <p:nvPr/>
        </p:nvSpPr>
        <p:spPr>
          <a:xfrm>
            <a:off x="6378640" y="3633077"/>
            <a:ext cx="26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Специалисты 2-го уровня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5F8AEEEB-9BD9-40D7-9389-A666DE6563F3}"/>
              </a:ext>
            </a:extLst>
          </p:cNvPr>
          <p:cNvSpPr txBox="1">
            <a:spLocks/>
          </p:cNvSpPr>
          <p:nvPr/>
        </p:nvSpPr>
        <p:spPr bwMode="auto">
          <a:xfrm>
            <a:off x="10494211" y="2324099"/>
            <a:ext cx="1613224" cy="9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96,4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терапевтов / ВОП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2020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56AB276A-482B-4413-B3BE-21A8AB22E8F0}"/>
              </a:ext>
            </a:extLst>
          </p:cNvPr>
          <p:cNvSpPr txBox="1">
            <a:spLocks/>
          </p:cNvSpPr>
          <p:nvPr/>
        </p:nvSpPr>
        <p:spPr bwMode="auto">
          <a:xfrm>
            <a:off x="10494211" y="1400187"/>
            <a:ext cx="1613223" cy="9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90</a:t>
            </a:r>
            <a:r>
              <a:rPr lang="en-US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терапевтов / ВОП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19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0C2641D1-6A59-4842-9740-06B4DCC34A7E}"/>
              </a:ext>
            </a:extLst>
          </p:cNvPr>
          <p:cNvSpPr txBox="1">
            <a:spLocks/>
          </p:cNvSpPr>
          <p:nvPr/>
        </p:nvSpPr>
        <p:spPr bwMode="auto">
          <a:xfrm>
            <a:off x="-11494" y="314768"/>
            <a:ext cx="10801200" cy="35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Roboto"/>
                <a:ea typeface="Roboto"/>
                <a:cs typeface="Roboto"/>
              </a:rPr>
              <a:t>Доступность медицинской помощи в </a:t>
            </a:r>
            <a:r>
              <a:rPr lang="en-US" altLang="ru-RU" sz="2000" dirty="0">
                <a:latin typeface="Roboto"/>
                <a:ea typeface="Roboto"/>
                <a:cs typeface="Roboto"/>
              </a:rPr>
              <a:t>2020</a:t>
            </a:r>
            <a:r>
              <a:rPr lang="ru-RU" altLang="ru-RU" sz="2000" dirty="0">
                <a:latin typeface="Roboto"/>
                <a:ea typeface="Roboto"/>
                <a:cs typeface="Roboto"/>
              </a:rPr>
              <a:t> году</a:t>
            </a:r>
            <a:r>
              <a:rPr lang="en-US" altLang="ru-RU" sz="20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2000" dirty="0">
                <a:latin typeface="Roboto"/>
                <a:ea typeface="Roboto"/>
                <a:cs typeface="Roboto"/>
              </a:rPr>
              <a:t>находилась на стабильно высоком уровне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F6A7BDD-46B4-4B88-8B0B-18071E1C70C8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B33D715-DD85-4F07-8473-AAD0548A0496}"/>
              </a:ext>
            </a:extLst>
          </p:cNvPr>
          <p:cNvSpPr txBox="1"/>
          <p:nvPr/>
        </p:nvSpPr>
        <p:spPr>
          <a:xfrm>
            <a:off x="2711624" y="99251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+2</a:t>
            </a:r>
            <a:r>
              <a:rPr lang="en-US" sz="1200" dirty="0"/>
              <a:t>3,9</a:t>
            </a:r>
            <a:r>
              <a:rPr lang="ru-RU" sz="1200" dirty="0"/>
              <a:t>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DE6E41-C841-43B9-9A82-8BC5E0856BA9}"/>
              </a:ext>
            </a:extLst>
          </p:cNvPr>
          <p:cNvSpPr txBox="1"/>
          <p:nvPr/>
        </p:nvSpPr>
        <p:spPr>
          <a:xfrm>
            <a:off x="3782274" y="992514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+1</a:t>
            </a:r>
            <a:r>
              <a:rPr lang="en-US" sz="1200" dirty="0"/>
              <a:t>5,9</a:t>
            </a:r>
            <a:r>
              <a:rPr lang="ru-RU" sz="1200" dirty="0"/>
              <a:t>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E31024-3044-433B-9969-0FC93DEDBE33}"/>
              </a:ext>
            </a:extLst>
          </p:cNvPr>
          <p:cNvSpPr txBox="1"/>
          <p:nvPr/>
        </p:nvSpPr>
        <p:spPr>
          <a:xfrm>
            <a:off x="8697758" y="937523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+</a:t>
            </a:r>
            <a:r>
              <a:rPr lang="en-US" sz="1200" dirty="0"/>
              <a:t>3,6</a:t>
            </a:r>
            <a:r>
              <a:rPr lang="ru-RU" sz="1200" dirty="0"/>
              <a:t>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D2513E-F06E-4532-8E66-FD9F8AA4DAAE}"/>
              </a:ext>
            </a:extLst>
          </p:cNvPr>
          <p:cNvSpPr txBox="1"/>
          <p:nvPr/>
        </p:nvSpPr>
        <p:spPr>
          <a:xfrm>
            <a:off x="9768408" y="937523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+</a:t>
            </a:r>
            <a:r>
              <a:rPr lang="en-US" sz="1200" dirty="0"/>
              <a:t>19</a:t>
            </a:r>
            <a:r>
              <a:rPr lang="ru-RU" sz="1200" dirty="0"/>
              <a:t>,</a:t>
            </a:r>
            <a:r>
              <a:rPr lang="en-US" sz="1200" dirty="0"/>
              <a:t>6</a:t>
            </a:r>
            <a:r>
              <a:rPr lang="ru-RU" sz="1200" dirty="0"/>
              <a:t>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9CB5B1-7AC4-4A29-B2B8-A672331F0DEF}"/>
              </a:ext>
            </a:extLst>
          </p:cNvPr>
          <p:cNvSpPr txBox="1"/>
          <p:nvPr/>
        </p:nvSpPr>
        <p:spPr>
          <a:xfrm>
            <a:off x="7025958" y="4107056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+</a:t>
            </a:r>
            <a:r>
              <a:rPr lang="en-US" sz="1200" dirty="0"/>
              <a:t>13,3</a:t>
            </a:r>
            <a:r>
              <a:rPr lang="ru-RU" sz="1200" dirty="0"/>
              <a:t>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502F33-870C-465F-BE0D-7C0D21C73FAA}"/>
              </a:ext>
            </a:extLst>
          </p:cNvPr>
          <p:cNvSpPr txBox="1"/>
          <p:nvPr/>
        </p:nvSpPr>
        <p:spPr>
          <a:xfrm>
            <a:off x="7988211" y="4107057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+6,6</a:t>
            </a:r>
            <a:r>
              <a:rPr lang="ru-RU" sz="12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6818626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1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1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6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1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1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1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2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2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2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2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7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2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2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2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3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3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3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53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3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3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78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  <p:bldP spid="7" grpId="0"/>
      <p:bldP spid="8" grpId="0"/>
      <p:bldP spid="9" grpId="0"/>
      <p:bldGraphic spid="30" grpId="0">
        <p:bldSub>
          <a:bldChart bld="series"/>
        </p:bldSub>
      </p:bldGraphic>
      <p:bldP spid="31" grpId="0"/>
      <p:bldP spid="32" grpId="0"/>
      <p:bldGraphic spid="33" grpId="0">
        <p:bldSub>
          <a:bldChart bld="series"/>
        </p:bldSub>
      </p:bldGraphic>
      <p:bldP spid="34" grpId="0"/>
      <p:bldP spid="35" grpId="0"/>
      <p:bldP spid="36" grpId="0"/>
      <p:bldP spid="37" grpId="0"/>
      <p:bldP spid="21" grpId="0"/>
      <p:bldP spid="22" grpId="0"/>
      <p:bldP spid="25" grpId="0"/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B6CBB8B5-4C3D-4AC8-BD40-79E241D588C1}"/>
              </a:ext>
            </a:extLst>
          </p:cNvPr>
          <p:cNvSpPr txBox="1"/>
          <p:nvPr/>
        </p:nvSpPr>
        <p:spPr>
          <a:xfrm>
            <a:off x="5087888" y="704566"/>
            <a:ext cx="65527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Головное здание по адресу ул. Челябинская, д.16 к.2 было перепрофилировано в АКТЦ на период весенней пандемии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Covid-19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с 9 апреля по 6 июля 2020 года.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Всем поступившим пациентам проводились: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Компьютерная томография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ЭКГ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Осмотр врача после КТ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Общий анализ крови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ПЦР-тест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БХ анализ крови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Назначение и выписка лекарственных препаратов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Принятие решения о госпитализации или амбулаторном лечении</a:t>
            </a:r>
          </a:p>
        </p:txBody>
      </p:sp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6C7D6C00-93F3-427F-A0BE-972D49F55CFA}"/>
              </a:ext>
            </a:extLst>
          </p:cNvPr>
          <p:cNvGraphicFramePr/>
          <p:nvPr/>
        </p:nvGraphicFramePr>
        <p:xfrm>
          <a:off x="0" y="863734"/>
          <a:ext cx="4727848" cy="2997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A9A1DFF-0602-450D-916B-927160B71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504" y="316997"/>
            <a:ext cx="1728192" cy="308481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Работа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АКТЦ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391707C3-17EA-4607-B844-ABF5CDEC2B95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0E59319-AAA1-461D-98FE-E567674C731B}"/>
              </a:ext>
            </a:extLst>
          </p:cNvPr>
          <p:cNvSpPr txBox="1"/>
          <p:nvPr/>
        </p:nvSpPr>
        <p:spPr>
          <a:xfrm>
            <a:off x="7958836" y="4432205"/>
            <a:ext cx="3353548" cy="13849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38000"/>
                </a:schemeClr>
              </a:gs>
            </a:gsLst>
            <a:lin ang="6000000" scaled="0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 w="0"/>
                <a:solidFill>
                  <a:srgbClr val="49BED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бригады в сутки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2400" b="0" i="0" u="none" strike="noStrike" kern="1200" cap="none" spc="0" normalizeH="0" baseline="0" noProof="0" dirty="0">
                <a:ln w="0"/>
                <a:solidFill>
                  <a:srgbClr val="49BED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врача в бригаде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смены </a:t>
            </a:r>
            <a:r>
              <a:rPr kumimoji="0" lang="ru-RU" sz="1800" b="0" i="0" u="none" strike="noStrike" kern="1200" cap="none" spc="0" normalizeH="0" baseline="0" noProof="0" dirty="0">
                <a:ln w="0"/>
                <a:solidFill>
                  <a:srgbClr val="49BED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8:00-20:00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и </a:t>
            </a:r>
            <a:r>
              <a:rPr kumimoji="0" lang="ru-RU" sz="1800" b="0" i="0" u="none" strike="noStrike" kern="1200" cap="none" spc="0" normalizeH="0" baseline="0" noProof="0" dirty="0">
                <a:ln w="0"/>
                <a:solidFill>
                  <a:srgbClr val="49BED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20:00-08:00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6984A0-1D29-424C-A9E2-5B1571B2D791}"/>
              </a:ext>
            </a:extLst>
          </p:cNvPr>
          <p:cNvSpPr txBox="1"/>
          <p:nvPr/>
        </p:nvSpPr>
        <p:spPr>
          <a:xfrm>
            <a:off x="4367808" y="4004088"/>
            <a:ext cx="440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Проведено </a:t>
            </a:r>
            <a:r>
              <a:rPr kumimoji="0" lang="ru-RU" sz="2400" b="1" i="0" u="none" strike="noStrike" kern="1200" cap="none" spc="0" normalizeH="0" baseline="0" noProof="0" dirty="0">
                <a:ln w="0"/>
                <a:solidFill>
                  <a:srgbClr val="49BED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3508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исследований </a:t>
            </a:r>
          </a:p>
        </p:txBody>
      </p:sp>
    </p:spTree>
    <p:extLst>
      <p:ext uri="{BB962C8B-B14F-4D97-AF65-F5344CB8AC3E}">
        <p14:creationId xmlns:p14="http://schemas.microsoft.com/office/powerpoint/2010/main" val="29730424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4" presetClass="entr" presetSubtype="5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50"/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50"/>
                            </p:stCondLst>
                            <p:childTnLst>
                              <p:par>
                                <p:cTn id="5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"/>
                                        <p:tgtEl>
                                          <p:spTgt spid="20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"/>
                            </p:stCondLst>
                            <p:childTnLst>
                              <p:par>
                                <p:cTn id="5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9" dur="50"/>
                                        <p:tgtEl>
                                          <p:spTgt spid="20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650"/>
                            </p:stCondLst>
                            <p:childTnLst>
                              <p:par>
                                <p:cTn id="6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3" dur="50"/>
                                        <p:tgtEl>
                                          <p:spTgt spid="20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700"/>
                            </p:stCondLst>
                            <p:childTnLst>
                              <p:par>
                                <p:cTn id="6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7" dur="50"/>
                                        <p:tgtEl>
                                          <p:spTgt spid="20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50"/>
                            </p:stCondLst>
                            <p:childTnLst>
                              <p:par>
                                <p:cTn id="6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1" dur="50"/>
                                        <p:tgtEl>
                                          <p:spTgt spid="20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00"/>
                            </p:stCondLst>
                            <p:childTnLst>
                              <p:par>
                                <p:cTn id="7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50"/>
                                        <p:tgtEl>
                                          <p:spTgt spid="20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850"/>
                            </p:stCondLst>
                            <p:childTnLst>
                              <p:par>
                                <p:cTn id="7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9" dur="50"/>
                                        <p:tgtEl>
                                          <p:spTgt spid="20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3" dur="50"/>
                                        <p:tgtEl>
                                          <p:spTgt spid="20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950"/>
                            </p:stCondLst>
                            <p:childTnLst>
                              <p:par>
                                <p:cTn id="8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50"/>
                                        <p:tgtEl>
                                          <p:spTgt spid="20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1" dur="50"/>
                                        <p:tgtEl>
                                          <p:spTgt spid="20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50"/>
                            </p:stCondLst>
                            <p:childTnLst>
                              <p:par>
                                <p:cTn id="9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3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5" dur="50"/>
                                        <p:tgtEl>
                                          <p:spTgt spid="20">
                                            <p:graphicEl>
                                              <a:chart seriesIdx="3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100"/>
                            </p:stCondLst>
                            <p:childTnLst>
                              <p:par>
                                <p:cTn id="9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3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9" dur="50"/>
                                        <p:tgtEl>
                                          <p:spTgt spid="20">
                                            <p:graphicEl>
                                              <a:chart seriesIdx="3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150"/>
                            </p:stCondLst>
                            <p:childTnLst>
                              <p:par>
                                <p:cTn id="10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3" dur="50"/>
                                        <p:tgtEl>
                                          <p:spTgt spid="20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00"/>
                            </p:stCondLst>
                            <p:childTnLst>
                              <p:par>
                                <p:cTn id="10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4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7" dur="50"/>
                                        <p:tgtEl>
                                          <p:spTgt spid="20">
                                            <p:graphicEl>
                                              <a:chart seriesIdx="4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250"/>
                            </p:stCondLst>
                            <p:childTnLst>
                              <p:par>
                                <p:cTn id="10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4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1" dur="50"/>
                                        <p:tgtEl>
                                          <p:spTgt spid="20">
                                            <p:graphicEl>
                                              <a:chart seriesIdx="4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  <p:bldGraphic spid="20" grpId="0" uiExpand="1">
        <p:bldSub>
          <a:bldChart bld="seriesEl"/>
        </p:bldSub>
      </p:bldGraphic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13685F-A625-4363-8703-60C166525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9369" y="578224"/>
            <a:ext cx="2183252" cy="3654272"/>
          </a:xfrm>
          <a:prstGeom prst="rect">
            <a:avLst/>
          </a:prstGeom>
          <a:effectLst>
            <a:outerShdw blurRad="152400" dist="228600" dir="5400000" sx="90000" sy="90000" rotWithShape="0">
              <a:prstClr val="black">
                <a:alpha val="15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267896-1D28-4C67-8A26-E3C5C2327EE5}"/>
              </a:ext>
            </a:extLst>
          </p:cNvPr>
          <p:cNvSpPr txBox="1"/>
          <p:nvPr/>
        </p:nvSpPr>
        <p:spPr>
          <a:xfrm>
            <a:off x="9769326" y="4509120"/>
            <a:ext cx="23033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50" dirty="0"/>
              <a:t>Мобильные АРМ используются для оформления медицинской документации и регистрации посещений врачами выездных бригад.</a:t>
            </a:r>
          </a:p>
          <a:p>
            <a:pPr algn="just"/>
            <a:endParaRPr lang="ru-RU" sz="1050" dirty="0"/>
          </a:p>
          <a:p>
            <a:pPr algn="just"/>
            <a:r>
              <a:rPr lang="ru-RU" sz="1050" dirty="0"/>
              <a:t>В декабре 2020 г. был произведен обмен 54 планшетов старого образца на </a:t>
            </a:r>
            <a:r>
              <a:rPr lang="ru-RU" sz="105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73</a:t>
            </a:r>
            <a:r>
              <a:rPr lang="ru-RU" sz="1050" dirty="0"/>
              <a:t> новых. Кроме того, в течение 2021 года ожидается дооснащение поликлиники еще 15-20 планшетами.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41A18EF-F495-41E3-924C-B8388380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772"/>
            <a:ext cx="6697960" cy="29926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Показатели работы выездной службы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21093D8-F12E-4568-A4A1-C52500ADC972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3C0700F9-EF10-4294-ABAA-8C2740CE54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7647202"/>
              </p:ext>
            </p:extLst>
          </p:nvPr>
        </p:nvGraphicFramePr>
        <p:xfrm>
          <a:off x="263352" y="620689"/>
          <a:ext cx="2900916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id="{036B0414-7C23-490D-9FEA-923C5E1EFF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059848"/>
              </p:ext>
            </p:extLst>
          </p:nvPr>
        </p:nvGraphicFramePr>
        <p:xfrm>
          <a:off x="222573" y="1988840"/>
          <a:ext cx="3501938" cy="208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B30BBA64-F173-483C-8950-D9708F3FBFEC}"/>
              </a:ext>
            </a:extLst>
          </p:cNvPr>
          <p:cNvSpPr txBox="1"/>
          <p:nvPr/>
        </p:nvSpPr>
        <p:spPr>
          <a:xfrm>
            <a:off x="3545769" y="1130417"/>
            <a:ext cx="59020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Общее количество обращений в службу вызова врача на дом увеличилось с </a:t>
            </a:r>
            <a:r>
              <a:rPr lang="ru-RU" sz="1600" b="1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55685</a:t>
            </a:r>
            <a:r>
              <a:rPr lang="ru-RU" sz="1600" dirty="0"/>
              <a:t> до </a:t>
            </a:r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143780</a:t>
            </a:r>
            <a:r>
              <a:rPr lang="ru-RU" sz="1600" dirty="0"/>
              <a:t> (прирост </a:t>
            </a:r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158%</a:t>
            </a:r>
            <a:r>
              <a:rPr lang="ru-RU" sz="1600" dirty="0"/>
              <a:t>)</a:t>
            </a:r>
          </a:p>
          <a:p>
            <a:pPr algn="just"/>
            <a:r>
              <a:rPr lang="ru-RU" sz="1600" dirty="0"/>
              <a:t>В </a:t>
            </a:r>
            <a:r>
              <a:rPr lang="en-US" sz="1600" dirty="0"/>
              <a:t>2020 </a:t>
            </a:r>
            <a:r>
              <a:rPr lang="ru-RU" sz="1600" dirty="0"/>
              <a:t>доля вызовов по ОРВИ и </a:t>
            </a:r>
            <a:r>
              <a:rPr lang="en-US" sz="1600" dirty="0"/>
              <a:t>Covid-19</a:t>
            </a:r>
            <a:r>
              <a:rPr lang="ru-RU" sz="1600" dirty="0"/>
              <a:t> по отношению к соматическим увеличилась с </a:t>
            </a:r>
            <a:r>
              <a:rPr lang="ru-RU" sz="16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31%</a:t>
            </a:r>
            <a:r>
              <a:rPr lang="ru-RU" sz="1600" dirty="0"/>
              <a:t> до </a:t>
            </a:r>
            <a:r>
              <a:rPr lang="ru-RU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70,8%</a:t>
            </a:r>
          </a:p>
          <a:p>
            <a:pPr algn="just"/>
            <a:endParaRPr lang="ru-RU" sz="1600" dirty="0"/>
          </a:p>
          <a:p>
            <a:pPr algn="just"/>
            <a:r>
              <a:rPr lang="ru-RU" sz="1400" dirty="0"/>
              <a:t>Выполнение такого количества вызовов стало возможным благодаря увеличению числа врачебных бригад, а также расширению </a:t>
            </a:r>
            <a:r>
              <a:rPr lang="en-US" sz="1400" dirty="0"/>
              <a:t>call-</a:t>
            </a:r>
            <a:r>
              <a:rPr lang="ru-RU" sz="1400" dirty="0"/>
              <a:t>центра службы. </a:t>
            </a:r>
          </a:p>
          <a:p>
            <a:pPr algn="just"/>
            <a:endParaRPr lang="ru-RU" sz="1400" dirty="0"/>
          </a:p>
          <a:p>
            <a:pPr algn="just"/>
            <a:r>
              <a:rPr lang="ru-RU" sz="1600" dirty="0"/>
              <a:t>Вылечено </a:t>
            </a:r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2 815 </a:t>
            </a:r>
            <a:r>
              <a:rPr lang="ru-RU" sz="1600" dirty="0"/>
              <a:t>пневмоний 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6661C8EF-F8D4-4964-B284-568502E563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9976789"/>
              </p:ext>
            </p:extLst>
          </p:nvPr>
        </p:nvGraphicFramePr>
        <p:xfrm>
          <a:off x="3647729" y="3861048"/>
          <a:ext cx="6182174" cy="2679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206CB93-CA1B-4D15-8FC7-27CF482ECF24}"/>
              </a:ext>
            </a:extLst>
          </p:cNvPr>
          <p:cNvSpPr txBox="1"/>
          <p:nvPr/>
        </p:nvSpPr>
        <p:spPr>
          <a:xfrm>
            <a:off x="3545768" y="3542918"/>
            <a:ext cx="5902099" cy="70788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5000"/>
                </a:schemeClr>
              </a:gs>
              <a:gs pos="50000">
                <a:schemeClr val="bg1">
                  <a:alpha val="40000"/>
                </a:schemeClr>
              </a:gs>
              <a:gs pos="100000">
                <a:schemeClr val="bg1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У каждого заболевшего </a:t>
            </a:r>
            <a:r>
              <a:rPr lang="en-US" sz="1600" dirty="0"/>
              <a:t>Covid-19 </a:t>
            </a:r>
            <a:r>
              <a:rPr lang="ru-RU" sz="1600" dirty="0"/>
              <a:t>пациента было взято не менее 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ru-RU" sz="1600" dirty="0"/>
              <a:t> ПЦР тестов</a:t>
            </a:r>
          </a:p>
        </p:txBody>
      </p:sp>
    </p:spTree>
    <p:extLst>
      <p:ext uri="{BB962C8B-B14F-4D97-AF65-F5344CB8AC3E}">
        <p14:creationId xmlns:p14="http://schemas.microsoft.com/office/powerpoint/2010/main" val="15503975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" fill="hold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5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" fill="hold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5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" fill="hold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" fill="hold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65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" fill="hold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" fill="hold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" fill="hold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" fill="hold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85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" fill="hold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" fill="hold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95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" fill="hold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" fill="hold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5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" fill="hold"/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 fill="hold"/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15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" fill="hold"/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" fill="hold"/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25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75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Graphic spid="18" grpId="0">
        <p:bldAsOne/>
      </p:bldGraphic>
      <p:bldGraphic spid="19" grpId="0">
        <p:bldAsOne/>
      </p:bldGraphic>
      <p:bldP spid="20" grpId="0" uiExpand="1" build="p"/>
      <p:bldGraphic spid="11" grpId="0" uiExpand="1">
        <p:bldSub>
          <a:bldChart bld="category"/>
        </p:bldSub>
      </p:bldGraphic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-21921" y="176411"/>
            <a:ext cx="11664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>
              <a:defRPr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Программа по ведению пациентов с множественными хроническими заболеваниями</a:t>
            </a:r>
          </a:p>
        </p:txBody>
      </p:sp>
      <p:pic>
        <p:nvPicPr>
          <p:cNvPr id="14342" name="Picture 2" descr="F:\Рабочий стол\5c2wzdd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709398"/>
            <a:ext cx="4611355" cy="3073876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528657"/>
              </p:ext>
            </p:extLst>
          </p:nvPr>
        </p:nvGraphicFramePr>
        <p:xfrm>
          <a:off x="480750" y="3588756"/>
          <a:ext cx="4977622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3">
                  <a:extLst>
                    <a:ext uri="{9D8B030D-6E8A-4147-A177-3AD203B41FA5}">
                      <a16:colId xmlns:a16="http://schemas.microsoft.com/office/drawing/2014/main" val="3173696233"/>
                    </a:ext>
                  </a:extLst>
                </a:gridCol>
                <a:gridCol w="1006693">
                  <a:extLst>
                    <a:ext uri="{9D8B030D-6E8A-4147-A177-3AD203B41FA5}">
                      <a16:colId xmlns:a16="http://schemas.microsoft.com/office/drawing/2014/main" val="2091413369"/>
                    </a:ext>
                  </a:extLst>
                </a:gridCol>
              </a:tblGrid>
              <a:tr h="282334">
                <a:tc>
                  <a:txBody>
                    <a:bodyPr/>
                    <a:lstStyle/>
                    <a:p>
                      <a:r>
                        <a:rPr lang="ru-RU" sz="1400" dirty="0"/>
                        <a:t>Количество</a:t>
                      </a:r>
                      <a:r>
                        <a:rPr lang="ru-RU" sz="1400" baseline="0" dirty="0"/>
                        <a:t> пациентов</a:t>
                      </a:r>
                      <a:endParaRPr lang="ru-RU" sz="1400" dirty="0"/>
                    </a:p>
                  </a:txBody>
                  <a:tcPr marL="91449" marR="91449"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2020</a:t>
                      </a:r>
                      <a:endParaRPr lang="ru-RU" sz="1400" dirty="0"/>
                    </a:p>
                  </a:txBody>
                  <a:tcPr marL="91449" marR="91449"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Врачей</a:t>
                      </a:r>
                    </a:p>
                  </a:txBody>
                  <a:tcPr marL="91449" marR="91449"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Медсестер</a:t>
                      </a:r>
                    </a:p>
                  </a:txBody>
                  <a:tcPr marL="91449" marR="91449"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3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всего</a:t>
                      </a:r>
                    </a:p>
                  </a:txBody>
                  <a:tcPr marL="91449" marR="91449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6091</a:t>
                      </a:r>
                    </a:p>
                  </a:txBody>
                  <a:tcPr marL="91449" marR="91449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13</a:t>
                      </a:r>
                    </a:p>
                  </a:txBody>
                  <a:tcPr marL="91449" marR="91449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13</a:t>
                      </a:r>
                    </a:p>
                  </a:txBody>
                  <a:tcPr marL="91449" marR="91449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804399"/>
                  </a:ext>
                </a:extLst>
              </a:tr>
              <a:tr h="2823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Головное</a:t>
                      </a:r>
                      <a:r>
                        <a:rPr lang="ru-RU" sz="1400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здание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49" marR="91449">
                    <a:solidFill>
                      <a:srgbClr val="F4F9F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1451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49" marR="91449">
                    <a:solidFill>
                      <a:srgbClr val="F4F9F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91449" marR="91449">
                    <a:solidFill>
                      <a:srgbClr val="F4F9FB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91449" marR="91449">
                    <a:solidFill>
                      <a:srgbClr val="F4F9FB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33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филиал №1</a:t>
                      </a:r>
                    </a:p>
                  </a:txBody>
                  <a:tcPr marL="91449" marR="91449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969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49" marR="91449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91449" marR="91449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91449" marR="91449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3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филиал №</a:t>
                      </a:r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</a:t>
                      </a:r>
                      <a:endParaRPr lang="ru-RU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</a:txBody>
                  <a:tcPr marL="91449" marR="91449">
                    <a:solidFill>
                      <a:srgbClr val="F4F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984</a:t>
                      </a:r>
                      <a:endParaRPr lang="ru-RU" sz="14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</a:endParaRPr>
                    </a:p>
                  </a:txBody>
                  <a:tcPr marL="91449" marR="91449">
                    <a:solidFill>
                      <a:srgbClr val="F4F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</a:t>
                      </a:r>
                    </a:p>
                  </a:txBody>
                  <a:tcPr marL="91449" marR="91449">
                    <a:solidFill>
                      <a:srgbClr val="F4F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</a:rPr>
                        <a:t>2</a:t>
                      </a:r>
                    </a:p>
                  </a:txBody>
                  <a:tcPr marL="91449" marR="91449">
                    <a:solidFill>
                      <a:srgbClr val="F4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3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филиал №</a:t>
                      </a:r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49" marR="91449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1360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49" marR="91449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91449" marR="91449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91449" marR="91449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868716"/>
                  </a:ext>
                </a:extLst>
              </a:tr>
              <a:tr h="2823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филиал №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9" marR="91449">
                    <a:solidFill>
                      <a:srgbClr val="E7F3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885</a:t>
                      </a:r>
                      <a:endParaRPr lang="ru-RU" sz="14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91449" marR="91449">
                    <a:solidFill>
                      <a:srgbClr val="E7F3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marL="91449" marR="91449">
                    <a:solidFill>
                      <a:srgbClr val="E7F3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marL="91449" marR="91449">
                    <a:solidFill>
                      <a:srgbClr val="E7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502209"/>
                  </a:ext>
                </a:extLst>
              </a:tr>
              <a:tr h="2823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филиал №</a:t>
                      </a:r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49" marR="91449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442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91449" marR="91449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91449" marR="91449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91449" marR="91449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5200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63C1E46-C6CD-45CF-8554-EC3B49B9145C}"/>
              </a:ext>
            </a:extLst>
          </p:cNvPr>
          <p:cNvSpPr txBox="1"/>
          <p:nvPr/>
        </p:nvSpPr>
        <p:spPr>
          <a:xfrm>
            <a:off x="623392" y="855124"/>
            <a:ext cx="484663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 программе участвуют пациенты пенсионного возраста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/>
              <a:t>женщины – от 60 лет и старше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/>
              <a:t>мужчины – от 65 лет и старше</a:t>
            </a:r>
          </a:p>
          <a:p>
            <a:r>
              <a:rPr lang="ru-RU" sz="1400" dirty="0"/>
              <a:t>при наличии </a:t>
            </a:r>
            <a:r>
              <a:rPr lang="ru-RU" sz="1400" dirty="0">
                <a:solidFill>
                  <a:srgbClr val="E98F8F"/>
                </a:solidFill>
              </a:rPr>
              <a:t>3+</a:t>
            </a:r>
            <a:r>
              <a:rPr lang="ru-RU" sz="1400" dirty="0"/>
              <a:t> диагнозов из списка: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/>
              <a:t>артериальная гипертония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/>
              <a:t>ишемическая болезнь сердца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/>
              <a:t>хроническая сердечная недостаточность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/>
              <a:t>сахарный диабет 2 типа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/>
              <a:t>хроническая обструктивная болезнь легких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/>
              <a:t>бронхиальная астма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/>
              <a:t>хронические болезни почек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/>
              <a:t>фибрилляция и трепетание предсердий</a:t>
            </a:r>
          </a:p>
          <a:p>
            <a:endParaRPr lang="ru-RU" sz="1400" dirty="0"/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B62B0A8-C084-4B50-8ABC-430F2DEE9B43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306F621D-9DCE-4DF5-9DA4-3555124541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980697"/>
              </p:ext>
            </p:extLst>
          </p:nvPr>
        </p:nvGraphicFramePr>
        <p:xfrm>
          <a:off x="5815647" y="3958887"/>
          <a:ext cx="6187852" cy="788927"/>
        </p:xfrm>
        <a:graphic>
          <a:graphicData uri="http://schemas.openxmlformats.org/drawingml/2006/table">
            <a:tbl>
              <a:tblPr/>
              <a:tblGrid>
                <a:gridCol w="1432138">
                  <a:extLst>
                    <a:ext uri="{9D8B030D-6E8A-4147-A177-3AD203B41FA5}">
                      <a16:colId xmlns:a16="http://schemas.microsoft.com/office/drawing/2014/main" val="2114309214"/>
                    </a:ext>
                  </a:extLst>
                </a:gridCol>
                <a:gridCol w="4755714">
                  <a:extLst>
                    <a:ext uri="{9D8B030D-6E8A-4147-A177-3AD203B41FA5}">
                      <a16:colId xmlns:a16="http://schemas.microsoft.com/office/drawing/2014/main" val="4168427343"/>
                    </a:ext>
                  </a:extLst>
                </a:gridCol>
              </a:tblGrid>
              <a:tr h="30755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Данные о вакцинации от гриппа пациентов с хроническими заболеваниями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770738"/>
                  </a:ext>
                </a:extLst>
              </a:tr>
              <a:tr h="4813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 № 175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Вакцинировано хроников</a:t>
                      </a:r>
                    </a:p>
                    <a:p>
                      <a:pPr algn="ctr" fontAlgn="ctr"/>
                      <a:r>
                        <a:rPr lang="ru-RU" sz="1800" b="1" kern="1200" dirty="0">
                          <a:ln w="0"/>
                          <a:solidFill>
                            <a:schemeClr val="accent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19 270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79605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32D0B05-09AF-48B3-8346-14C87ABC12C0}"/>
              </a:ext>
            </a:extLst>
          </p:cNvPr>
          <p:cNvSpPr txBox="1"/>
          <p:nvPr/>
        </p:nvSpPr>
        <p:spPr>
          <a:xfrm>
            <a:off x="5810554" y="5103464"/>
            <a:ext cx="6223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В период самоизоляции </a:t>
            </a:r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100%</a:t>
            </a:r>
            <a:r>
              <a:rPr lang="ru-RU" sz="1600" dirty="0"/>
              <a:t> пациентов были обеспечены лекарственными препаратами в рамках адресной доставки</a:t>
            </a:r>
          </a:p>
        </p:txBody>
      </p:sp>
    </p:spTree>
    <p:extLst>
      <p:ext uri="{BB962C8B-B14F-4D97-AF65-F5344CB8AC3E}">
        <p14:creationId xmlns:p14="http://schemas.microsoft.com/office/powerpoint/2010/main" val="26507329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9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8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7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4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1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8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2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90"/>
                            </p:stCondLst>
                            <p:childTnLst>
                              <p:par>
                                <p:cTn id="53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4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84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E3E900F-E2B1-4D86-A9CF-EA00CFFAAF3E}"/>
              </a:ext>
            </a:extLst>
          </p:cNvPr>
          <p:cNvSpPr/>
          <p:nvPr/>
        </p:nvSpPr>
        <p:spPr>
          <a:xfrm>
            <a:off x="795961" y="701359"/>
            <a:ext cx="785437" cy="3519729"/>
          </a:xfrm>
          <a:prstGeom prst="rect">
            <a:avLst/>
          </a:prstGeom>
          <a:solidFill>
            <a:srgbClr val="D6DC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80CEDCA-940A-4106-AF14-64C42CE35D47}"/>
              </a:ext>
            </a:extLst>
          </p:cNvPr>
          <p:cNvSpPr/>
          <p:nvPr/>
        </p:nvSpPr>
        <p:spPr>
          <a:xfrm>
            <a:off x="3129571" y="701360"/>
            <a:ext cx="827968" cy="3519727"/>
          </a:xfrm>
          <a:prstGeom prst="rect">
            <a:avLst/>
          </a:prstGeom>
          <a:solidFill>
            <a:srgbClr val="D6DCE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7328" y="300984"/>
            <a:ext cx="9696400" cy="36004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Основные показатели. Проведение медицинской реабилитации инвалидам</a:t>
            </a:r>
          </a:p>
        </p:txBody>
      </p:sp>
      <p:pic>
        <p:nvPicPr>
          <p:cNvPr id="15367" name="Picture 2" descr="F:\Рабочий стол\6ecb08eafc25e863e26dcfbf4a73e0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419" y="2996953"/>
            <a:ext cx="611924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2B5C075-0D82-4FF7-8596-F64BCE485B1C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AFAD5874-FEBA-4FFA-BE7A-92E10FF3D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559259"/>
              </p:ext>
            </p:extLst>
          </p:nvPr>
        </p:nvGraphicFramePr>
        <p:xfrm>
          <a:off x="5953418" y="908719"/>
          <a:ext cx="6119240" cy="2376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9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1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119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19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1192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19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1192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19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26632"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Филиал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Инвалидов </a:t>
                      </a:r>
                      <a:r>
                        <a:rPr lang="en-US" sz="800" dirty="0"/>
                        <a:t>I</a:t>
                      </a:r>
                      <a:r>
                        <a:rPr lang="en-US" sz="800" baseline="0" dirty="0"/>
                        <a:t> </a:t>
                      </a:r>
                      <a:r>
                        <a:rPr lang="ru-RU" sz="800" baseline="0" dirty="0"/>
                        <a:t>группы</a:t>
                      </a:r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Из них прошло реабилитацию, </a:t>
                      </a:r>
                      <a:r>
                        <a:rPr lang="ru-RU" sz="800" dirty="0" err="1"/>
                        <a:t>абс</a:t>
                      </a:r>
                      <a:r>
                        <a:rPr lang="ru-RU" sz="8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/>
                        <a:t>Из них прошло реабилитацию, %</a:t>
                      </a:r>
                    </a:p>
                    <a:p>
                      <a:pPr algn="ctr"/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Инвалидов </a:t>
                      </a:r>
                      <a:r>
                        <a:rPr lang="en-US" sz="800" dirty="0"/>
                        <a:t>II</a:t>
                      </a:r>
                      <a:r>
                        <a:rPr lang="en-US" sz="800" baseline="0" dirty="0"/>
                        <a:t> </a:t>
                      </a:r>
                      <a:r>
                        <a:rPr lang="ru-RU" sz="800" baseline="0" dirty="0"/>
                        <a:t>группы</a:t>
                      </a:r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Из них прошло реабилитацию, </a:t>
                      </a:r>
                      <a:r>
                        <a:rPr lang="ru-RU" sz="800" dirty="0" err="1"/>
                        <a:t>абс</a:t>
                      </a:r>
                      <a:r>
                        <a:rPr lang="ru-RU" sz="8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/>
                        <a:t>Из них прошло реабилитацию,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/>
                        <a:t>Инвалидов </a:t>
                      </a:r>
                      <a:r>
                        <a:rPr lang="en-US" sz="800" dirty="0"/>
                        <a:t>III</a:t>
                      </a:r>
                      <a:r>
                        <a:rPr lang="en-US" sz="800" baseline="0" dirty="0"/>
                        <a:t> </a:t>
                      </a:r>
                      <a:r>
                        <a:rPr lang="ru-RU" sz="800" baseline="0" dirty="0"/>
                        <a:t>группы</a:t>
                      </a:r>
                      <a:endParaRPr lang="ru-RU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/>
                        <a:t>Из них прошло реабилитацию, </a:t>
                      </a:r>
                      <a:r>
                        <a:rPr lang="ru-RU" sz="800" dirty="0" err="1"/>
                        <a:t>абс</a:t>
                      </a:r>
                      <a:r>
                        <a:rPr lang="ru-RU" sz="800" dirty="0"/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/>
                        <a:t>Из них прошло реабилитацию,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1" u="none" strike="noStrike" dirty="0">
                          <a:effectLst/>
                        </a:rPr>
                        <a:t>ГБУЗ «ГП №175 ДЗМ</a:t>
                      </a:r>
                      <a:endParaRPr lang="ru-RU" sz="9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437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298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68,19%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987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effectLst/>
                        </a:rPr>
                        <a:t>651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65,96%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effectLst/>
                        </a:rPr>
                        <a:t>1958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1292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65,99%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</a:rPr>
                        <a:t>№1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368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614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368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397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368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64,66%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368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effectLst/>
                        </a:rPr>
                        <a:t>1379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368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892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368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64,68%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368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effectLst/>
                        </a:rPr>
                        <a:t>2781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368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1987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3686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71,45%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36863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</a:rPr>
                        <a:t>№2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432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69,68%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1141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754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66,08%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2349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1356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57,73%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</a:rPr>
                        <a:t>№3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502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66,53%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1232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821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66,64%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effectLst/>
                        </a:rPr>
                        <a:t>2546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1787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70,19%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EE4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</a:rPr>
                        <a:t>№4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BD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effectLst/>
                        </a:rPr>
                        <a:t>473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BD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effectLst/>
                        </a:rPr>
                        <a:t>309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BD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65,33%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BD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effectLst/>
                        </a:rPr>
                        <a:t>1056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BD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741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BD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70,17%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BD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2476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BD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1563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BD6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63,13%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7BD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02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u="none" strike="noStrike" dirty="0">
                          <a:effectLst/>
                        </a:rPr>
                        <a:t>№5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2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103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2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57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2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55,34%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2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effectLst/>
                        </a:rPr>
                        <a:t>314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2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effectLst/>
                        </a:rPr>
                        <a:t>169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2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53,82%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2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651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2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25882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65,13%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  <a:alpha val="25882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23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ИТОГО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2561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1696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66,22%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6109</a:t>
                      </a:r>
                      <a:endParaRPr lang="ru-RU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4028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65,94%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12761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8409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65,90%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4504E6F-1746-4C1A-B531-CE76A557A3A0}"/>
              </a:ext>
            </a:extLst>
          </p:cNvPr>
          <p:cNvSpPr/>
          <p:nvPr/>
        </p:nvSpPr>
        <p:spPr>
          <a:xfrm>
            <a:off x="1581398" y="701359"/>
            <a:ext cx="827971" cy="3519729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A084C68-8C54-4E16-A757-95D0C05E1725}"/>
              </a:ext>
            </a:extLst>
          </p:cNvPr>
          <p:cNvSpPr/>
          <p:nvPr/>
        </p:nvSpPr>
        <p:spPr>
          <a:xfrm>
            <a:off x="2366835" y="701359"/>
            <a:ext cx="762735" cy="3519728"/>
          </a:xfrm>
          <a:prstGeom prst="rect">
            <a:avLst/>
          </a:prstGeom>
          <a:solidFill>
            <a:srgbClr val="D6DCE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362F403-A22A-4D28-B47B-51B808301F46}"/>
              </a:ext>
            </a:extLst>
          </p:cNvPr>
          <p:cNvSpPr/>
          <p:nvPr/>
        </p:nvSpPr>
        <p:spPr>
          <a:xfrm>
            <a:off x="4643169" y="701359"/>
            <a:ext cx="905443" cy="3519727"/>
          </a:xfrm>
          <a:prstGeom prst="rect">
            <a:avLst/>
          </a:prstGeom>
          <a:solidFill>
            <a:srgbClr val="D6D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2B1142D9-9D94-4DE8-8176-91578EABC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792747"/>
              </p:ext>
            </p:extLst>
          </p:nvPr>
        </p:nvGraphicFramePr>
        <p:xfrm>
          <a:off x="5953418" y="3718675"/>
          <a:ext cx="3094910" cy="2734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68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sz="1050" dirty="0"/>
                    </a:p>
                  </a:txBody>
                  <a:tcPr marL="91443" marR="91443" marT="45741" marB="45741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2020</a:t>
                      </a:r>
                    </a:p>
                  </a:txBody>
                  <a:tcPr marL="91443" marR="91443" marT="45741" marB="45741">
                    <a:solidFill>
                      <a:schemeClr val="accent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401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/>
                        <a:t>Впервые признаны инвалидами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202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3349"/>
                  </a:ext>
                </a:extLst>
              </a:tr>
              <a:tr h="306401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/>
                        <a:t>Признаны трудоспособными (группа не определена)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50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555555"/>
                  </a:ext>
                </a:extLst>
              </a:tr>
              <a:tr h="306401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/>
                        <a:t>Повторно направлены на МСЭ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550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294105"/>
                  </a:ext>
                </a:extLst>
              </a:tr>
              <a:tr h="306401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/>
                        <a:t>Выдано санаторно-курортных справок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2151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401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/>
                        <a:t>Выдано санаторно-курортных карт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1812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052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/>
                        <a:t>Прошли реабилитационные мероприятия в рамках ИПРА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7093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685377"/>
                  </a:ext>
                </a:extLst>
              </a:tr>
              <a:tr h="306401"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/>
                        <a:t>из них детей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66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429867"/>
                  </a:ext>
                </a:extLst>
              </a:tr>
            </a:tbl>
          </a:graphicData>
        </a:graphic>
      </p:graphicFrame>
      <p:cxnSp>
        <p:nvCxnSpPr>
          <p:cNvPr id="3" name="Соединитель: уступ 2">
            <a:extLst>
              <a:ext uri="{FF2B5EF4-FFF2-40B4-BE49-F238E27FC236}">
                <a16:creationId xmlns:a16="http://schemas.microsoft.com/office/drawing/2014/main" id="{E686532B-172A-4E6C-8B75-D54F30D9657F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5547587" y="2138263"/>
            <a:ext cx="405831" cy="326911"/>
          </a:xfrm>
          <a:prstGeom prst="bentConnector3">
            <a:avLst>
              <a:gd name="adj1" fmla="val 50000"/>
            </a:avLst>
          </a:prstGeom>
          <a:ln w="76200">
            <a:solidFill>
              <a:srgbClr val="D6DCE5"/>
            </a:solidFill>
            <a:headEnd type="diamond" w="med" len="med"/>
            <a:tailEnd type="diamond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Скругленный прямоугольник 2">
            <a:extLst>
              <a:ext uri="{FF2B5EF4-FFF2-40B4-BE49-F238E27FC236}">
                <a16:creationId xmlns:a16="http://schemas.microsoft.com/office/drawing/2014/main" id="{88629B9D-9CBD-4FB6-9024-B93139AFEF82}"/>
              </a:ext>
            </a:extLst>
          </p:cNvPr>
          <p:cNvSpPr/>
          <p:nvPr/>
        </p:nvSpPr>
        <p:spPr>
          <a:xfrm>
            <a:off x="263352" y="4221088"/>
            <a:ext cx="5285260" cy="2304256"/>
          </a:xfrm>
          <a:prstGeom prst="rect">
            <a:avLst/>
          </a:prstGeom>
          <a:pattFill prst="dk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</a:rPr>
              <a:t>В 2020 году на учете состояли </a:t>
            </a:r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21431</a:t>
            </a:r>
            <a:r>
              <a:rPr lang="ru-RU" sz="1600" dirty="0">
                <a:solidFill>
                  <a:schemeClr val="tx1"/>
                </a:solidFill>
              </a:rPr>
              <a:t> инвалидов.</a:t>
            </a:r>
          </a:p>
          <a:p>
            <a:pPr algn="just"/>
            <a:r>
              <a:rPr lang="ru-RU" sz="1400" dirty="0">
                <a:solidFill>
                  <a:schemeClr val="tx1"/>
                </a:solidFill>
              </a:rPr>
              <a:t>Из них </a:t>
            </a:r>
            <a:r>
              <a:rPr lang="ru-RU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14132</a:t>
            </a:r>
            <a:r>
              <a:rPr lang="ru-RU" sz="1400" dirty="0">
                <a:solidFill>
                  <a:schemeClr val="tx1"/>
                </a:solidFill>
              </a:rPr>
              <a:t> (</a:t>
            </a:r>
            <a:r>
              <a:rPr lang="ru-RU" sz="1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66%) </a:t>
            </a:r>
            <a:r>
              <a:rPr lang="ru-RU" sz="1400" dirty="0">
                <a:solidFill>
                  <a:schemeClr val="tx1"/>
                </a:solidFill>
              </a:rPr>
              <a:t>прошли реабилитационные мероприятия:</a:t>
            </a:r>
            <a:endParaRPr lang="ru-RU" sz="1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lvl="1" algn="just">
              <a:defRPr/>
            </a:pPr>
            <a:r>
              <a:rPr lang="ru-RU" sz="1200" dirty="0">
                <a:solidFill>
                  <a:prstClr val="black"/>
                </a:solidFill>
              </a:rPr>
              <a:t>на </a:t>
            </a:r>
            <a:r>
              <a:rPr lang="ru-RU" sz="1200" b="1" dirty="0">
                <a:solidFill>
                  <a:prstClr val="black"/>
                </a:solidFill>
              </a:rPr>
              <a:t>3м</a:t>
            </a:r>
            <a:r>
              <a:rPr lang="ru-RU" sz="1200" dirty="0">
                <a:solidFill>
                  <a:prstClr val="black"/>
                </a:solidFill>
              </a:rPr>
              <a:t> этапе (в поликлинике):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prstClr val="black"/>
                </a:solidFill>
              </a:rPr>
              <a:t>динамическое наблюдение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prstClr val="black"/>
                </a:solidFill>
              </a:rPr>
              <a:t>лекарственная терапия</a:t>
            </a:r>
          </a:p>
          <a:p>
            <a:pPr lvl="1">
              <a:defRPr/>
            </a:pPr>
            <a:r>
              <a:rPr lang="ru-RU" sz="1200" dirty="0">
                <a:solidFill>
                  <a:prstClr val="black"/>
                </a:solidFill>
              </a:rPr>
              <a:t>на </a:t>
            </a:r>
            <a:r>
              <a:rPr lang="ru-RU" sz="1200" b="1" dirty="0">
                <a:solidFill>
                  <a:prstClr val="black"/>
                </a:solidFill>
              </a:rPr>
              <a:t>2м</a:t>
            </a:r>
            <a:r>
              <a:rPr lang="ru-RU" sz="1200" dirty="0">
                <a:solidFill>
                  <a:prstClr val="black"/>
                </a:solidFill>
              </a:rPr>
              <a:t> этапе </a:t>
            </a:r>
            <a:r>
              <a:rPr lang="ru-RU" sz="1100" dirty="0">
                <a:solidFill>
                  <a:prstClr val="black"/>
                </a:solidFill>
              </a:rPr>
              <a:t>(филиалы Московского научно-практического центра медицинской реабилитации, восстановительной и спортивной медицины; Центр патологии речи и </a:t>
            </a:r>
            <a:r>
              <a:rPr lang="ru-RU" sz="1100" dirty="0" err="1">
                <a:solidFill>
                  <a:prstClr val="black"/>
                </a:solidFill>
              </a:rPr>
              <a:t>нейрореабилитации</a:t>
            </a:r>
            <a:r>
              <a:rPr lang="ru-RU" sz="1100" dirty="0">
                <a:solidFill>
                  <a:prstClr val="black"/>
                </a:solidFill>
              </a:rPr>
              <a:t>):</a:t>
            </a:r>
            <a:endParaRPr lang="en-US" sz="1100" dirty="0">
              <a:solidFill>
                <a:prstClr val="black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prstClr val="black"/>
                </a:solidFill>
              </a:rPr>
              <a:t>ЛФК , физиотерапия, водолечение, рефлексотерапия, мануальная терапия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  <a:defRPr/>
            </a:pPr>
            <a:r>
              <a:rPr lang="ru-RU" sz="1200" dirty="0">
                <a:solidFill>
                  <a:prstClr val="black"/>
                </a:solidFill>
              </a:rPr>
              <a:t>занятия с логопедом, медицинским психологом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BA1DEF1-DDA6-4873-923D-E157454C81F6}"/>
              </a:ext>
            </a:extLst>
          </p:cNvPr>
          <p:cNvSpPr/>
          <p:nvPr/>
        </p:nvSpPr>
        <p:spPr>
          <a:xfrm>
            <a:off x="3957540" y="701359"/>
            <a:ext cx="762735" cy="3519728"/>
          </a:xfrm>
          <a:prstGeom prst="rect">
            <a:avLst/>
          </a:prstGeom>
          <a:solidFill>
            <a:srgbClr val="DBF2F7"/>
          </a:solidFill>
          <a:ln w="38100">
            <a:solidFill>
              <a:srgbClr val="49BE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45513786-B93C-42B9-AA16-06C9585EF8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445981"/>
              </p:ext>
            </p:extLst>
          </p:nvPr>
        </p:nvGraphicFramePr>
        <p:xfrm>
          <a:off x="313457" y="620688"/>
          <a:ext cx="5350495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679479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18" grpId="0" animBg="1"/>
      <p:bldP spid="19" grpId="0" animBg="1"/>
      <p:bldP spid="22" grpId="0" animBg="1"/>
      <p:bldP spid="9" grpId="0" animBg="1"/>
      <p:bldP spid="21" grpId="0" animBg="1"/>
      <p:bldGraphic spid="16" grpId="0">
        <p:bldSub>
          <a:bldChart bld="series"/>
        </p:bldSub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9BED8"/>
      </a:accent1>
      <a:accent2>
        <a:srgbClr val="ED7D31"/>
      </a:accent2>
      <a:accent3>
        <a:srgbClr val="A5A5A5"/>
      </a:accent3>
      <a:accent4>
        <a:srgbClr val="FFC000"/>
      </a:accent4>
      <a:accent5>
        <a:srgbClr val="49BED8"/>
      </a:accent5>
      <a:accent6>
        <a:srgbClr val="70AD47"/>
      </a:accent6>
      <a:hlink>
        <a:srgbClr val="49BED8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19903</TotalTime>
  <Words>1961</Words>
  <Application>Microsoft Office PowerPoint</Application>
  <PresentationFormat>Широкоэкранный</PresentationFormat>
  <Paragraphs>720</Paragraphs>
  <Slides>17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Calibri Light</vt:lpstr>
      <vt:lpstr>Arial</vt:lpstr>
      <vt:lpstr>Times New Roman</vt:lpstr>
      <vt:lpstr>Calibri</vt:lpstr>
      <vt:lpstr>Roboto</vt:lpstr>
      <vt:lpstr>Тема Office</vt:lpstr>
      <vt:lpstr>Годовой отчет за 2020 год Главный врач  ГБУЗ «ГП №175 ДЗМ» кандидат медицинских наук Федорук Андрей Васильевич  </vt:lpstr>
      <vt:lpstr>Основные показатели</vt:lpstr>
      <vt:lpstr>Кадровый состав на конец 2020 года</vt:lpstr>
      <vt:lpstr>ГП 175. Новый московский стандарт поликлиник</vt:lpstr>
      <vt:lpstr>Презентация PowerPoint</vt:lpstr>
      <vt:lpstr>Работа АКТЦ</vt:lpstr>
      <vt:lpstr>Показатели работы выездной службы</vt:lpstr>
      <vt:lpstr>Презентация PowerPoint</vt:lpstr>
      <vt:lpstr>Основные показатели. Проведение медицинской реабилитации инвалидам</vt:lpstr>
      <vt:lpstr>Основные показатели. Инвалиды и участники ВОВ по ГБУЗ «ГП № 175 ДЗМ» </vt:lpstr>
      <vt:lpstr>Презентация PowerPoint</vt:lpstr>
      <vt:lpstr>Презентация PowerPoint</vt:lpstr>
      <vt:lpstr>Онкоскрининг</vt:lpstr>
      <vt:lpstr>Проект «Персональный помощник»</vt:lpstr>
      <vt:lpstr>Презентация PowerPoint</vt:lpstr>
      <vt:lpstr>Информация про средней заработной плате в ГБУЗ «ГП № 175 ДЗМ»</vt:lpstr>
      <vt:lpstr>Оборудование поликлиники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nemuri</dc:creator>
  <cp:lastModifiedBy>Алексей Тернавский</cp:lastModifiedBy>
  <cp:revision>795</cp:revision>
  <cp:lastPrinted>2021-02-09T09:39:18Z</cp:lastPrinted>
  <dcterms:created xsi:type="dcterms:W3CDTF">2019-02-11T07:19:05Z</dcterms:created>
  <dcterms:modified xsi:type="dcterms:W3CDTF">2021-03-09T11:28:40Z</dcterms:modified>
</cp:coreProperties>
</file>