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charts/chart9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charts/chart10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charts/chart11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ppt/charts/chart12.xml" ContentType="application/vnd.openxmlformats-officedocument.drawingml.chart+xml"/>
  <Override PartName="/ppt/charts/style12.xml" ContentType="application/vnd.ms-office.chartstyle+xml"/>
  <Override PartName="/ppt/charts/colors12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56" r:id="rId2"/>
    <p:sldId id="285" r:id="rId3"/>
    <p:sldId id="282" r:id="rId4"/>
    <p:sldId id="258" r:id="rId5"/>
    <p:sldId id="259" r:id="rId6"/>
    <p:sldId id="279" r:id="rId7"/>
    <p:sldId id="277" r:id="rId8"/>
    <p:sldId id="270" r:id="rId9"/>
    <p:sldId id="271" r:id="rId10"/>
    <p:sldId id="273" r:id="rId11"/>
    <p:sldId id="266" r:id="rId12"/>
    <p:sldId id="274" r:id="rId13"/>
    <p:sldId id="284" r:id="rId14"/>
    <p:sldId id="276" r:id="rId15"/>
    <p:sldId id="280" r:id="rId16"/>
    <p:sldId id="272" r:id="rId17"/>
    <p:sldId id="281" r:id="rId18"/>
    <p:sldId id="269" r:id="rId19"/>
  </p:sldIdLst>
  <p:sldSz cx="12192000" cy="6858000"/>
  <p:notesSz cx="6797675" cy="987425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344" userDrawn="1">
          <p15:clr>
            <a:srgbClr val="A4A3A4"/>
          </p15:clr>
        </p15:guide>
        <p15:guide id="2" pos="438" userDrawn="1">
          <p15:clr>
            <a:srgbClr val="A4A3A4"/>
          </p15:clr>
        </p15:guide>
        <p15:guide id="3" pos="7242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9BED8"/>
    <a:srgbClr val="B7E4EF"/>
    <a:srgbClr val="D3EFF5"/>
    <a:srgbClr val="008AC6"/>
    <a:srgbClr val="6CB5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Средний стиль 2 —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Средний стиль 2 —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3B4B98B0-60AC-42C2-AFA5-B58CD77FA1E5}" styleName="Светлый стиль 1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002" autoAdjust="0"/>
    <p:restoredTop sz="94660"/>
  </p:normalViewPr>
  <p:slideViewPr>
    <p:cSldViewPr>
      <p:cViewPr varScale="1">
        <p:scale>
          <a:sx n="77" d="100"/>
          <a:sy n="77" d="100"/>
        </p:scale>
        <p:origin x="126" y="384"/>
      </p:cViewPr>
      <p:guideLst>
        <p:guide orient="horz" pos="1344"/>
        <p:guide pos="438"/>
        <p:guide pos="7242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9.xlsx"/><Relationship Id="rId2" Type="http://schemas.microsoft.com/office/2011/relationships/chartColorStyle" Target="colors10.xml"/><Relationship Id="rId1" Type="http://schemas.microsoft.com/office/2011/relationships/chartStyle" Target="style10.xml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0.xlsx"/><Relationship Id="rId2" Type="http://schemas.microsoft.com/office/2011/relationships/chartColorStyle" Target="colors11.xml"/><Relationship Id="rId1" Type="http://schemas.microsoft.com/office/2011/relationships/chartStyle" Target="style11.xml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1.xlsx"/><Relationship Id="rId2" Type="http://schemas.microsoft.com/office/2011/relationships/chartColorStyle" Target="colors12.xml"/><Relationship Id="rId1" Type="http://schemas.microsoft.com/office/2011/relationships/chartStyle" Target="style12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.xlsx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6.xlsx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7.xlsx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8.xlsx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6199414393068018"/>
          <c:y val="9.6566205581142886E-2"/>
          <c:w val="0.37625402733029661"/>
          <c:h val="0.816341104050475"/>
        </c:manualLayout>
      </c:layout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dPt>
            <c:idx val="0"/>
            <c:bubble3D val="0"/>
            <c:spPr>
              <a:gradFill rotWithShape="1">
                <a:gsLst>
                  <a:gs pos="0">
                    <a:schemeClr val="accent6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6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6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2-AB25-49AA-9CBE-37A61A7526FA}"/>
              </c:ext>
            </c:extLst>
          </c:dPt>
          <c:dPt>
            <c:idx val="1"/>
            <c:bubble3D val="0"/>
            <c:spPr>
              <a:gradFill rotWithShape="1">
                <a:gsLst>
                  <a:gs pos="0">
                    <a:schemeClr val="accent5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5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5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AB25-49AA-9CBE-37A61A7526FA}"/>
              </c:ext>
            </c:extLst>
          </c:dPt>
          <c:dLbls>
            <c:dLbl>
              <c:idx val="0"/>
              <c:layout>
                <c:manualLayout>
                  <c:x val="7.636868981170282E-2"/>
                  <c:y val="-0.1699127741925550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AB25-49AA-9CBE-37A61A7526FA}"/>
                </c:ext>
              </c:extLst>
            </c:dLbl>
            <c:dLbl>
              <c:idx val="1"/>
              <c:layout>
                <c:manualLayout>
                  <c:x val="-7.1822696580198769E-2"/>
                  <c:y val="0.22200190156879415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AB25-49AA-9CBE-37A61A7526FA}"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tx1"/>
                    </a:solidFill>
                    <a:latin typeface="Roboto" panose="02000000000000000000" pitchFamily="2" charset="0"/>
                    <a:ea typeface="Roboto" panose="02000000000000000000" pitchFamily="2" charset="0"/>
                    <a:cs typeface="Roboto" panose="02000000000000000000" pitchFamily="2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Лист1!$A$2:$A$3</c:f>
              <c:strCache>
                <c:ptCount val="2"/>
                <c:pt idx="0">
                  <c:v>Мужчины (из них 22 055 человек старше трудоспособного возраста)</c:v>
                </c:pt>
                <c:pt idx="1">
                  <c:v>Женщины (из них 48 184 человека старше трудоспособного возраста)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87654</c:v>
                </c:pt>
                <c:pt idx="1">
                  <c:v>115146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B25-49AA-9CBE-37A61A7526FA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0"/>
        </c:dLbls>
        <c:firstSliceAng val="0"/>
        <c:holeSize val="75"/>
      </c:doughnutChart>
      <c:spPr>
        <a:noFill/>
        <a:ln>
          <a:noFill/>
        </a:ln>
        <a:effectLst/>
      </c:spPr>
    </c:plotArea>
    <c:legend>
      <c:legendPos val="b"/>
      <c:legendEntry>
        <c:idx val="0"/>
        <c:txPr>
          <a:bodyPr rot="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pPr>
            <a:endParaRPr lang="ru-RU"/>
          </a:p>
        </c:txPr>
      </c:legendEntry>
      <c:legendEntry>
        <c:idx val="1"/>
        <c:txPr>
          <a:bodyPr rot="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pPr>
            <a:endParaRPr lang="ru-RU"/>
          </a:p>
        </c:txPr>
      </c:legendEntry>
      <c:layout>
        <c:manualLayout>
          <c:xMode val="edge"/>
          <c:yMode val="edge"/>
          <c:x val="0.5110724716630527"/>
          <c:y val="0.38019346730283254"/>
          <c:w val="0.45574139347027837"/>
          <c:h val="0.49759031970606521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2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pPr>
            <a:r>
              <a:rPr lang="ru-RU" dirty="0">
                <a:solidFill>
                  <a:schemeClr val="tx1"/>
                </a:solidFill>
              </a:rPr>
              <a:t>Средний</a:t>
            </a:r>
            <a:r>
              <a:rPr lang="ru-RU" baseline="0" dirty="0">
                <a:solidFill>
                  <a:schemeClr val="tx1"/>
                </a:solidFill>
              </a:rPr>
              <a:t> мед. персонал</a:t>
            </a:r>
            <a:endParaRPr lang="ru-RU" dirty="0">
              <a:solidFill>
                <a:schemeClr val="tx1"/>
              </a:solidFill>
            </a:endParaRPr>
          </a:p>
        </c:rich>
      </c:tx>
      <c:layout>
        <c:manualLayout>
          <c:xMode val="edge"/>
          <c:yMode val="edge"/>
          <c:x val="6.8287386057633834E-2"/>
          <c:y val="1.9723986209681917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baseline="0">
              <a:solidFill>
                <a:schemeClr val="tx2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defRPr>
          </a:pPr>
          <a:endParaRPr lang="ru-RU"/>
        </a:p>
      </c:txPr>
    </c:title>
    <c:autoTitleDeleted val="0"/>
    <c:plotArea>
      <c:layout>
        <c:manualLayout>
          <c:layoutTarget val="inner"/>
          <c:xMode val="edge"/>
          <c:yMode val="edge"/>
          <c:x val="0.16317779832501217"/>
          <c:y val="0.14628537326655303"/>
          <c:w val="0.59777179947206249"/>
          <c:h val="0.65178232082651766"/>
        </c:manualLayout>
      </c:layout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Средний мед. Персонал</c:v>
                </c:pt>
              </c:strCache>
            </c:strRef>
          </c:tx>
          <c:dPt>
            <c:idx val="0"/>
            <c:bubble3D val="0"/>
            <c:spPr>
              <a:gradFill rotWithShape="1">
                <a:gsLst>
                  <a:gs pos="0">
                    <a:schemeClr val="accent6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6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6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8FD0-47F9-AADF-1CE5CCB957B9}"/>
              </c:ext>
            </c:extLst>
          </c:dPt>
          <c:dPt>
            <c:idx val="1"/>
            <c:bubble3D val="0"/>
            <c:spPr>
              <a:gradFill rotWithShape="1">
                <a:gsLst>
                  <a:gs pos="0">
                    <a:schemeClr val="accent5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5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5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8FD0-47F9-AADF-1CE5CCB957B9}"/>
              </c:ext>
            </c:extLst>
          </c:dPt>
          <c:dLbls>
            <c:delete val="1"/>
          </c:dLbls>
          <c:cat>
            <c:strRef>
              <c:f>Лист1!$A$2:$A$3</c:f>
              <c:strCache>
                <c:ptCount val="2"/>
                <c:pt idx="0">
                  <c:v>Занято 328,75 ставок</c:v>
                </c:pt>
                <c:pt idx="1">
                  <c:v>Свободно 35 ставок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328.75</c:v>
                </c:pt>
                <c:pt idx="1">
                  <c:v>59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8FD0-47F9-AADF-1CE5CCB957B9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  <c:holeSize val="75"/>
      </c:doughnut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18868604546584786"/>
          <c:y val="0.79948978751416144"/>
          <c:w val="0.55223513981514838"/>
          <c:h val="0.11583966801718508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defRPr>
          </a:pPr>
          <a:endParaRPr lang="ru-RU"/>
        </a:p>
      </c:txPr>
    </c:legend>
    <c:plotVisOnly val="1"/>
    <c:dispBlanksAs val="zero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6317779832501217"/>
          <c:y val="0.14628537326655303"/>
          <c:w val="0.59777179947206249"/>
          <c:h val="0.65178232082651766"/>
        </c:manualLayout>
      </c:layout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Младший мед. персонал</c:v>
                </c:pt>
              </c:strCache>
            </c:strRef>
          </c:tx>
          <c:dPt>
            <c:idx val="0"/>
            <c:bubble3D val="0"/>
            <c:spPr>
              <a:gradFill rotWithShape="1">
                <a:gsLst>
                  <a:gs pos="0">
                    <a:schemeClr val="accent6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6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6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5CFB-41B0-B702-4708FCDEABE6}"/>
              </c:ext>
            </c:extLst>
          </c:dPt>
          <c:dPt>
            <c:idx val="1"/>
            <c:bubble3D val="0"/>
            <c:spPr>
              <a:gradFill rotWithShape="1">
                <a:gsLst>
                  <a:gs pos="0">
                    <a:schemeClr val="accent5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5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5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5CFB-41B0-B702-4708FCDEABE6}"/>
              </c:ext>
            </c:extLst>
          </c:dPt>
          <c:cat>
            <c:strRef>
              <c:f>Лист1!$A$2:$A$3</c:f>
              <c:strCache>
                <c:ptCount val="2"/>
                <c:pt idx="0">
                  <c:v>Занято ставки</c:v>
                </c:pt>
                <c:pt idx="1">
                  <c:v>Свободно ставки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</c:numCache>
            </c:numRef>
          </c:val>
          <c:extLst>
            <c:ext xmlns:c16="http://schemas.microsoft.com/office/drawing/2014/chart" uri="{C3380CC4-5D6E-409C-BE32-E72D297353CC}">
              <c16:uniqueId val="{00000004-5CFB-41B0-B702-4708FCDEABE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5"/>
      </c:doughnutChart>
      <c:spPr>
        <a:noFill/>
        <a:ln w="25400">
          <a:noFill/>
        </a:ln>
        <a:effectLst/>
      </c:spPr>
    </c:plotArea>
    <c:plotVisOnly val="1"/>
    <c:dispBlanksAs val="zero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2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pPr>
            <a:r>
              <a:rPr lang="ru-RU" sz="1600" dirty="0">
                <a:solidFill>
                  <a:schemeClr val="tx1"/>
                </a:solidFill>
              </a:rPr>
              <a:t>Прочие</a:t>
            </a:r>
          </a:p>
        </c:rich>
      </c:tx>
      <c:layout>
        <c:manualLayout>
          <c:xMode val="edge"/>
          <c:yMode val="edge"/>
          <c:x val="0.30847134709899982"/>
          <c:y val="2.7472041417320677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baseline="0">
              <a:solidFill>
                <a:schemeClr val="tx2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defRPr>
          </a:pPr>
          <a:endParaRPr lang="ru-RU"/>
        </a:p>
      </c:txPr>
    </c:title>
    <c:autoTitleDeleted val="0"/>
    <c:plotArea>
      <c:layout>
        <c:manualLayout>
          <c:layoutTarget val="inner"/>
          <c:xMode val="edge"/>
          <c:yMode val="edge"/>
          <c:x val="0.16317779832501217"/>
          <c:y val="0.14628537326655303"/>
          <c:w val="0.59777179947206249"/>
          <c:h val="0.65178232082651766"/>
        </c:manualLayout>
      </c:layout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Прочие</c:v>
                </c:pt>
              </c:strCache>
            </c:strRef>
          </c:tx>
          <c:dPt>
            <c:idx val="0"/>
            <c:bubble3D val="0"/>
            <c:spPr>
              <a:gradFill rotWithShape="1">
                <a:gsLst>
                  <a:gs pos="0">
                    <a:schemeClr val="accent6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6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6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5C40-4E99-89A6-B7D267CC38A8}"/>
              </c:ext>
            </c:extLst>
          </c:dPt>
          <c:dPt>
            <c:idx val="1"/>
            <c:bubble3D val="0"/>
            <c:spPr>
              <a:gradFill rotWithShape="1">
                <a:gsLst>
                  <a:gs pos="0">
                    <a:schemeClr val="accent5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5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5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5C40-4E99-89A6-B7D267CC38A8}"/>
              </c:ext>
            </c:extLst>
          </c:dPt>
          <c:cat>
            <c:strRef>
              <c:f>Лист1!$A$2:$A$3</c:f>
              <c:strCache>
                <c:ptCount val="2"/>
                <c:pt idx="0">
                  <c:v>Занято 254,5 ставок</c:v>
                </c:pt>
                <c:pt idx="1">
                  <c:v>Свободно 11,5 ставок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253.5</c:v>
                </c:pt>
                <c:pt idx="1">
                  <c:v>11.5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5C40-4E99-89A6-B7D267CC38A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5"/>
      </c:doughnut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18448677660154164"/>
          <c:y val="0.78399367709888534"/>
          <c:w val="0.61942356933885645"/>
          <c:h val="0.15457980222326478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defRPr>
          </a:pPr>
          <a:endParaRPr lang="ru-RU"/>
        </a:p>
      </c:txPr>
    </c:legend>
    <c:plotVisOnly val="1"/>
    <c:dispBlanksAs val="zero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"/>
          <c:y val="0"/>
          <c:w val="0.96889268075061497"/>
          <c:h val="0.81131855112637752"/>
        </c:manualLayout>
      </c:layout>
      <c:lineChart>
        <c:grouping val="standar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Педиатры/ВОП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dLbls>
            <c:dLbl>
              <c:idx val="0"/>
              <c:layout>
                <c:manualLayout>
                  <c:x val="-4.4994155083233324E-2"/>
                  <c:y val="3.544154226500483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93F5-4D52-B125-CE3E8B159877}"/>
                </c:ext>
              </c:extLst>
            </c:dLbl>
            <c:dLbl>
              <c:idx val="1"/>
              <c:layout>
                <c:manualLayout>
                  <c:x val="-2.0757611869153363E-2"/>
                  <c:y val="2.677898877808743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93F5-4D52-B125-CE3E8B159877}"/>
                </c:ext>
              </c:extLst>
            </c:dLbl>
            <c:dLbl>
              <c:idx val="2"/>
              <c:layout>
                <c:manualLayout>
                  <c:x val="-7.1573039233767347E-3"/>
                  <c:y val="5.524009837984995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93F5-4D52-B125-CE3E8B159877}"/>
                </c:ext>
              </c:extLst>
            </c:dLbl>
            <c:dLbl>
              <c:idx val="3"/>
              <c:layout>
                <c:manualLayout>
                  <c:x val="-2.5524221883633194E-2"/>
                  <c:y val="3.36727141823774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93F5-4D52-B125-CE3E8B159877}"/>
                </c:ext>
              </c:extLst>
            </c:dLbl>
            <c:dLbl>
              <c:idx val="4"/>
              <c:layout>
                <c:manualLayout>
                  <c:x val="-1.9518522616896097E-2"/>
                  <c:y val="2.859545602138061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167B-4A1D-BB98-EFD8DA38F364}"/>
                </c:ext>
              </c:extLst>
            </c:dLbl>
            <c:dLbl>
              <c:idx val="5"/>
              <c:layout>
                <c:manualLayout>
                  <c:x val="-3.0028496333686219E-2"/>
                  <c:y val="-2.702834689521238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167B-4A1D-BB98-EFD8DA38F364}"/>
                </c:ext>
              </c:extLst>
            </c:dLbl>
            <c:dLbl>
              <c:idx val="6"/>
              <c:layout>
                <c:manualLayout>
                  <c:x val="1.5014248166843054E-3"/>
                  <c:y val="-4.517747181964263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167B-4A1D-BB98-EFD8DA38F36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Roboto" panose="02000000000000000000" pitchFamily="2" charset="0"/>
                    <a:ea typeface="Roboto" panose="02000000000000000000" pitchFamily="2" charset="0"/>
                    <a:cs typeface="Roboto" panose="02000000000000000000" pitchFamily="2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Лист1!$A$2:$A$8</c:f>
              <c:strCache>
                <c:ptCount val="7"/>
                <c:pt idx="0">
                  <c:v>2015 г</c:v>
                </c:pt>
                <c:pt idx="1">
                  <c:v>2016 г</c:v>
                </c:pt>
                <c:pt idx="2">
                  <c:v>2017 г</c:v>
                </c:pt>
                <c:pt idx="3">
                  <c:v>I квартал 2018 г</c:v>
                </c:pt>
                <c:pt idx="4">
                  <c:v>II квартал 2018 г</c:v>
                </c:pt>
                <c:pt idx="5">
                  <c:v>III квартал 2018 г</c:v>
                </c:pt>
                <c:pt idx="6">
                  <c:v>IV квартал 2018 г</c:v>
                </c:pt>
              </c:strCache>
            </c:strRef>
          </c:cat>
          <c:val>
            <c:numRef>
              <c:f>Лист1!$B$2:$B$8</c:f>
              <c:numCache>
                <c:formatCode>General</c:formatCode>
                <c:ptCount val="7"/>
                <c:pt idx="0">
                  <c:v>93.2</c:v>
                </c:pt>
                <c:pt idx="1">
                  <c:v>94.12</c:v>
                </c:pt>
                <c:pt idx="2">
                  <c:v>95.5</c:v>
                </c:pt>
                <c:pt idx="3">
                  <c:v>96.1</c:v>
                </c:pt>
                <c:pt idx="4">
                  <c:v>96.17</c:v>
                </c:pt>
                <c:pt idx="5">
                  <c:v>97.2</c:v>
                </c:pt>
                <c:pt idx="6">
                  <c:v>97.2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F8D3-4B2C-B8DC-CD80E0DAA9B7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Специалисты I уровня</c:v>
                </c:pt>
              </c:strCache>
            </c:strRef>
          </c:tx>
          <c:spPr>
            <a:ln w="28575" cap="rnd">
              <a:solidFill>
                <a:schemeClr val="accent6"/>
              </a:solidFill>
              <a:round/>
            </a:ln>
            <a:effectLst/>
          </c:spPr>
          <c:marker>
            <c:symbol val="none"/>
          </c:marker>
          <c:dLbls>
            <c:dLbl>
              <c:idx val="0"/>
              <c:layout>
                <c:manualLayout>
                  <c:x val="-4.6398054496214008E-2"/>
                  <c:y val="-2.8318335297641867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93F5-4D52-B125-CE3E8B159877}"/>
                </c:ext>
              </c:extLst>
            </c:dLbl>
            <c:dLbl>
              <c:idx val="1"/>
              <c:layout>
                <c:manualLayout>
                  <c:x val="-2.0757611869153363E-2"/>
                  <c:y val="-3.611706157670480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93F5-4D52-B125-CE3E8B159877}"/>
                </c:ext>
              </c:extLst>
            </c:dLbl>
            <c:dLbl>
              <c:idx val="2"/>
              <c:layout>
                <c:manualLayout>
                  <c:x val="-1.7667277640166928E-2"/>
                  <c:y val="-7.959108458024019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93F5-4D52-B125-CE3E8B159877}"/>
                </c:ext>
              </c:extLst>
            </c:dLbl>
            <c:dLbl>
              <c:idx val="3"/>
              <c:layout>
                <c:manualLayout>
                  <c:x val="-3.3031345967054718E-2"/>
                  <c:y val="-2.654099230179067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93F5-4D52-B125-CE3E8B159877}"/>
                </c:ext>
              </c:extLst>
            </c:dLbl>
            <c:dLbl>
              <c:idx val="4"/>
              <c:layout>
                <c:manualLayout>
                  <c:x val="-5.2549868583950707E-2"/>
                  <c:y val="-1.559753958684688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167B-4A1D-BB98-EFD8DA38F364}"/>
                </c:ext>
              </c:extLst>
            </c:dLbl>
            <c:dLbl>
              <c:idx val="5"/>
              <c:layout>
                <c:manualLayout>
                  <c:x val="-1.9518522616895972E-2"/>
                  <c:y val="3.352202294612925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167B-4A1D-BB98-EFD8DA38F364}"/>
                </c:ext>
              </c:extLst>
            </c:dLbl>
            <c:dLbl>
              <c:idx val="6"/>
              <c:layout>
                <c:manualLayout>
                  <c:x val="3.002849633368501E-3"/>
                  <c:y val="1.772017315140619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79B6-488D-9FCD-4451C8BA6DC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Roboto" panose="02000000000000000000" pitchFamily="2" charset="0"/>
                    <a:ea typeface="Roboto" panose="02000000000000000000" pitchFamily="2" charset="0"/>
                    <a:cs typeface="Roboto" panose="02000000000000000000" pitchFamily="2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Лист1!$A$2:$A$8</c:f>
              <c:strCache>
                <c:ptCount val="7"/>
                <c:pt idx="0">
                  <c:v>2015 г</c:v>
                </c:pt>
                <c:pt idx="1">
                  <c:v>2016 г</c:v>
                </c:pt>
                <c:pt idx="2">
                  <c:v>2017 г</c:v>
                </c:pt>
                <c:pt idx="3">
                  <c:v>I квартал 2018 г</c:v>
                </c:pt>
                <c:pt idx="4">
                  <c:v>II квартал 2018 г</c:v>
                </c:pt>
                <c:pt idx="5">
                  <c:v>III квартал 2018 г</c:v>
                </c:pt>
                <c:pt idx="6">
                  <c:v>IV квартал 2018 г</c:v>
                </c:pt>
              </c:strCache>
            </c:strRef>
          </c:cat>
          <c:val>
            <c:numRef>
              <c:f>Лист1!$C$2:$C$8</c:f>
              <c:numCache>
                <c:formatCode>General</c:formatCode>
                <c:ptCount val="7"/>
                <c:pt idx="0">
                  <c:v>94.7</c:v>
                </c:pt>
                <c:pt idx="1">
                  <c:v>95.3</c:v>
                </c:pt>
                <c:pt idx="2">
                  <c:v>95.2</c:v>
                </c:pt>
                <c:pt idx="3">
                  <c:v>96.3</c:v>
                </c:pt>
                <c:pt idx="4">
                  <c:v>96.7</c:v>
                </c:pt>
                <c:pt idx="5">
                  <c:v>96.8</c:v>
                </c:pt>
                <c:pt idx="6">
                  <c:v>96.9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F8D3-4B2C-B8DC-CD80E0DAA9B7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Специалисты II уровня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dLbls>
            <c:dLbl>
              <c:idx val="0"/>
              <c:layout>
                <c:manualLayout>
                  <c:x val="-4.7812104841539492E-2"/>
                  <c:y val="-2.933196940489521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93F5-4D52-B125-CE3E8B159877}"/>
                </c:ext>
              </c:extLst>
            </c:dLbl>
            <c:dLbl>
              <c:idx val="1"/>
              <c:layout>
                <c:manualLayout>
                  <c:x val="-2.0757611869153363E-2"/>
                  <c:y val="2.388755085081746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93F5-4D52-B125-CE3E8B159877}"/>
                </c:ext>
              </c:extLst>
            </c:dLbl>
            <c:dLbl>
              <c:idx val="2"/>
              <c:layout>
                <c:manualLayout>
                  <c:x val="-1.0160153556745349E-2"/>
                  <c:y val="2.532709067645814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93F5-4D52-B125-CE3E8B159877}"/>
                </c:ext>
              </c:extLst>
            </c:dLbl>
            <c:dLbl>
              <c:idx val="3"/>
              <c:layout>
                <c:manualLayout>
                  <c:x val="9.0085489001058335E-3"/>
                  <c:y val="3.190229148349338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93F5-4D52-B125-CE3E8B159877}"/>
                </c:ext>
              </c:extLst>
            </c:dLbl>
            <c:dLbl>
              <c:idx val="4"/>
              <c:layout>
                <c:manualLayout>
                  <c:x val="-1.0509973716790138E-2"/>
                  <c:y val="3.365836263606810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167B-4A1D-BB98-EFD8DA38F364}"/>
                </c:ext>
              </c:extLst>
            </c:dLbl>
            <c:dLbl>
              <c:idx val="5"/>
              <c:layout>
                <c:manualLayout>
                  <c:x val="-2.1019947433580308E-2"/>
                  <c:y val="2.599583286906741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167B-4A1D-BB98-EFD8DA38F364}"/>
                </c:ext>
              </c:extLst>
            </c:dLbl>
            <c:dLbl>
              <c:idx val="6"/>
              <c:layout>
                <c:manualLayout>
                  <c:x val="0"/>
                  <c:y val="-2.072861604650378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167B-4A1D-BB98-EFD8DA38F36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/>
                    </a:solidFill>
                    <a:latin typeface="Roboto" panose="02000000000000000000" pitchFamily="2" charset="0"/>
                    <a:ea typeface="Roboto" panose="02000000000000000000" pitchFamily="2" charset="0"/>
                    <a:cs typeface="Roboto" panose="02000000000000000000" pitchFamily="2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Лист1!$A$2:$A$8</c:f>
              <c:strCache>
                <c:ptCount val="7"/>
                <c:pt idx="0">
                  <c:v>2015 г</c:v>
                </c:pt>
                <c:pt idx="1">
                  <c:v>2016 г</c:v>
                </c:pt>
                <c:pt idx="2">
                  <c:v>2017 г</c:v>
                </c:pt>
                <c:pt idx="3">
                  <c:v>I квартал 2018 г</c:v>
                </c:pt>
                <c:pt idx="4">
                  <c:v>II квартал 2018 г</c:v>
                </c:pt>
                <c:pt idx="5">
                  <c:v>III квартал 2018 г</c:v>
                </c:pt>
                <c:pt idx="6">
                  <c:v>IV квартал 2018 г</c:v>
                </c:pt>
              </c:strCache>
            </c:strRef>
          </c:cat>
          <c:val>
            <c:numRef>
              <c:f>Лист1!$D$2:$D$8</c:f>
              <c:numCache>
                <c:formatCode>General</c:formatCode>
                <c:ptCount val="7"/>
                <c:pt idx="0">
                  <c:v>95.6</c:v>
                </c:pt>
                <c:pt idx="1">
                  <c:v>94.9</c:v>
                </c:pt>
                <c:pt idx="2">
                  <c:v>94.7</c:v>
                </c:pt>
                <c:pt idx="3">
                  <c:v>95.3</c:v>
                </c:pt>
                <c:pt idx="4">
                  <c:v>95.6</c:v>
                </c:pt>
                <c:pt idx="5">
                  <c:v>96.1</c:v>
                </c:pt>
                <c:pt idx="6">
                  <c:v>96.2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F8D3-4B2C-B8DC-CD80E0DAA9B7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smooth val="0"/>
        <c:axId val="77965952"/>
        <c:axId val="80818560"/>
      </c:lineChart>
      <c:catAx>
        <c:axId val="7796595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pPr>
            <a:endParaRPr lang="ru-RU"/>
          </a:p>
        </c:txPr>
        <c:crossAx val="80818560"/>
        <c:crosses val="autoZero"/>
        <c:auto val="1"/>
        <c:lblAlgn val="ctr"/>
        <c:lblOffset val="100"/>
        <c:noMultiLvlLbl val="0"/>
      </c:catAx>
      <c:valAx>
        <c:axId val="80818560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7796595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0861962459325145"/>
          <c:y val="7.2047066485529512E-2"/>
          <c:w val="0.37625402733029695"/>
          <c:h val="0.81634110405047555"/>
        </c:manualLayout>
      </c:layout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dPt>
            <c:idx val="0"/>
            <c:bubble3D val="0"/>
            <c:spPr>
              <a:gradFill rotWithShape="1">
                <a:gsLst>
                  <a:gs pos="0">
                    <a:schemeClr val="accent6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6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6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4AE2-403F-B7A7-E0C2626E27E5}"/>
              </c:ext>
            </c:extLst>
          </c:dPt>
          <c:dPt>
            <c:idx val="1"/>
            <c:bubble3D val="0"/>
            <c:spPr>
              <a:gradFill rotWithShape="1">
                <a:gsLst>
                  <a:gs pos="0">
                    <a:schemeClr val="accent5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5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5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4AE2-403F-B7A7-E0C2626E27E5}"/>
              </c:ext>
            </c:extLst>
          </c:dPt>
          <c:dLbls>
            <c:dLbl>
              <c:idx val="0"/>
              <c:layout>
                <c:manualLayout>
                  <c:x val="0.51478334746062293"/>
                  <c:y val="-0.59908732102141271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4AE2-403F-B7A7-E0C2626E27E5}"/>
                </c:ext>
              </c:extLst>
            </c:dLbl>
            <c:dLbl>
              <c:idx val="1"/>
              <c:layout>
                <c:manualLayout>
                  <c:x val="0.68832311532763013"/>
                  <c:y val="-2.18297726926089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4AE2-403F-B7A7-E0C2626E27E5}"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tx1"/>
                    </a:solidFill>
                    <a:latin typeface="Roboto" panose="02000000000000000000" pitchFamily="2" charset="0"/>
                    <a:ea typeface="Roboto" panose="02000000000000000000" pitchFamily="2" charset="0"/>
                    <a:cs typeface="Roboto" panose="02000000000000000000" pitchFamily="2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Лист1!$A$2:$A$3</c:f>
              <c:strCache>
                <c:ptCount val="2"/>
                <c:pt idx="0">
                  <c:v>По заболеванию</c:v>
                </c:pt>
                <c:pt idx="1">
                  <c:v>С профилактической целью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850443</c:v>
                </c:pt>
                <c:pt idx="1">
                  <c:v>359831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4AE2-403F-B7A7-E0C2626E27E5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0"/>
        </c:dLbls>
        <c:firstSliceAng val="0"/>
        <c:holeSize val="75"/>
      </c:doughnutChart>
      <c:spPr>
        <a:noFill/>
        <a:ln>
          <a:noFill/>
        </a:ln>
        <a:effectLst/>
      </c:spPr>
    </c:plotArea>
    <c:legend>
      <c:legendPos val="b"/>
      <c:legendEntry>
        <c:idx val="0"/>
        <c:txPr>
          <a:bodyPr rot="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pPr>
            <a:endParaRPr lang="ru-RU"/>
          </a:p>
        </c:txPr>
      </c:legendEntry>
      <c:legendEntry>
        <c:idx val="1"/>
        <c:txPr>
          <a:bodyPr rot="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pPr>
            <a:endParaRPr lang="ru-RU"/>
          </a:p>
        </c:txPr>
      </c:legendEntry>
      <c:layout>
        <c:manualLayout>
          <c:xMode val="edge"/>
          <c:yMode val="edge"/>
          <c:x val="0.40068308229230359"/>
          <c:y val="1.5441920808913386E-2"/>
          <c:w val="0.46257848026620968"/>
          <c:h val="0.31436777577777608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0" i="0" u="none" strike="noStrike" kern="1200" baseline="0">
              <a:solidFill>
                <a:schemeClr val="tx1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defRPr>
          </a:pPr>
          <a:endParaRPr lang="ru-RU"/>
        </a:p>
      </c:txPr>
    </c:legend>
    <c:plotVisOnly val="1"/>
    <c:dispBlanksAs val="zero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3936141256184473"/>
          <c:y val="2.2388716068584995E-2"/>
          <c:w val="0.43060183520618217"/>
          <c:h val="0.48850620730514138"/>
        </c:manualLayout>
      </c:layout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dPt>
            <c:idx val="0"/>
            <c:bubble3D val="0"/>
            <c:spPr>
              <a:gradFill rotWithShape="1">
                <a:gsLst>
                  <a:gs pos="0">
                    <a:schemeClr val="accent6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6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6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4AE2-403F-B7A7-E0C2626E27E5}"/>
              </c:ext>
            </c:extLst>
          </c:dPt>
          <c:dPt>
            <c:idx val="1"/>
            <c:bubble3D val="0"/>
            <c:spPr>
              <a:gradFill rotWithShape="1">
                <a:gsLst>
                  <a:gs pos="0">
                    <a:schemeClr val="accent5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5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5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4AE2-403F-B7A7-E0C2626E27E5}"/>
              </c:ext>
            </c:extLst>
          </c:dPt>
          <c:dPt>
            <c:idx val="2"/>
            <c:bubble3D val="0"/>
            <c:spPr>
              <a:gradFill rotWithShape="1">
                <a:gsLst>
                  <a:gs pos="0">
                    <a:schemeClr val="accent4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4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4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4-5039-4521-AA29-19022B323564}"/>
              </c:ext>
            </c:extLst>
          </c:dPt>
          <c:dPt>
            <c:idx val="3"/>
            <c:bubble3D val="0"/>
            <c:spPr>
              <a:gradFill rotWithShape="1">
                <a:gsLst>
                  <a:gs pos="0">
                    <a:schemeClr val="accent6">
                      <a:lumMod val="60000"/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6">
                      <a:lumMod val="60000"/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6">
                      <a:lumMod val="60000"/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5039-4521-AA29-19022B323564}"/>
              </c:ext>
            </c:extLst>
          </c:dPt>
          <c:dPt>
            <c:idx val="4"/>
            <c:bubble3D val="0"/>
            <c:spPr>
              <a:gradFill rotWithShape="1">
                <a:gsLst>
                  <a:gs pos="0">
                    <a:schemeClr val="accent5">
                      <a:lumMod val="60000"/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5">
                      <a:lumMod val="60000"/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5">
                      <a:lumMod val="60000"/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6-5039-4521-AA29-19022B323564}"/>
              </c:ext>
            </c:extLst>
          </c:dPt>
          <c:dPt>
            <c:idx val="5"/>
            <c:bubble3D val="0"/>
            <c:spPr>
              <a:gradFill rotWithShape="1">
                <a:gsLst>
                  <a:gs pos="0">
                    <a:schemeClr val="accent4">
                      <a:lumMod val="60000"/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4">
                      <a:lumMod val="60000"/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4">
                      <a:lumMod val="60000"/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5039-4521-AA29-19022B323564}"/>
              </c:ext>
            </c:extLst>
          </c:dPt>
          <c:dPt>
            <c:idx val="6"/>
            <c:bubble3D val="0"/>
            <c:spPr>
              <a:gradFill rotWithShape="1">
                <a:gsLst>
                  <a:gs pos="0">
                    <a:schemeClr val="accent6">
                      <a:lumMod val="80000"/>
                      <a:lumOff val="20000"/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6">
                      <a:lumMod val="80000"/>
                      <a:lumOff val="20000"/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6">
                      <a:lumMod val="80000"/>
                      <a:lumOff val="20000"/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</c:spPr>
          </c:dPt>
          <c:dLbls>
            <c:delete val="1"/>
          </c:dLbls>
          <c:cat>
            <c:strRef>
              <c:f>Лист1!$A$2:$A$8</c:f>
              <c:strCache>
                <c:ptCount val="6"/>
                <c:pt idx="0">
                  <c:v>профилактический осмотр</c:v>
                </c:pt>
                <c:pt idx="1">
                  <c:v>диспансеризация</c:v>
                </c:pt>
                <c:pt idx="2">
                  <c:v>осмотр в центре здоровья</c:v>
                </c:pt>
                <c:pt idx="3">
                  <c:v>паллиативная помощь</c:v>
                </c:pt>
                <c:pt idx="4">
                  <c:v>патронаж</c:v>
                </c:pt>
                <c:pt idx="5">
                  <c:v>прочие</c:v>
                </c:pt>
              </c:strCache>
            </c:strRef>
          </c:cat>
          <c:val>
            <c:numRef>
              <c:f>Лист1!$B$2:$B$8</c:f>
              <c:numCache>
                <c:formatCode>General</c:formatCode>
                <c:ptCount val="7"/>
                <c:pt idx="0">
                  <c:v>7952</c:v>
                </c:pt>
                <c:pt idx="1">
                  <c:v>248622</c:v>
                </c:pt>
                <c:pt idx="2">
                  <c:v>6007</c:v>
                </c:pt>
                <c:pt idx="3">
                  <c:v>11154</c:v>
                </c:pt>
                <c:pt idx="4">
                  <c:v>617</c:v>
                </c:pt>
                <c:pt idx="5">
                  <c:v>85479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4AE2-403F-B7A7-E0C2626E27E5}"/>
            </c:ext>
          </c:extLst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1"/>
        </c:dLbls>
        <c:firstSliceAng val="0"/>
        <c:holeSize val="50"/>
      </c:doughnutChart>
      <c:spPr>
        <a:noFill/>
        <a:ln>
          <a:noFill/>
        </a:ln>
        <a:effectLst/>
      </c:spPr>
    </c:plotArea>
    <c:legend>
      <c:legendPos val="b"/>
      <c:legendEntry>
        <c:idx val="1"/>
        <c:txPr>
          <a:bodyPr rot="0" spcFirstLastPara="1" vertOverflow="ellipsis" vert="horz" wrap="square" anchor="ctr" anchorCtr="1"/>
          <a:lstStyle/>
          <a:p>
            <a:pPr>
              <a:defRPr lang="ru-RU" sz="1000" b="0" i="0" u="none" strike="noStrike" kern="1200" baseline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pPr>
            <a:endParaRPr lang="ru-RU"/>
          </a:p>
        </c:txPr>
      </c:legendEntry>
      <c:layout>
        <c:manualLayout>
          <c:xMode val="edge"/>
          <c:yMode val="edge"/>
          <c:x val="0.18655334200971291"/>
          <c:y val="0.49360508532417524"/>
          <c:w val="0.5036891492928075"/>
          <c:h val="0.47323625298605276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lang="ru-RU" sz="1000" b="0" i="0" u="none" strike="noStrike" kern="1200" baseline="0">
              <a:solidFill>
                <a:schemeClr val="tx1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defRPr>
          </a:pPr>
          <a:endParaRPr lang="ru-RU"/>
        </a:p>
      </c:txPr>
    </c:legend>
    <c:plotVisOnly val="1"/>
    <c:dispBlanksAs val="zero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3936141256184473"/>
          <c:y val="4.5189181425660453E-2"/>
          <c:w val="0.45471930055552429"/>
          <c:h val="0.51586682345759904"/>
        </c:manualLayout>
      </c:layout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dPt>
            <c:idx val="0"/>
            <c:bubble3D val="0"/>
            <c:spPr>
              <a:gradFill rotWithShape="1">
                <a:gsLst>
                  <a:gs pos="0">
                    <a:schemeClr val="accent6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6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6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4AE2-403F-B7A7-E0C2626E27E5}"/>
              </c:ext>
            </c:extLst>
          </c:dPt>
          <c:dPt>
            <c:idx val="1"/>
            <c:bubble3D val="0"/>
            <c:spPr>
              <a:gradFill rotWithShape="1">
                <a:gsLst>
                  <a:gs pos="0">
                    <a:schemeClr val="accent5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5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5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4AE2-403F-B7A7-E0C2626E27E5}"/>
              </c:ext>
            </c:extLst>
          </c:dPt>
          <c:dPt>
            <c:idx val="2"/>
            <c:bubble3D val="0"/>
            <c:spPr>
              <a:gradFill rotWithShape="1">
                <a:gsLst>
                  <a:gs pos="0">
                    <a:schemeClr val="accent4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4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4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4-5039-4521-AA29-19022B323564}"/>
              </c:ext>
            </c:extLst>
          </c:dPt>
          <c:dLbls>
            <c:delete val="1"/>
          </c:dLbls>
          <c:cat>
            <c:strRef>
              <c:f>Лист1!$A$2:$A$4</c:f>
              <c:strCache>
                <c:ptCount val="3"/>
                <c:pt idx="0">
                  <c:v>неотложные</c:v>
                </c:pt>
                <c:pt idx="1">
                  <c:v>активные</c:v>
                </c:pt>
                <c:pt idx="2">
                  <c:v>диспансерное наблюдение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12311</c:v>
                </c:pt>
                <c:pt idx="1">
                  <c:v>11096</c:v>
                </c:pt>
                <c:pt idx="2">
                  <c:v>66712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4AE2-403F-B7A7-E0C2626E27E5}"/>
            </c:ext>
          </c:extLst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1"/>
        </c:dLbls>
        <c:firstSliceAng val="0"/>
        <c:holeSize val="75"/>
      </c:doughnut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21568515123739701"/>
          <c:y val="0.60719275410454165"/>
          <c:w val="0.5686296975252072"/>
          <c:h val="0.2377637543648622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0" i="0" u="none" strike="noStrike" kern="1200" baseline="0">
              <a:solidFill>
                <a:schemeClr val="tx1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defRPr>
          </a:pPr>
          <a:endParaRPr lang="ru-RU"/>
        </a:p>
      </c:txPr>
    </c:legend>
    <c:plotVisOnly val="1"/>
    <c:dispBlanksAs val="zero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2.8347662058531332E-2"/>
          <c:y val="0.1308631527312509"/>
          <c:w val="0.94330467588293676"/>
          <c:h val="0.86913684726874962"/>
        </c:manualLayout>
      </c:layout>
      <c:barChart>
        <c:barDir val="bar"/>
        <c:grouping val="percent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Мужчины, чел.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400" b="0" i="0" u="none" strike="noStrike" kern="1200" baseline="0">
                    <a:solidFill>
                      <a:schemeClr val="tx1"/>
                    </a:solidFill>
                    <a:latin typeface="Roboto" panose="02000000000000000000" pitchFamily="2" charset="0"/>
                    <a:ea typeface="Roboto" panose="02000000000000000000" pitchFamily="2" charset="0"/>
                    <a:cs typeface="Roboto" panose="02000000000000000000" pitchFamily="2" charset="0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Лист1!$A$2:$A$3</c:f>
              <c:strCache>
                <c:ptCount val="2"/>
                <c:pt idx="0">
                  <c:v>Включено в план проведения диспансеризации на текущий год с учетом возрастной категории</c:v>
                </c:pt>
                <c:pt idx="1">
                  <c:v>Прошли диспансеризацию
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18677</c:v>
                </c:pt>
                <c:pt idx="1">
                  <c:v>18798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657-4418-A79A-72E0F6AE8A23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Женщины, чел.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400" b="0" i="0" u="none" strike="noStrike" kern="1200" baseline="0">
                    <a:solidFill>
                      <a:schemeClr val="tx1"/>
                    </a:solidFill>
                    <a:latin typeface="Roboto" panose="02000000000000000000" pitchFamily="2" charset="0"/>
                    <a:ea typeface="Roboto" panose="02000000000000000000" pitchFamily="2" charset="0"/>
                    <a:cs typeface="Roboto" panose="02000000000000000000" pitchFamily="2" charset="0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Лист1!$A$2:$A$3</c:f>
              <c:strCache>
                <c:ptCount val="2"/>
                <c:pt idx="0">
                  <c:v>Включено в план проведения диспансеризации на текущий год с учетом возрастной категории</c:v>
                </c:pt>
                <c:pt idx="1">
                  <c:v>Прошли диспансеризацию
</c:v>
                </c:pt>
              </c:strCache>
            </c:strRef>
          </c:cat>
          <c:val>
            <c:numRef>
              <c:f>Лист1!$C$2:$C$3</c:f>
              <c:numCache>
                <c:formatCode>General</c:formatCode>
                <c:ptCount val="2"/>
                <c:pt idx="0">
                  <c:v>22827</c:v>
                </c:pt>
                <c:pt idx="1">
                  <c:v>22739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9657-4418-A79A-72E0F6AE8A2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83"/>
        <c:overlap val="100"/>
        <c:axId val="82509824"/>
        <c:axId val="82511360"/>
      </c:barChart>
      <c:catAx>
        <c:axId val="82509824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82511360"/>
        <c:crosses val="autoZero"/>
        <c:auto val="1"/>
        <c:lblAlgn val="ctr"/>
        <c:lblOffset val="100"/>
        <c:noMultiLvlLbl val="0"/>
      </c:catAx>
      <c:valAx>
        <c:axId val="82511360"/>
        <c:scaling>
          <c:orientation val="minMax"/>
        </c:scaling>
        <c:delete val="1"/>
        <c:axPos val="b"/>
        <c:numFmt formatCode="0%" sourceLinked="1"/>
        <c:majorTickMark val="none"/>
        <c:minorTickMark val="none"/>
        <c:tickLblPos val="nextTo"/>
        <c:crossAx val="8250982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egendEntry>
        <c:idx val="0"/>
        <c:txPr>
          <a:bodyPr rot="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</c:legendEntry>
      <c:legendEntry>
        <c:idx val="1"/>
        <c:txPr>
          <a:bodyPr rot="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</c:legendEntry>
      <c:layout>
        <c:manualLayout>
          <c:xMode val="edge"/>
          <c:yMode val="edge"/>
          <c:x val="6.9174788802815539E-4"/>
          <c:y val="1.5420163016621004E-2"/>
          <c:w val="0.65329043914729001"/>
          <c:h val="5.8902391987019596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7187500000000001E-2"/>
          <c:y val="0.50561715639658311"/>
          <c:w val="0.96562500000000084"/>
          <c:h val="0.36507668767983059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Удовлетворены</c:v>
                </c:pt>
              </c:strCache>
            </c:strRef>
          </c:tx>
          <c:spPr>
            <a:solidFill>
              <a:srgbClr val="49BED8"/>
            </a:solidFill>
            <a:ln>
              <a:noFill/>
            </a:ln>
            <a:effectLst/>
          </c:spPr>
          <c:invertIfNegative val="0"/>
          <c:cat>
            <c:strRef>
              <c:f>Лист1!$A$2:$A$13</c:f>
              <c:strCache>
                <c:ptCount val="12"/>
                <c:pt idx="0">
                  <c:v>Январь</c:v>
                </c:pt>
                <c:pt idx="1">
                  <c:v>Февраль</c:v>
                </c:pt>
                <c:pt idx="2">
                  <c:v>Март</c:v>
                </c:pt>
                <c:pt idx="3">
                  <c:v>Апрель</c:v>
                </c:pt>
                <c:pt idx="4">
                  <c:v>Май</c:v>
                </c:pt>
                <c:pt idx="5">
                  <c:v>Июнь</c:v>
                </c:pt>
                <c:pt idx="6">
                  <c:v>Июль</c:v>
                </c:pt>
                <c:pt idx="7">
                  <c:v>Август</c:v>
                </c:pt>
                <c:pt idx="8">
                  <c:v>Сентябрь</c:v>
                </c:pt>
                <c:pt idx="9">
                  <c:v>Октябрь</c:v>
                </c:pt>
                <c:pt idx="10">
                  <c:v>Ноябрь</c:v>
                </c:pt>
                <c:pt idx="11">
                  <c:v>Декабрь</c:v>
                </c:pt>
              </c:strCache>
            </c:strRef>
          </c:cat>
          <c:val>
            <c:numRef>
              <c:f>Лист1!$B$2:$B$13</c:f>
              <c:numCache>
                <c:formatCode>General</c:formatCode>
                <c:ptCount val="12"/>
                <c:pt idx="0">
                  <c:v>135</c:v>
                </c:pt>
                <c:pt idx="1">
                  <c:v>126</c:v>
                </c:pt>
                <c:pt idx="2">
                  <c:v>128</c:v>
                </c:pt>
                <c:pt idx="3">
                  <c:v>122</c:v>
                </c:pt>
                <c:pt idx="4">
                  <c:v>134</c:v>
                </c:pt>
                <c:pt idx="5">
                  <c:v>134</c:v>
                </c:pt>
                <c:pt idx="6">
                  <c:v>128</c:v>
                </c:pt>
                <c:pt idx="7">
                  <c:v>127</c:v>
                </c:pt>
                <c:pt idx="8">
                  <c:v>133</c:v>
                </c:pt>
                <c:pt idx="9">
                  <c:v>124</c:v>
                </c:pt>
                <c:pt idx="10">
                  <c:v>129</c:v>
                </c:pt>
                <c:pt idx="11">
                  <c:v>131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83E-46B3-A5E3-D3892FCFCB12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Скорее не удовлетворены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strRef>
              <c:f>Лист1!$A$2:$A$13</c:f>
              <c:strCache>
                <c:ptCount val="12"/>
                <c:pt idx="0">
                  <c:v>Январь</c:v>
                </c:pt>
                <c:pt idx="1">
                  <c:v>Февраль</c:v>
                </c:pt>
                <c:pt idx="2">
                  <c:v>Март</c:v>
                </c:pt>
                <c:pt idx="3">
                  <c:v>Апрель</c:v>
                </c:pt>
                <c:pt idx="4">
                  <c:v>Май</c:v>
                </c:pt>
                <c:pt idx="5">
                  <c:v>Июнь</c:v>
                </c:pt>
                <c:pt idx="6">
                  <c:v>Июль</c:v>
                </c:pt>
                <c:pt idx="7">
                  <c:v>Август</c:v>
                </c:pt>
                <c:pt idx="8">
                  <c:v>Сентябрь</c:v>
                </c:pt>
                <c:pt idx="9">
                  <c:v>Октябрь</c:v>
                </c:pt>
                <c:pt idx="10">
                  <c:v>Ноябрь</c:v>
                </c:pt>
                <c:pt idx="11">
                  <c:v>Декабрь</c:v>
                </c:pt>
              </c:strCache>
            </c:strRef>
          </c:cat>
          <c:val>
            <c:numRef>
              <c:f>Лист1!$C$2:$C$13</c:f>
              <c:numCache>
                <c:formatCode>General</c:formatCode>
                <c:ptCount val="12"/>
                <c:pt idx="0">
                  <c:v>12</c:v>
                </c:pt>
                <c:pt idx="1">
                  <c:v>12</c:v>
                </c:pt>
                <c:pt idx="2">
                  <c:v>12</c:v>
                </c:pt>
                <c:pt idx="3">
                  <c:v>12</c:v>
                </c:pt>
                <c:pt idx="4">
                  <c:v>12</c:v>
                </c:pt>
                <c:pt idx="5">
                  <c:v>12</c:v>
                </c:pt>
                <c:pt idx="6">
                  <c:v>12</c:v>
                </c:pt>
                <c:pt idx="7">
                  <c:v>12</c:v>
                </c:pt>
                <c:pt idx="8">
                  <c:v>12</c:v>
                </c:pt>
                <c:pt idx="9">
                  <c:v>12</c:v>
                </c:pt>
                <c:pt idx="10">
                  <c:v>12</c:v>
                </c:pt>
                <c:pt idx="11">
                  <c:v>12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883E-46B3-A5E3-D3892FCFCB12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Не удовлетворены</c:v>
                </c:pt>
              </c:strCache>
            </c:strRef>
          </c:tx>
          <c:spPr>
            <a:solidFill>
              <a:srgbClr val="FF0000"/>
            </a:solidFill>
            <a:ln>
              <a:noFill/>
            </a:ln>
            <a:effectLst/>
          </c:spPr>
          <c:invertIfNegative val="0"/>
          <c:cat>
            <c:strRef>
              <c:f>Лист1!$A$2:$A$13</c:f>
              <c:strCache>
                <c:ptCount val="12"/>
                <c:pt idx="0">
                  <c:v>Январь</c:v>
                </c:pt>
                <c:pt idx="1">
                  <c:v>Февраль</c:v>
                </c:pt>
                <c:pt idx="2">
                  <c:v>Март</c:v>
                </c:pt>
                <c:pt idx="3">
                  <c:v>Апрель</c:v>
                </c:pt>
                <c:pt idx="4">
                  <c:v>Май</c:v>
                </c:pt>
                <c:pt idx="5">
                  <c:v>Июнь</c:v>
                </c:pt>
                <c:pt idx="6">
                  <c:v>Июль</c:v>
                </c:pt>
                <c:pt idx="7">
                  <c:v>Август</c:v>
                </c:pt>
                <c:pt idx="8">
                  <c:v>Сентябрь</c:v>
                </c:pt>
                <c:pt idx="9">
                  <c:v>Октябрь</c:v>
                </c:pt>
                <c:pt idx="10">
                  <c:v>Ноябрь</c:v>
                </c:pt>
                <c:pt idx="11">
                  <c:v>Декабрь</c:v>
                </c:pt>
              </c:strCache>
            </c:strRef>
          </c:cat>
          <c:val>
            <c:numRef>
              <c:f>Лист1!$D$2:$D$13</c:f>
              <c:numCache>
                <c:formatCode>General</c:formatCode>
                <c:ptCount val="12"/>
                <c:pt idx="0">
                  <c:v>10</c:v>
                </c:pt>
                <c:pt idx="1">
                  <c:v>10</c:v>
                </c:pt>
                <c:pt idx="2">
                  <c:v>10</c:v>
                </c:pt>
                <c:pt idx="3">
                  <c:v>10</c:v>
                </c:pt>
                <c:pt idx="4">
                  <c:v>10</c:v>
                </c:pt>
                <c:pt idx="5">
                  <c:v>10</c:v>
                </c:pt>
                <c:pt idx="6">
                  <c:v>10</c:v>
                </c:pt>
                <c:pt idx="7">
                  <c:v>10</c:v>
                </c:pt>
                <c:pt idx="8">
                  <c:v>10</c:v>
                </c:pt>
                <c:pt idx="9">
                  <c:v>10</c:v>
                </c:pt>
                <c:pt idx="10">
                  <c:v>10</c:v>
                </c:pt>
                <c:pt idx="11">
                  <c:v>10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883E-46B3-A5E3-D3892FCFCB12}"/>
            </c:ext>
          </c:extLst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Затрудняются с ответом </c:v>
                </c:pt>
              </c:strCache>
            </c:strRef>
          </c:tx>
          <c:spPr>
            <a:solidFill>
              <a:schemeClr val="bg1">
                <a:lumMod val="75000"/>
              </a:schemeClr>
            </a:solidFill>
            <a:ln>
              <a:noFill/>
            </a:ln>
            <a:effectLst/>
          </c:spPr>
          <c:invertIfNegative val="0"/>
          <c:cat>
            <c:strRef>
              <c:f>Лист1!$A$2:$A$13</c:f>
              <c:strCache>
                <c:ptCount val="12"/>
                <c:pt idx="0">
                  <c:v>Январь</c:v>
                </c:pt>
                <c:pt idx="1">
                  <c:v>Февраль</c:v>
                </c:pt>
                <c:pt idx="2">
                  <c:v>Март</c:v>
                </c:pt>
                <c:pt idx="3">
                  <c:v>Апрель</c:v>
                </c:pt>
                <c:pt idx="4">
                  <c:v>Май</c:v>
                </c:pt>
                <c:pt idx="5">
                  <c:v>Июнь</c:v>
                </c:pt>
                <c:pt idx="6">
                  <c:v>Июль</c:v>
                </c:pt>
                <c:pt idx="7">
                  <c:v>Август</c:v>
                </c:pt>
                <c:pt idx="8">
                  <c:v>Сентябрь</c:v>
                </c:pt>
                <c:pt idx="9">
                  <c:v>Октябрь</c:v>
                </c:pt>
                <c:pt idx="10">
                  <c:v>Ноябрь</c:v>
                </c:pt>
                <c:pt idx="11">
                  <c:v>Декабрь</c:v>
                </c:pt>
              </c:strCache>
            </c:strRef>
          </c:cat>
          <c:val>
            <c:numRef>
              <c:f>Лист1!$E$2:$E$13</c:f>
              <c:numCache>
                <c:formatCode>General</c:formatCode>
                <c:ptCount val="12"/>
                <c:pt idx="0">
                  <c:v>6</c:v>
                </c:pt>
                <c:pt idx="1">
                  <c:v>6</c:v>
                </c:pt>
                <c:pt idx="2">
                  <c:v>6</c:v>
                </c:pt>
                <c:pt idx="3">
                  <c:v>6</c:v>
                </c:pt>
                <c:pt idx="4">
                  <c:v>6</c:v>
                </c:pt>
                <c:pt idx="5">
                  <c:v>6</c:v>
                </c:pt>
                <c:pt idx="6">
                  <c:v>6</c:v>
                </c:pt>
                <c:pt idx="7">
                  <c:v>6</c:v>
                </c:pt>
                <c:pt idx="8">
                  <c:v>6</c:v>
                </c:pt>
                <c:pt idx="9">
                  <c:v>6</c:v>
                </c:pt>
                <c:pt idx="10">
                  <c:v>6</c:v>
                </c:pt>
                <c:pt idx="11">
                  <c:v>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883E-46B3-A5E3-D3892FCFCB1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06119168"/>
        <c:axId val="106120704"/>
      </c:barChart>
      <c:catAx>
        <c:axId val="10611916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pPr>
            <a:endParaRPr lang="ru-RU"/>
          </a:p>
        </c:txPr>
        <c:crossAx val="106120704"/>
        <c:crosses val="autoZero"/>
        <c:auto val="1"/>
        <c:lblAlgn val="ctr"/>
        <c:lblOffset val="100"/>
        <c:noMultiLvlLbl val="0"/>
      </c:catAx>
      <c:valAx>
        <c:axId val="106120704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106119168"/>
        <c:crosses val="autoZero"/>
        <c:crossBetween val="between"/>
      </c:valAx>
      <c:spPr>
        <a:noFill/>
        <a:ln w="25400">
          <a:noFill/>
        </a:ln>
        <a:effectLst/>
      </c:spPr>
    </c:plotArea>
    <c:legend>
      <c:legendPos val="b"/>
      <c:legendEntry>
        <c:idx val="0"/>
        <c:txPr>
          <a:bodyPr rot="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pPr>
            <a:endParaRPr lang="ru-RU"/>
          </a:p>
        </c:txPr>
      </c:legendEntry>
      <c:legendEntry>
        <c:idx val="1"/>
        <c:txPr>
          <a:bodyPr rot="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pPr>
            <a:endParaRPr lang="ru-RU"/>
          </a:p>
        </c:txPr>
      </c:legendEntry>
      <c:legendEntry>
        <c:idx val="2"/>
        <c:txPr>
          <a:bodyPr rot="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pPr>
            <a:endParaRPr lang="ru-RU"/>
          </a:p>
        </c:txPr>
      </c:legendEntry>
      <c:legendEntry>
        <c:idx val="3"/>
        <c:txPr>
          <a:bodyPr rot="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pPr>
            <a:endParaRPr lang="ru-RU"/>
          </a:p>
        </c:txPr>
      </c:legendEntry>
      <c:layout>
        <c:manualLayout>
          <c:xMode val="edge"/>
          <c:yMode val="edge"/>
          <c:x val="0"/>
          <c:y val="0.94266265116494519"/>
          <c:w val="0.9"/>
          <c:h val="4.6867633477041495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4136533424262637"/>
          <c:y val="0"/>
          <c:w val="0.74176017917202686"/>
          <c:h val="1"/>
        </c:manualLayout>
      </c:layout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Отзывы</c:v>
                </c:pt>
              </c:strCache>
            </c:strRef>
          </c:tx>
          <c:spPr>
            <a:ln>
              <a:noFill/>
            </a:ln>
          </c:spPr>
          <c:dPt>
            <c:idx val="0"/>
            <c:bubble3D val="0"/>
            <c:spPr>
              <a:solidFill>
                <a:schemeClr val="accent1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86E8-4320-85BA-D51F3DAF44B6}"/>
              </c:ext>
            </c:extLst>
          </c:dPt>
          <c:dPt>
            <c:idx val="1"/>
            <c:bubble3D val="0"/>
            <c:spPr>
              <a:solidFill>
                <a:schemeClr val="accent4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86E8-4320-85BA-D51F3DAF44B6}"/>
              </c:ext>
            </c:extLst>
          </c:dPt>
          <c:dPt>
            <c:idx val="2"/>
            <c:bubble3D val="0"/>
            <c:spPr>
              <a:solidFill>
                <a:srgbClr val="FF0000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86E8-4320-85BA-D51F3DAF44B6}"/>
              </c:ext>
            </c:extLst>
          </c:dPt>
          <c:dPt>
            <c:idx val="3"/>
            <c:bubble3D val="0"/>
            <c:spPr>
              <a:solidFill>
                <a:schemeClr val="bg1">
                  <a:lumMod val="75000"/>
                </a:schemeClr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86E8-4320-85BA-D51F3DAF44B6}"/>
              </c:ext>
            </c:extLst>
          </c:dPt>
          <c:cat>
            <c:strRef>
              <c:f>Лист1!$A$2:$A$5</c:f>
              <c:strCache>
                <c:ptCount val="4"/>
                <c:pt idx="0">
                  <c:v>Удовлетворены</c:v>
                </c:pt>
                <c:pt idx="1">
                  <c:v>Скорее не удовлетворены</c:v>
                </c:pt>
                <c:pt idx="2">
                  <c:v>Удовлетворены</c:v>
                </c:pt>
                <c:pt idx="3">
                  <c:v>Затрудняются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543</c:v>
                </c:pt>
                <c:pt idx="1">
                  <c:v>48</c:v>
                </c:pt>
                <c:pt idx="2">
                  <c:v>60</c:v>
                </c:pt>
                <c:pt idx="3">
                  <c:v>36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86E8-4320-85BA-D51F3DAF44B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67"/>
      </c:doughnutChart>
      <c:spPr>
        <a:noFill/>
        <a:ln>
          <a:noFill/>
        </a:ln>
        <a:effectLst/>
      </c:spPr>
    </c:plotArea>
    <c:plotVisOnly val="1"/>
    <c:dispBlanksAs val="zero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2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pPr>
            <a:r>
              <a:rPr lang="ru-RU" sz="1600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Врачи</a:t>
            </a:r>
          </a:p>
        </c:rich>
      </c:tx>
      <c:layout>
        <c:manualLayout>
          <c:xMode val="edge"/>
          <c:yMode val="edge"/>
          <c:x val="0.33366696028483689"/>
          <c:y val="2.7472041417320677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baseline="0">
              <a:solidFill>
                <a:schemeClr val="tx2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defRPr>
          </a:pPr>
          <a:endParaRPr lang="ru-RU"/>
        </a:p>
      </c:txPr>
    </c:title>
    <c:autoTitleDeleted val="0"/>
    <c:plotArea>
      <c:layout>
        <c:manualLayout>
          <c:layoutTarget val="inner"/>
          <c:xMode val="edge"/>
          <c:yMode val="edge"/>
          <c:x val="0.16317779832501217"/>
          <c:y val="0.14628537326655303"/>
          <c:w val="0.59777179947206249"/>
          <c:h val="0.65178232082651766"/>
        </c:manualLayout>
      </c:layout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Врачи</c:v>
                </c:pt>
              </c:strCache>
            </c:strRef>
          </c:tx>
          <c:dPt>
            <c:idx val="0"/>
            <c:bubble3D val="0"/>
            <c:spPr>
              <a:gradFill rotWithShape="1">
                <a:gsLst>
                  <a:gs pos="0">
                    <a:schemeClr val="accent6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6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6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64CD-426A-AD1F-A3295FA29DA1}"/>
              </c:ext>
            </c:extLst>
          </c:dPt>
          <c:dPt>
            <c:idx val="1"/>
            <c:bubble3D val="0"/>
            <c:spPr>
              <a:gradFill rotWithShape="1">
                <a:gsLst>
                  <a:gs pos="0">
                    <a:schemeClr val="accent5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5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5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64CD-426A-AD1F-A3295FA29DA1}"/>
              </c:ext>
            </c:extLst>
          </c:dPt>
          <c:cat>
            <c:strRef>
              <c:f>Лист1!$A$2:$A$3</c:f>
              <c:strCache>
                <c:ptCount val="2"/>
                <c:pt idx="0">
                  <c:v>Занято 266,5 ставок</c:v>
                </c:pt>
                <c:pt idx="1">
                  <c:v>Свободно 35,5 ставок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266.5</c:v>
                </c:pt>
                <c:pt idx="1">
                  <c:v>35.5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E2F-468E-A442-A8BB860045C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5"/>
      </c:doughnut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18448677660154164"/>
          <c:y val="0.78786770470270295"/>
          <c:w val="0.61942356933885645"/>
          <c:h val="0.14295771941180671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defRPr>
          </a:pPr>
          <a:endParaRPr lang="ru-RU"/>
        </a:p>
      </c:txPr>
    </c:legend>
    <c:plotVisOnly val="1"/>
    <c:dispBlanksAs val="zero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2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5">
  <cs:axisTitle>
    <cs:lnRef idx="0"/>
    <cs:fillRef idx="0"/>
    <cs:effectRef idx="0"/>
    <cs:fontRef idx="minor">
      <a:schemeClr val="tx2"/>
    </cs:fontRef>
    <cs:defRPr sz="1197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2"/>
    </cs:fontRef>
    <cs:defRPr sz="1197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1197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2128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1197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1197" kern="1200"/>
  </cs:valueAxis>
  <cs:wall>
    <cs:lnRef idx="0"/>
    <cs:fillRef idx="0"/>
    <cs:effectRef idx="0"/>
    <cs:fontRef idx="minor">
      <a:schemeClr val="tx2"/>
    </cs:fontRef>
  </cs:wall>
</cs:chartStyle>
</file>

<file path=ppt/charts/style10.xml><?xml version="1.0" encoding="utf-8"?>
<cs:chartStyle xmlns:cs="http://schemas.microsoft.com/office/drawing/2012/chartStyle" xmlns:a="http://schemas.openxmlformats.org/drawingml/2006/main" id="255">
  <cs:axisTitle>
    <cs:lnRef idx="0"/>
    <cs:fillRef idx="0"/>
    <cs:effectRef idx="0"/>
    <cs:fontRef idx="minor">
      <a:schemeClr val="tx2"/>
    </cs:fontRef>
    <cs:defRPr sz="1197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2"/>
    </cs:fontRef>
    <cs:defRPr sz="1197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1197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2128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1197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1197" kern="1200"/>
  </cs:valueAxis>
  <cs:wall>
    <cs:lnRef idx="0"/>
    <cs:fillRef idx="0"/>
    <cs:effectRef idx="0"/>
    <cs:fontRef idx="minor">
      <a:schemeClr val="tx2"/>
    </cs:fontRef>
  </cs:wall>
</cs:chartStyle>
</file>

<file path=ppt/charts/style11.xml><?xml version="1.0" encoding="utf-8"?>
<cs:chartStyle xmlns:cs="http://schemas.microsoft.com/office/drawing/2012/chartStyle" xmlns:a="http://schemas.openxmlformats.org/drawingml/2006/main" id="255">
  <cs:axisTitle>
    <cs:lnRef idx="0"/>
    <cs:fillRef idx="0"/>
    <cs:effectRef idx="0"/>
    <cs:fontRef idx="minor">
      <a:schemeClr val="tx2"/>
    </cs:fontRef>
    <cs:defRPr sz="1197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2"/>
    </cs:fontRef>
    <cs:defRPr sz="1197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1197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2128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1197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1197" kern="1200"/>
  </cs:valueAxis>
  <cs:wall>
    <cs:lnRef idx="0"/>
    <cs:fillRef idx="0"/>
    <cs:effectRef idx="0"/>
    <cs:fontRef idx="minor">
      <a:schemeClr val="tx2"/>
    </cs:fontRef>
  </cs:wall>
</cs:chartStyle>
</file>

<file path=ppt/charts/style12.xml><?xml version="1.0" encoding="utf-8"?>
<cs:chartStyle xmlns:cs="http://schemas.microsoft.com/office/drawing/2012/chartStyle" xmlns:a="http://schemas.openxmlformats.org/drawingml/2006/main" id="255">
  <cs:axisTitle>
    <cs:lnRef idx="0"/>
    <cs:fillRef idx="0"/>
    <cs:effectRef idx="0"/>
    <cs:fontRef idx="minor">
      <a:schemeClr val="tx2"/>
    </cs:fontRef>
    <cs:defRPr sz="1197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2"/>
    </cs:fontRef>
    <cs:defRPr sz="1197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1197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2128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1197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1197" kern="1200"/>
  </cs:valueAxis>
  <cs:wall>
    <cs:lnRef idx="0"/>
    <cs:fillRef idx="0"/>
    <cs:effectRef idx="0"/>
    <cs:fontRef idx="minor">
      <a:schemeClr val="tx2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55">
  <cs:axisTitle>
    <cs:lnRef idx="0"/>
    <cs:fillRef idx="0"/>
    <cs:effectRef idx="0"/>
    <cs:fontRef idx="minor">
      <a:schemeClr val="tx2"/>
    </cs:fontRef>
    <cs:defRPr sz="1197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2"/>
    </cs:fontRef>
    <cs:defRPr sz="1197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1197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2128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1197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1197" kern="1200"/>
  </cs:valueAxis>
  <cs:wall>
    <cs:lnRef idx="0"/>
    <cs:fillRef idx="0"/>
    <cs:effectRef idx="0"/>
    <cs:fontRef idx="minor">
      <a:schemeClr val="tx2"/>
    </cs:fontRef>
  </cs:wall>
</cs:chartStyle>
</file>

<file path=ppt/charts/style4.xml><?xml version="1.0" encoding="utf-8"?>
<cs:chartStyle xmlns:cs="http://schemas.microsoft.com/office/drawing/2012/chartStyle" xmlns:a="http://schemas.openxmlformats.org/drawingml/2006/main" id="255">
  <cs:axisTitle>
    <cs:lnRef idx="0"/>
    <cs:fillRef idx="0"/>
    <cs:effectRef idx="0"/>
    <cs:fontRef idx="minor">
      <a:schemeClr val="tx2"/>
    </cs:fontRef>
    <cs:defRPr sz="1197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2"/>
    </cs:fontRef>
    <cs:defRPr sz="1197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1197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2128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1197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1197" kern="1200"/>
  </cs:valueAxis>
  <cs:wall>
    <cs:lnRef idx="0"/>
    <cs:fillRef idx="0"/>
    <cs:effectRef idx="0"/>
    <cs:fontRef idx="minor">
      <a:schemeClr val="tx2"/>
    </cs:fontRef>
  </cs:wall>
</cs:chartStyle>
</file>

<file path=ppt/charts/style5.xml><?xml version="1.0" encoding="utf-8"?>
<cs:chartStyle xmlns:cs="http://schemas.microsoft.com/office/drawing/2012/chartStyle" xmlns:a="http://schemas.openxmlformats.org/drawingml/2006/main" id="255">
  <cs:axisTitle>
    <cs:lnRef idx="0"/>
    <cs:fillRef idx="0"/>
    <cs:effectRef idx="0"/>
    <cs:fontRef idx="minor">
      <a:schemeClr val="tx2"/>
    </cs:fontRef>
    <cs:defRPr sz="1197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2"/>
    </cs:fontRef>
    <cs:defRPr sz="1197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1197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2128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1197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1197" kern="1200"/>
  </cs:valueAxis>
  <cs:wall>
    <cs:lnRef idx="0"/>
    <cs:fillRef idx="0"/>
    <cs:effectRef idx="0"/>
    <cs:fontRef idx="minor">
      <a:schemeClr val="tx2"/>
    </cs:fontRef>
  </cs:wall>
</cs:chartStyle>
</file>

<file path=ppt/charts/style6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55">
  <cs:axisTitle>
    <cs:lnRef idx="0"/>
    <cs:fillRef idx="0"/>
    <cs:effectRef idx="0"/>
    <cs:fontRef idx="minor">
      <a:schemeClr val="tx2"/>
    </cs:fontRef>
    <cs:defRPr sz="1197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2"/>
    </cs:fontRef>
    <cs:defRPr sz="1197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1197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2128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1197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1197" kern="1200"/>
  </cs:valueAxis>
  <cs:wall>
    <cs:lnRef idx="0"/>
    <cs:fillRef idx="0"/>
    <cs:effectRef idx="0"/>
    <cs:fontRef idx="minor">
      <a:schemeClr val="tx2"/>
    </cs:fontRef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2946400" cy="494265"/>
          </a:xfrm>
          <a:prstGeom prst="rect">
            <a:avLst/>
          </a:prstGeom>
        </p:spPr>
        <p:txBody>
          <a:bodyPr vert="horz" lIns="90737" tIns="45368" rIns="90737" bIns="45368" rtlCol="0"/>
          <a:lstStyle>
            <a:lvl1pPr algn="l">
              <a:defRPr sz="11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49689" y="1"/>
            <a:ext cx="2946400" cy="494265"/>
          </a:xfrm>
          <a:prstGeom prst="rect">
            <a:avLst/>
          </a:prstGeom>
        </p:spPr>
        <p:txBody>
          <a:bodyPr vert="horz" lIns="90737" tIns="45368" rIns="90737" bIns="45368" rtlCol="0"/>
          <a:lstStyle>
            <a:lvl1pPr algn="r">
              <a:defRPr sz="1100"/>
            </a:lvl1pPr>
          </a:lstStyle>
          <a:p>
            <a:fld id="{4E900EF5-F958-49FC-BB12-9DEB39D15DD8}" type="datetimeFigureOut">
              <a:rPr lang="ru-RU" smtClean="0"/>
              <a:pPr/>
              <a:t>11.03.2019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04775" y="739775"/>
            <a:ext cx="6588125" cy="37052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0737" tIns="45368" rIns="90737" bIns="45368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451" y="4689994"/>
            <a:ext cx="5438776" cy="4443649"/>
          </a:xfrm>
          <a:prstGeom prst="rect">
            <a:avLst/>
          </a:prstGeom>
        </p:spPr>
        <p:txBody>
          <a:bodyPr vert="horz" lIns="90737" tIns="45368" rIns="90737" bIns="45368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1" y="9378407"/>
            <a:ext cx="2946400" cy="494264"/>
          </a:xfrm>
          <a:prstGeom prst="rect">
            <a:avLst/>
          </a:prstGeom>
        </p:spPr>
        <p:txBody>
          <a:bodyPr vert="horz" lIns="90737" tIns="45368" rIns="90737" bIns="45368" rtlCol="0" anchor="b"/>
          <a:lstStyle>
            <a:lvl1pPr algn="l">
              <a:defRPr sz="11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49689" y="9378407"/>
            <a:ext cx="2946400" cy="494264"/>
          </a:xfrm>
          <a:prstGeom prst="rect">
            <a:avLst/>
          </a:prstGeom>
        </p:spPr>
        <p:txBody>
          <a:bodyPr vert="horz" lIns="90737" tIns="45368" rIns="90737" bIns="45368" rtlCol="0" anchor="b"/>
          <a:lstStyle>
            <a:lvl1pPr algn="r">
              <a:defRPr sz="1100"/>
            </a:lvl1pPr>
          </a:lstStyle>
          <a:p>
            <a:fld id="{80A6A75C-2569-42C8-86B6-03AF9A91C8F9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8033BD-8BA2-486D-860B-01287869CC99}" type="datetimeFigureOut">
              <a:rPr lang="ru-RU" smtClean="0"/>
              <a:pPr/>
              <a:t>11.03.2019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1ED73-5B17-489B-8AF9-E8BAB6DF7D7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382640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8033BD-8BA2-486D-860B-01287869CC99}" type="datetimeFigureOut">
              <a:rPr lang="ru-RU" smtClean="0"/>
              <a:pPr/>
              <a:t>11.03.2019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1ED73-5B17-489B-8AF9-E8BAB6DF7D7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487253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8033BD-8BA2-486D-860B-01287869CC99}" type="datetimeFigureOut">
              <a:rPr lang="ru-RU" smtClean="0"/>
              <a:pPr/>
              <a:t>11.03.2019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1ED73-5B17-489B-8AF9-E8BAB6DF7D7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246863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8033BD-8BA2-486D-860B-01287869CC99}" type="datetimeFigureOut">
              <a:rPr lang="ru-RU" smtClean="0"/>
              <a:pPr/>
              <a:t>11.03.2019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1ED73-5B17-489B-8AF9-E8BAB6DF7D7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535712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8033BD-8BA2-486D-860B-01287869CC99}" type="datetimeFigureOut">
              <a:rPr lang="ru-RU" smtClean="0"/>
              <a:pPr/>
              <a:t>11.03.2019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1ED73-5B17-489B-8AF9-E8BAB6DF7D7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428005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8033BD-8BA2-486D-860B-01287869CC99}" type="datetimeFigureOut">
              <a:rPr lang="ru-RU" smtClean="0"/>
              <a:pPr/>
              <a:t>11.03.2019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1ED73-5B17-489B-8AF9-E8BAB6DF7D7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024400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8033BD-8BA2-486D-860B-01287869CC99}" type="datetimeFigureOut">
              <a:rPr lang="ru-RU" smtClean="0"/>
              <a:pPr/>
              <a:t>11.03.2019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1ED73-5B17-489B-8AF9-E8BAB6DF7D7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352724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8033BD-8BA2-486D-860B-01287869CC99}" type="datetimeFigureOut">
              <a:rPr lang="ru-RU" smtClean="0"/>
              <a:pPr/>
              <a:t>11.03.2019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1ED73-5B17-489B-8AF9-E8BAB6DF7D7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527168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8033BD-8BA2-486D-860B-01287869CC99}" type="datetimeFigureOut">
              <a:rPr lang="ru-RU" smtClean="0"/>
              <a:pPr/>
              <a:t>11.03.2019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1ED73-5B17-489B-8AF9-E8BAB6DF7D7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147262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8033BD-8BA2-486D-860B-01287869CC99}" type="datetimeFigureOut">
              <a:rPr lang="ru-RU" smtClean="0"/>
              <a:pPr/>
              <a:t>11.03.2019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1ED73-5B17-489B-8AF9-E8BAB6DF7D7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384238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8033BD-8BA2-486D-860B-01287869CC99}" type="datetimeFigureOut">
              <a:rPr lang="ru-RU" smtClean="0"/>
              <a:pPr/>
              <a:t>11.03.2019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1ED73-5B17-489B-8AF9-E8BAB6DF7D7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686228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8033BD-8BA2-486D-860B-01287869CC99}" type="datetimeFigureOut">
              <a:rPr lang="ru-RU" smtClean="0"/>
              <a:pPr/>
              <a:t>11.03.2019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21ED73-5B17-489B-8AF9-E8BAB6DF7D7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86982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png"/><Relationship Id="rId4" Type="http://schemas.openxmlformats.org/officeDocument/2006/relationships/image" Target="../media/image2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7" Type="http://schemas.openxmlformats.org/officeDocument/2006/relationships/image" Target="../media/image30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12.xml"/><Relationship Id="rId5" Type="http://schemas.openxmlformats.org/officeDocument/2006/relationships/chart" Target="../charts/chart11.xml"/><Relationship Id="rId4" Type="http://schemas.openxmlformats.org/officeDocument/2006/relationships/chart" Target="../charts/chart10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7" Type="http://schemas.openxmlformats.org/officeDocument/2006/relationships/image" Target="../media/image36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chart" Target="../charts/char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846"/>
          <a:stretch/>
        </p:blipFill>
        <p:spPr>
          <a:xfrm>
            <a:off x="3856" y="-27384"/>
            <a:ext cx="12188144" cy="6885384"/>
          </a:xfrm>
          <a:prstGeom prst="rect">
            <a:avLst/>
          </a:prstGeom>
        </p:spPr>
      </p:pic>
      <p:sp>
        <p:nvSpPr>
          <p:cNvPr id="8" name="Заголовок 1"/>
          <p:cNvSpPr>
            <a:spLocks noGrp="1"/>
          </p:cNvSpPr>
          <p:nvPr>
            <p:ph type="ctrTitle"/>
          </p:nvPr>
        </p:nvSpPr>
        <p:spPr>
          <a:xfrm>
            <a:off x="6384032" y="3500438"/>
            <a:ext cx="4355216" cy="1000132"/>
          </a:xfrm>
        </p:spPr>
        <p:txBody>
          <a:bodyPr anchor="t">
            <a:noAutofit/>
          </a:bodyPr>
          <a:lstStyle/>
          <a:p>
            <a:pPr algn="l"/>
            <a:r>
              <a:rPr lang="ru-RU" sz="45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Годовой отчет</a:t>
            </a:r>
          </a:p>
        </p:txBody>
      </p:sp>
      <p:sp>
        <p:nvSpPr>
          <p:cNvPr id="9" name="Заголовок 1"/>
          <p:cNvSpPr txBox="1">
            <a:spLocks/>
          </p:cNvSpPr>
          <p:nvPr/>
        </p:nvSpPr>
        <p:spPr>
          <a:xfrm>
            <a:off x="6524628" y="4143380"/>
            <a:ext cx="4572032" cy="2388841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20000"/>
              </a:lnSpc>
            </a:pPr>
            <a:r>
              <a:rPr lang="ru-RU" sz="30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Главного врача</a:t>
            </a:r>
          </a:p>
          <a:p>
            <a:pPr algn="l">
              <a:lnSpc>
                <a:spcPct val="120000"/>
              </a:lnSpc>
            </a:pPr>
            <a:r>
              <a:rPr lang="ru-RU" sz="30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ГБУЗ «ГП № </a:t>
            </a:r>
            <a:r>
              <a:rPr lang="ru-RU" sz="40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175 </a:t>
            </a:r>
            <a:r>
              <a:rPr lang="ru-RU" sz="30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ДЗМ»</a:t>
            </a:r>
          </a:p>
        </p:txBody>
      </p:sp>
    </p:spTree>
    <p:extLst>
      <p:ext uri="{BB962C8B-B14F-4D97-AF65-F5344CB8AC3E}">
        <p14:creationId xmlns:p14="http://schemas.microsoft.com/office/powerpoint/2010/main" val="309758032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60" t="1010" r="6363" b="2020"/>
          <a:stretch/>
        </p:blipFill>
        <p:spPr>
          <a:xfrm flipH="1">
            <a:off x="-24680" y="-27384"/>
            <a:ext cx="12241360" cy="6912768"/>
          </a:xfrm>
          <a:prstGeom prst="rect">
            <a:avLst/>
          </a:prstGeom>
        </p:spPr>
      </p:pic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695325" y="549275"/>
            <a:ext cx="10515600" cy="541655"/>
          </a:xfrm>
        </p:spPr>
        <p:txBody>
          <a:bodyPr>
            <a:normAutofit/>
          </a:bodyPr>
          <a:lstStyle/>
          <a:p>
            <a:r>
              <a:rPr lang="ru-RU" sz="30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Обучение врачей общей практики</a:t>
            </a:r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>
            <a:off x="695325" y="549275"/>
            <a:ext cx="10801350" cy="0"/>
          </a:xfrm>
          <a:prstGeom prst="line">
            <a:avLst/>
          </a:prstGeom>
          <a:ln w="57150">
            <a:solidFill>
              <a:srgbClr val="49BED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Скругленный прямоугольник 6"/>
          <p:cNvSpPr/>
          <p:nvPr/>
        </p:nvSpPr>
        <p:spPr>
          <a:xfrm>
            <a:off x="695325" y="1839088"/>
            <a:ext cx="3672485" cy="1792704"/>
          </a:xfrm>
          <a:prstGeom prst="roundRect">
            <a:avLst>
              <a:gd name="adj" fmla="val 4142"/>
            </a:avLst>
          </a:prstGeom>
          <a:solidFill>
            <a:srgbClr val="B7E4E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839414" y="2444674"/>
            <a:ext cx="3528397" cy="13311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71755">
              <a:spcAft>
                <a:spcPts val="0"/>
              </a:spcAft>
            </a:pPr>
            <a:r>
              <a:rPr lang="ru-RU" sz="12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В последние два года прошло обучение</a:t>
            </a:r>
          </a:p>
          <a:p>
            <a:pPr>
              <a:lnSpc>
                <a:spcPts val="4400"/>
              </a:lnSpc>
            </a:pPr>
            <a:r>
              <a:rPr lang="ru-RU" sz="40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47</a:t>
            </a:r>
            <a:endParaRPr lang="ru-RU" sz="28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>
              <a:lnSpc>
                <a:spcPts val="700"/>
              </a:lnSpc>
            </a:pPr>
            <a:r>
              <a:rPr lang="ru-RU" sz="12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врачей-терапевтов и других специальностей </a:t>
            </a:r>
          </a:p>
          <a:p>
            <a:r>
              <a:rPr lang="ru-RU" sz="12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на врача общей практики</a:t>
            </a:r>
          </a:p>
          <a:p>
            <a:pPr marL="71755" marR="71755">
              <a:spcAft>
                <a:spcPts val="0"/>
              </a:spcAft>
            </a:pPr>
            <a:r>
              <a:rPr lang="ru-RU" sz="14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</a:p>
        </p:txBody>
      </p:sp>
      <p:sp>
        <p:nvSpPr>
          <p:cNvPr id="16" name="Овал 15"/>
          <p:cNvSpPr/>
          <p:nvPr/>
        </p:nvSpPr>
        <p:spPr>
          <a:xfrm>
            <a:off x="1055440" y="1268760"/>
            <a:ext cx="1080120" cy="1080120"/>
          </a:xfrm>
          <a:prstGeom prst="ellipse">
            <a:avLst/>
          </a:prstGeom>
          <a:solidFill>
            <a:schemeClr val="bg1"/>
          </a:solidFill>
          <a:ln w="28575">
            <a:solidFill>
              <a:srgbClr val="49BED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695325" y="4506326"/>
            <a:ext cx="3672485" cy="1792704"/>
          </a:xfrm>
          <a:prstGeom prst="roundRect">
            <a:avLst>
              <a:gd name="adj" fmla="val 4142"/>
            </a:avLst>
          </a:prstGeom>
          <a:solidFill>
            <a:srgbClr val="B7E4E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Прямоугольник 20"/>
          <p:cNvSpPr/>
          <p:nvPr/>
        </p:nvSpPr>
        <p:spPr>
          <a:xfrm>
            <a:off x="839414" y="5111912"/>
            <a:ext cx="3528397" cy="1382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71755">
              <a:spcAft>
                <a:spcPts val="0"/>
              </a:spcAft>
            </a:pPr>
            <a:r>
              <a:rPr lang="ru-RU" sz="12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На текущий момент сформировано</a:t>
            </a:r>
          </a:p>
          <a:p>
            <a:pPr marR="71755">
              <a:spcAft>
                <a:spcPts val="0"/>
              </a:spcAft>
            </a:pPr>
            <a:r>
              <a:rPr lang="ru-RU" sz="40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43</a:t>
            </a:r>
            <a:r>
              <a:rPr lang="ru-RU" sz="24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</a:p>
          <a:p>
            <a:pPr>
              <a:lnSpc>
                <a:spcPts val="700"/>
              </a:lnSpc>
            </a:pPr>
            <a:r>
              <a:rPr lang="ru-RU" sz="12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участка на которых работают врачи</a:t>
            </a:r>
          </a:p>
          <a:p>
            <a:r>
              <a:rPr lang="ru-RU" sz="12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общей практики</a:t>
            </a:r>
          </a:p>
          <a:p>
            <a:pPr marL="71755" marR="71755">
              <a:spcAft>
                <a:spcPts val="0"/>
              </a:spcAft>
            </a:pPr>
            <a:r>
              <a:rPr lang="ru-RU" sz="14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5987" y="1408141"/>
            <a:ext cx="738807" cy="738807"/>
          </a:xfrm>
          <a:prstGeom prst="rect">
            <a:avLst/>
          </a:prstGeom>
        </p:spPr>
      </p:pic>
      <p:sp>
        <p:nvSpPr>
          <p:cNvPr id="30" name="Овал 29"/>
          <p:cNvSpPr/>
          <p:nvPr/>
        </p:nvSpPr>
        <p:spPr>
          <a:xfrm>
            <a:off x="1055440" y="3933056"/>
            <a:ext cx="1080120" cy="1080120"/>
          </a:xfrm>
          <a:prstGeom prst="ellipse">
            <a:avLst/>
          </a:prstGeom>
          <a:solidFill>
            <a:schemeClr val="bg1"/>
          </a:solidFill>
          <a:ln w="28575">
            <a:solidFill>
              <a:srgbClr val="49BED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2" name="Рисунок 3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7491" y="4191069"/>
            <a:ext cx="555797" cy="5557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895853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" name="Рисунок 4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1898"/>
          <a:stretch/>
        </p:blipFill>
        <p:spPr>
          <a:xfrm>
            <a:off x="0" y="-99392"/>
            <a:ext cx="12192000" cy="6984775"/>
          </a:xfrm>
          <a:prstGeom prst="rect">
            <a:avLst/>
          </a:prstGeom>
        </p:spPr>
      </p:pic>
      <p:sp>
        <p:nvSpPr>
          <p:cNvPr id="20" name="Заголовок 1"/>
          <p:cNvSpPr>
            <a:spLocks noGrp="1"/>
          </p:cNvSpPr>
          <p:nvPr>
            <p:ph type="title"/>
          </p:nvPr>
        </p:nvSpPr>
        <p:spPr>
          <a:xfrm>
            <a:off x="695325" y="549276"/>
            <a:ext cx="10729267" cy="825028"/>
          </a:xfrm>
        </p:spPr>
        <p:txBody>
          <a:bodyPr anchor="t">
            <a:normAutofit/>
          </a:bodyPr>
          <a:lstStyle/>
          <a:p>
            <a:r>
              <a:rPr lang="ru-RU" sz="30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Повышение комфорта пребывания в поликлинике</a:t>
            </a:r>
          </a:p>
        </p:txBody>
      </p:sp>
      <p:cxnSp>
        <p:nvCxnSpPr>
          <p:cNvPr id="21" name="Прямая соединительная линия 20"/>
          <p:cNvCxnSpPr/>
          <p:nvPr/>
        </p:nvCxnSpPr>
        <p:spPr>
          <a:xfrm>
            <a:off x="695325" y="549275"/>
            <a:ext cx="10801350" cy="0"/>
          </a:xfrm>
          <a:prstGeom prst="line">
            <a:avLst/>
          </a:prstGeom>
          <a:ln w="57150">
            <a:solidFill>
              <a:srgbClr val="49BED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Прямоугольник 21"/>
          <p:cNvSpPr/>
          <p:nvPr/>
        </p:nvSpPr>
        <p:spPr>
          <a:xfrm>
            <a:off x="695400" y="1317752"/>
            <a:ext cx="1088114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С целью исключения неудобств для пациентов:</a:t>
            </a:r>
          </a:p>
        </p:txBody>
      </p:sp>
      <p:sp>
        <p:nvSpPr>
          <p:cNvPr id="25" name="Прямоугольник 24"/>
          <p:cNvSpPr/>
          <p:nvPr/>
        </p:nvSpPr>
        <p:spPr>
          <a:xfrm>
            <a:off x="1015976" y="1796827"/>
            <a:ext cx="4455066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4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Нахождения больных в одной зоне со здоровыми</a:t>
            </a:r>
          </a:p>
        </p:txBody>
      </p:sp>
      <p:sp>
        <p:nvSpPr>
          <p:cNvPr id="27" name="Шеврон 26"/>
          <p:cNvSpPr/>
          <p:nvPr/>
        </p:nvSpPr>
        <p:spPr>
          <a:xfrm>
            <a:off x="775272" y="1826491"/>
            <a:ext cx="216024" cy="252027"/>
          </a:xfrm>
          <a:prstGeom prst="chevron">
            <a:avLst/>
          </a:prstGeom>
          <a:solidFill>
            <a:srgbClr val="49BED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1013935" y="2214347"/>
            <a:ext cx="3791423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4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Нехватки посадочных мест для ожидания</a:t>
            </a:r>
          </a:p>
        </p:txBody>
      </p:sp>
      <p:sp>
        <p:nvSpPr>
          <p:cNvPr id="28" name="Шеврон 27"/>
          <p:cNvSpPr/>
          <p:nvPr/>
        </p:nvSpPr>
        <p:spPr>
          <a:xfrm>
            <a:off x="775272" y="2242221"/>
            <a:ext cx="216024" cy="252027"/>
          </a:xfrm>
          <a:prstGeom prst="chevron">
            <a:avLst/>
          </a:prstGeom>
          <a:solidFill>
            <a:srgbClr val="49BED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1015976" y="2654773"/>
            <a:ext cx="6096000" cy="30777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14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Отсутствия информации о движении очереди на прием</a:t>
            </a:r>
          </a:p>
        </p:txBody>
      </p:sp>
      <p:sp>
        <p:nvSpPr>
          <p:cNvPr id="38" name="Шеврон 37"/>
          <p:cNvSpPr/>
          <p:nvPr/>
        </p:nvSpPr>
        <p:spPr>
          <a:xfrm>
            <a:off x="775272" y="2676503"/>
            <a:ext cx="216024" cy="252027"/>
          </a:xfrm>
          <a:prstGeom prst="chevron">
            <a:avLst/>
          </a:prstGeom>
          <a:solidFill>
            <a:srgbClr val="49BED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1005515" y="3088284"/>
            <a:ext cx="1057103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Отсутствия контроля за состоянием здоровья пациентов, находящихся в очереди, со стороны медицинского персонала</a:t>
            </a:r>
          </a:p>
        </p:txBody>
      </p:sp>
      <p:sp>
        <p:nvSpPr>
          <p:cNvPr id="39" name="Шеврон 38"/>
          <p:cNvSpPr/>
          <p:nvPr/>
        </p:nvSpPr>
        <p:spPr>
          <a:xfrm>
            <a:off x="775272" y="3106075"/>
            <a:ext cx="216024" cy="252027"/>
          </a:xfrm>
          <a:prstGeom prst="chevron">
            <a:avLst/>
          </a:prstGeom>
          <a:solidFill>
            <a:srgbClr val="49BED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1559499" y="5856727"/>
            <a:ext cx="381642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Создание достаточного количества посадочных мест для ожидания приема</a:t>
            </a:r>
          </a:p>
        </p:txBody>
      </p:sp>
      <p:pic>
        <p:nvPicPr>
          <p:cNvPr id="31" name="Рисунок 3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325" y="5805264"/>
            <a:ext cx="741345" cy="741345"/>
          </a:xfrm>
          <a:prstGeom prst="rect">
            <a:avLst/>
          </a:prstGeom>
        </p:spPr>
      </p:pic>
      <p:sp>
        <p:nvSpPr>
          <p:cNvPr id="33" name="Прямоугольник 32"/>
          <p:cNvSpPr/>
          <p:nvPr/>
        </p:nvSpPr>
        <p:spPr>
          <a:xfrm>
            <a:off x="1559499" y="4975469"/>
            <a:ext cx="381642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Разделение потоков здоровых </a:t>
            </a:r>
            <a:endParaRPr lang="en-US" sz="14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r>
              <a:rPr lang="ru-RU" sz="14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и болеющих пациентов</a:t>
            </a:r>
          </a:p>
        </p:txBody>
      </p:sp>
      <p:pic>
        <p:nvPicPr>
          <p:cNvPr id="34" name="Рисунок 3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325" y="4931545"/>
            <a:ext cx="669335" cy="669335"/>
          </a:xfrm>
          <a:prstGeom prst="rect">
            <a:avLst/>
          </a:prstGeom>
        </p:spPr>
      </p:pic>
      <p:sp>
        <p:nvSpPr>
          <p:cNvPr id="36" name="Прямоугольник 35"/>
          <p:cNvSpPr/>
          <p:nvPr/>
        </p:nvSpPr>
        <p:spPr>
          <a:xfrm>
            <a:off x="6690074" y="5856727"/>
            <a:ext cx="504056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Визуальный контроль пациентов, </a:t>
            </a:r>
            <a:endParaRPr lang="en-US" sz="14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r>
              <a:rPr lang="ru-RU" sz="14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находящихся в очереди</a:t>
            </a:r>
          </a:p>
        </p:txBody>
      </p:sp>
      <p:pic>
        <p:nvPicPr>
          <p:cNvPr id="37" name="Рисунок 3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807968" y="5661248"/>
            <a:ext cx="720080" cy="720080"/>
          </a:xfrm>
          <a:prstGeom prst="rect">
            <a:avLst/>
          </a:prstGeom>
        </p:spPr>
      </p:pic>
      <p:sp>
        <p:nvSpPr>
          <p:cNvPr id="41" name="Прямоугольник 40"/>
          <p:cNvSpPr/>
          <p:nvPr/>
        </p:nvSpPr>
        <p:spPr>
          <a:xfrm>
            <a:off x="6690075" y="4975469"/>
            <a:ext cx="50405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Информирование пациентов о движении «живой» очереди через информационное табло</a:t>
            </a:r>
          </a:p>
        </p:txBody>
      </p:sp>
      <p:pic>
        <p:nvPicPr>
          <p:cNvPr id="42" name="Рисунок 4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5903" y="4931545"/>
            <a:ext cx="702145" cy="700774"/>
          </a:xfrm>
          <a:prstGeom prst="rect">
            <a:avLst/>
          </a:prstGeom>
        </p:spPr>
      </p:pic>
      <p:sp>
        <p:nvSpPr>
          <p:cNvPr id="43" name="Прямоугольник 42"/>
          <p:cNvSpPr/>
          <p:nvPr/>
        </p:nvSpPr>
        <p:spPr>
          <a:xfrm>
            <a:off x="688534" y="4461771"/>
            <a:ext cx="10881147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Положительный эффект от организации зон комфортного ожидания:</a:t>
            </a:r>
          </a:p>
        </p:txBody>
      </p:sp>
      <p:sp>
        <p:nvSpPr>
          <p:cNvPr id="29" name="Прямоугольник 28"/>
          <p:cNvSpPr/>
          <p:nvPr/>
        </p:nvSpPr>
        <p:spPr>
          <a:xfrm>
            <a:off x="706604" y="3919536"/>
            <a:ext cx="1057103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Организованы зоны комфортного ожидания приема дежурного врача</a:t>
            </a:r>
          </a:p>
        </p:txBody>
      </p:sp>
    </p:spTree>
    <p:extLst>
      <p:ext uri="{BB962C8B-B14F-4D97-AF65-F5344CB8AC3E}">
        <p14:creationId xmlns:p14="http://schemas.microsoft.com/office/powerpoint/2010/main" val="156308708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Рисунок 28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1898"/>
          <a:stretch/>
        </p:blipFill>
        <p:spPr>
          <a:xfrm>
            <a:off x="0" y="-126775"/>
            <a:ext cx="12192000" cy="6984775"/>
          </a:xfrm>
          <a:prstGeom prst="rect">
            <a:avLst/>
          </a:prstGeom>
        </p:spPr>
      </p:pic>
      <p:sp>
        <p:nvSpPr>
          <p:cNvPr id="31" name="Заголовок 1"/>
          <p:cNvSpPr>
            <a:spLocks noGrp="1"/>
          </p:cNvSpPr>
          <p:nvPr>
            <p:ph type="title"/>
          </p:nvPr>
        </p:nvSpPr>
        <p:spPr>
          <a:xfrm>
            <a:off x="695324" y="549275"/>
            <a:ext cx="11161315" cy="541655"/>
          </a:xfrm>
        </p:spPr>
        <p:txBody>
          <a:bodyPr>
            <a:normAutofit/>
          </a:bodyPr>
          <a:lstStyle/>
          <a:p>
            <a:r>
              <a:rPr lang="ru-RU" sz="30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Работа по рассмотрению жалоб и обращений граждан</a:t>
            </a:r>
          </a:p>
        </p:txBody>
      </p:sp>
      <p:cxnSp>
        <p:nvCxnSpPr>
          <p:cNvPr id="32" name="Прямая соединительная линия 31"/>
          <p:cNvCxnSpPr/>
          <p:nvPr/>
        </p:nvCxnSpPr>
        <p:spPr>
          <a:xfrm>
            <a:off x="695325" y="549275"/>
            <a:ext cx="10801350" cy="0"/>
          </a:xfrm>
          <a:prstGeom prst="line">
            <a:avLst/>
          </a:prstGeom>
          <a:ln w="57150">
            <a:solidFill>
              <a:srgbClr val="49BED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Заголовок 1"/>
          <p:cNvSpPr txBox="1">
            <a:spLocks/>
          </p:cNvSpPr>
          <p:nvPr/>
        </p:nvSpPr>
        <p:spPr>
          <a:xfrm>
            <a:off x="2927648" y="4845468"/>
            <a:ext cx="8280920" cy="1567501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216000" indent="-2160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16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Все обращения пациентов рассматриваются в индивидуальном порядке</a:t>
            </a:r>
          </a:p>
          <a:p>
            <a:pPr marL="216000" indent="-2160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16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В случае негативного содержания обращения, специалисты поликлиники вступают в диалог с пациентом и детализируют проблему для ее решения</a:t>
            </a:r>
          </a:p>
          <a:p>
            <a:pPr marL="216000" indent="-2160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16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Изучаются предложения граждан по улучшению работы поликлиники, руководство использует обратную связь от пациентов для совершенствования оказания медицинской помощи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2442" y="4845468"/>
            <a:ext cx="1502324" cy="1502324"/>
          </a:xfrm>
          <a:prstGeom prst="rect">
            <a:avLst/>
          </a:prstGeom>
        </p:spPr>
      </p:pic>
      <p:sp>
        <p:nvSpPr>
          <p:cNvPr id="30" name="Скругленный прямоугольник 29"/>
          <p:cNvSpPr/>
          <p:nvPr/>
        </p:nvSpPr>
        <p:spPr>
          <a:xfrm>
            <a:off x="695325" y="1124744"/>
            <a:ext cx="10801350" cy="3024336"/>
          </a:xfrm>
          <a:prstGeom prst="roundRect">
            <a:avLst>
              <a:gd name="adj" fmla="val 1954"/>
            </a:avLst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8" name="Скругленный прямоугольник 47"/>
          <p:cNvSpPr/>
          <p:nvPr/>
        </p:nvSpPr>
        <p:spPr>
          <a:xfrm>
            <a:off x="3881422" y="1844824"/>
            <a:ext cx="1071570" cy="1980337"/>
          </a:xfrm>
          <a:prstGeom prst="roundRect">
            <a:avLst>
              <a:gd name="adj" fmla="val 4497"/>
            </a:avLst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8" name="Скругленный прямоугольник 57"/>
          <p:cNvSpPr/>
          <p:nvPr/>
        </p:nvSpPr>
        <p:spPr>
          <a:xfrm>
            <a:off x="5310182" y="1844824"/>
            <a:ext cx="1071570" cy="1980337"/>
          </a:xfrm>
          <a:prstGeom prst="roundRect">
            <a:avLst>
              <a:gd name="adj" fmla="val 4497"/>
            </a:avLst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9" name="Скругленный прямоугольник 58"/>
          <p:cNvSpPr/>
          <p:nvPr/>
        </p:nvSpPr>
        <p:spPr>
          <a:xfrm>
            <a:off x="6667504" y="1844824"/>
            <a:ext cx="1285883" cy="1980337"/>
          </a:xfrm>
          <a:prstGeom prst="roundRect">
            <a:avLst>
              <a:gd name="adj" fmla="val 4497"/>
            </a:avLst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0" name="Скругленный прямоугольник 59"/>
          <p:cNvSpPr/>
          <p:nvPr/>
        </p:nvSpPr>
        <p:spPr>
          <a:xfrm>
            <a:off x="8310578" y="1844824"/>
            <a:ext cx="1143008" cy="1980337"/>
          </a:xfrm>
          <a:prstGeom prst="roundRect">
            <a:avLst>
              <a:gd name="adj" fmla="val 4497"/>
            </a:avLst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1" name="Скругленный прямоугольник 60"/>
          <p:cNvSpPr/>
          <p:nvPr/>
        </p:nvSpPr>
        <p:spPr>
          <a:xfrm>
            <a:off x="2495600" y="1844824"/>
            <a:ext cx="1028632" cy="1980337"/>
          </a:xfrm>
          <a:prstGeom prst="roundRect">
            <a:avLst>
              <a:gd name="adj" fmla="val 4497"/>
            </a:avLst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2" name="Заголовок 1"/>
          <p:cNvSpPr txBox="1">
            <a:spLocks/>
          </p:cNvSpPr>
          <p:nvPr/>
        </p:nvSpPr>
        <p:spPr>
          <a:xfrm>
            <a:off x="3952860" y="2416601"/>
            <a:ext cx="1000132" cy="54165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4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ГП № 16</a:t>
            </a:r>
          </a:p>
          <a:p>
            <a:r>
              <a:rPr lang="ru-RU" sz="14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Филиал 1</a:t>
            </a:r>
          </a:p>
        </p:txBody>
      </p:sp>
      <p:sp>
        <p:nvSpPr>
          <p:cNvPr id="63" name="Заголовок 1"/>
          <p:cNvSpPr txBox="1">
            <a:spLocks/>
          </p:cNvSpPr>
          <p:nvPr/>
        </p:nvSpPr>
        <p:spPr>
          <a:xfrm>
            <a:off x="2495600" y="2963306"/>
            <a:ext cx="1440160" cy="88335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8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153</a:t>
            </a:r>
          </a:p>
        </p:txBody>
      </p:sp>
      <p:sp>
        <p:nvSpPr>
          <p:cNvPr id="64" name="Заголовок 1"/>
          <p:cNvSpPr txBox="1">
            <a:spLocks/>
          </p:cNvSpPr>
          <p:nvPr/>
        </p:nvSpPr>
        <p:spPr>
          <a:xfrm>
            <a:off x="695325" y="3136087"/>
            <a:ext cx="1800275" cy="4729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16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Число обращений </a:t>
            </a:r>
            <a:endParaRPr lang="en-US" sz="16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algn="ctr"/>
            <a:r>
              <a:rPr lang="ru-RU" sz="16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за 2018 год</a:t>
            </a:r>
          </a:p>
        </p:txBody>
      </p:sp>
      <p:sp>
        <p:nvSpPr>
          <p:cNvPr id="65" name="Заголовок 1"/>
          <p:cNvSpPr txBox="1">
            <a:spLocks/>
          </p:cNvSpPr>
          <p:nvPr/>
        </p:nvSpPr>
        <p:spPr>
          <a:xfrm>
            <a:off x="3952860" y="2963306"/>
            <a:ext cx="928694" cy="88335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8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178</a:t>
            </a:r>
            <a:endParaRPr lang="ru-RU" sz="12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66" name="Заголовок 1"/>
          <p:cNvSpPr txBox="1">
            <a:spLocks/>
          </p:cNvSpPr>
          <p:nvPr/>
        </p:nvSpPr>
        <p:spPr>
          <a:xfrm>
            <a:off x="5381620" y="2963306"/>
            <a:ext cx="857256" cy="88335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8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202</a:t>
            </a:r>
            <a:endParaRPr lang="ru-RU" sz="12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67" name="Заголовок 1"/>
          <p:cNvSpPr txBox="1">
            <a:spLocks/>
          </p:cNvSpPr>
          <p:nvPr/>
        </p:nvSpPr>
        <p:spPr>
          <a:xfrm>
            <a:off x="6881818" y="2977689"/>
            <a:ext cx="785818" cy="88335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8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189</a:t>
            </a:r>
            <a:endParaRPr lang="ru-RU" sz="12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68" name="Заголовок 1"/>
          <p:cNvSpPr txBox="1">
            <a:spLocks/>
          </p:cNvSpPr>
          <p:nvPr/>
        </p:nvSpPr>
        <p:spPr>
          <a:xfrm>
            <a:off x="8453453" y="2977689"/>
            <a:ext cx="928693" cy="88335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8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151</a:t>
            </a:r>
            <a:endParaRPr lang="ru-RU" sz="12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69" name="Заголовок 1"/>
          <p:cNvSpPr txBox="1">
            <a:spLocks/>
          </p:cNvSpPr>
          <p:nvPr/>
        </p:nvSpPr>
        <p:spPr>
          <a:xfrm>
            <a:off x="2495600" y="2416601"/>
            <a:ext cx="1440160" cy="54165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4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ГП № 175</a:t>
            </a:r>
          </a:p>
          <a:p>
            <a:r>
              <a:rPr lang="ru-RU" sz="14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Гл. здание</a:t>
            </a:r>
          </a:p>
        </p:txBody>
      </p:sp>
      <p:sp>
        <p:nvSpPr>
          <p:cNvPr id="70" name="Заголовок 1"/>
          <p:cNvSpPr txBox="1">
            <a:spLocks/>
          </p:cNvSpPr>
          <p:nvPr/>
        </p:nvSpPr>
        <p:spPr>
          <a:xfrm>
            <a:off x="5381620" y="2416601"/>
            <a:ext cx="857256" cy="54165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4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ГП № 86</a:t>
            </a:r>
          </a:p>
          <a:p>
            <a:r>
              <a:rPr lang="ru-RU" sz="14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Филиал </a:t>
            </a:r>
            <a:r>
              <a:rPr lang="en-US" sz="14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2</a:t>
            </a:r>
            <a:endParaRPr lang="ru-RU" sz="14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71" name="Заголовок 1"/>
          <p:cNvSpPr txBox="1">
            <a:spLocks/>
          </p:cNvSpPr>
          <p:nvPr/>
        </p:nvSpPr>
        <p:spPr>
          <a:xfrm>
            <a:off x="6738943" y="2416601"/>
            <a:ext cx="928694" cy="54165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4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ГП № 130</a:t>
            </a:r>
          </a:p>
          <a:p>
            <a:r>
              <a:rPr lang="ru-RU" sz="14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Филиал </a:t>
            </a:r>
            <a:r>
              <a:rPr lang="en-US" sz="14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3</a:t>
            </a:r>
            <a:endParaRPr lang="ru-RU" sz="14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72" name="Заголовок 1"/>
          <p:cNvSpPr txBox="1">
            <a:spLocks/>
          </p:cNvSpPr>
          <p:nvPr/>
        </p:nvSpPr>
        <p:spPr>
          <a:xfrm>
            <a:off x="8453454" y="2428868"/>
            <a:ext cx="928694" cy="54165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4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ГП № 172 </a:t>
            </a:r>
          </a:p>
          <a:p>
            <a:r>
              <a:rPr lang="ru-RU" sz="14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Филиал </a:t>
            </a:r>
            <a:r>
              <a:rPr lang="en-US" sz="14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4</a:t>
            </a:r>
            <a:endParaRPr lang="ru-RU" sz="14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73" name="Овал 72"/>
          <p:cNvSpPr/>
          <p:nvPr/>
        </p:nvSpPr>
        <p:spPr>
          <a:xfrm>
            <a:off x="2618135" y="1413043"/>
            <a:ext cx="885577" cy="885577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4" name="Рисунок 7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3025" y="1577933"/>
            <a:ext cx="555797" cy="555797"/>
          </a:xfrm>
          <a:prstGeom prst="rect">
            <a:avLst/>
          </a:prstGeom>
        </p:spPr>
      </p:pic>
      <p:sp>
        <p:nvSpPr>
          <p:cNvPr id="75" name="Овал 74"/>
          <p:cNvSpPr/>
          <p:nvPr/>
        </p:nvSpPr>
        <p:spPr>
          <a:xfrm>
            <a:off x="3952860" y="1357298"/>
            <a:ext cx="885577" cy="885577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6" name="Овал 75"/>
          <p:cNvSpPr/>
          <p:nvPr/>
        </p:nvSpPr>
        <p:spPr>
          <a:xfrm>
            <a:off x="5310182" y="1357298"/>
            <a:ext cx="885577" cy="885577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7" name="Овал 76"/>
          <p:cNvSpPr/>
          <p:nvPr/>
        </p:nvSpPr>
        <p:spPr>
          <a:xfrm>
            <a:off x="6881818" y="1357298"/>
            <a:ext cx="885577" cy="885577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8" name="Овал 77"/>
          <p:cNvSpPr/>
          <p:nvPr/>
        </p:nvSpPr>
        <p:spPr>
          <a:xfrm>
            <a:off x="8382016" y="1285860"/>
            <a:ext cx="885577" cy="885577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9" name="Рисунок 7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8612" y="1571612"/>
            <a:ext cx="482150" cy="482150"/>
          </a:xfrm>
          <a:prstGeom prst="rect">
            <a:avLst/>
          </a:prstGeom>
        </p:spPr>
      </p:pic>
      <p:pic>
        <p:nvPicPr>
          <p:cNvPr id="80" name="Рисунок 7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4496" y="1500174"/>
            <a:ext cx="482150" cy="482150"/>
          </a:xfrm>
          <a:prstGeom prst="rect">
            <a:avLst/>
          </a:prstGeom>
        </p:spPr>
      </p:pic>
      <p:pic>
        <p:nvPicPr>
          <p:cNvPr id="81" name="Рисунок 8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4694" y="1571612"/>
            <a:ext cx="482150" cy="482150"/>
          </a:xfrm>
          <a:prstGeom prst="rect">
            <a:avLst/>
          </a:prstGeom>
        </p:spPr>
      </p:pic>
      <p:pic>
        <p:nvPicPr>
          <p:cNvPr id="82" name="Рисунок 8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96330" y="1571612"/>
            <a:ext cx="482150" cy="482150"/>
          </a:xfrm>
          <a:prstGeom prst="rect">
            <a:avLst/>
          </a:prstGeom>
        </p:spPr>
      </p:pic>
      <p:pic>
        <p:nvPicPr>
          <p:cNvPr id="34" name="Рисунок 3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67966" y="2500306"/>
            <a:ext cx="482150" cy="482150"/>
          </a:xfrm>
          <a:prstGeom prst="rect">
            <a:avLst/>
          </a:prstGeom>
        </p:spPr>
      </p:pic>
      <p:sp>
        <p:nvSpPr>
          <p:cNvPr id="35" name="Скругленный прямоугольник 34"/>
          <p:cNvSpPr/>
          <p:nvPr/>
        </p:nvSpPr>
        <p:spPr>
          <a:xfrm>
            <a:off x="9882214" y="1857364"/>
            <a:ext cx="1071570" cy="1980337"/>
          </a:xfrm>
          <a:prstGeom prst="roundRect">
            <a:avLst>
              <a:gd name="adj" fmla="val 4497"/>
            </a:avLst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lang="ru-RU" dirty="0"/>
          </a:p>
        </p:txBody>
      </p:sp>
      <p:sp>
        <p:nvSpPr>
          <p:cNvPr id="36" name="Овал 35"/>
          <p:cNvSpPr/>
          <p:nvPr/>
        </p:nvSpPr>
        <p:spPr>
          <a:xfrm flipV="1">
            <a:off x="9882214" y="1285860"/>
            <a:ext cx="885577" cy="857256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7" name="Рисунок 3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96528" y="1500174"/>
            <a:ext cx="482150" cy="482150"/>
          </a:xfrm>
          <a:prstGeom prst="rect">
            <a:avLst/>
          </a:prstGeom>
        </p:spPr>
      </p:pic>
      <p:sp>
        <p:nvSpPr>
          <p:cNvPr id="45" name="Прямоугольник 44"/>
          <p:cNvSpPr/>
          <p:nvPr/>
        </p:nvSpPr>
        <p:spPr>
          <a:xfrm>
            <a:off x="9915506" y="2368275"/>
            <a:ext cx="1071570" cy="64294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300" dirty="0">
                <a:solidFill>
                  <a:schemeClr val="tx1"/>
                </a:solidFill>
              </a:rPr>
              <a:t>ГП пос. Восточный, </a:t>
            </a:r>
            <a:r>
              <a:rPr lang="ru-RU" sz="1300" dirty="0" err="1">
                <a:solidFill>
                  <a:schemeClr val="tx1"/>
                </a:solidFill>
              </a:rPr>
              <a:t>Акулово</a:t>
            </a:r>
            <a:endParaRPr lang="ru-RU" sz="1300" dirty="0">
              <a:solidFill>
                <a:schemeClr val="tx1"/>
              </a:solidFill>
            </a:endParaRPr>
          </a:p>
          <a:p>
            <a:pPr algn="ctr"/>
            <a:r>
              <a:rPr lang="ru-RU" sz="1300" dirty="0">
                <a:solidFill>
                  <a:schemeClr val="tx1"/>
                </a:solidFill>
              </a:rPr>
              <a:t>Филиал№5</a:t>
            </a:r>
          </a:p>
        </p:txBody>
      </p:sp>
      <p:sp>
        <p:nvSpPr>
          <p:cNvPr id="46" name="Прямоугольник 45"/>
          <p:cNvSpPr/>
          <p:nvPr/>
        </p:nvSpPr>
        <p:spPr>
          <a:xfrm>
            <a:off x="9953652" y="2928934"/>
            <a:ext cx="928694" cy="57150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  <a:p>
            <a:pPr algn="ctr"/>
            <a:r>
              <a:rPr lang="ru-RU" sz="2800" dirty="0">
                <a:solidFill>
                  <a:schemeClr val="tx1"/>
                </a:solidFill>
              </a:rPr>
              <a:t>81</a:t>
            </a:r>
          </a:p>
        </p:txBody>
      </p:sp>
    </p:spTree>
    <p:extLst>
      <p:ext uri="{BB962C8B-B14F-4D97-AF65-F5344CB8AC3E}">
        <p14:creationId xmlns:p14="http://schemas.microsoft.com/office/powerpoint/2010/main" val="324012058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Рисунок 3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1898"/>
          <a:stretch/>
        </p:blipFill>
        <p:spPr>
          <a:xfrm>
            <a:off x="0" y="-99392"/>
            <a:ext cx="12192000" cy="6984775"/>
          </a:xfrm>
          <a:prstGeom prst="rect">
            <a:avLst/>
          </a:prstGeom>
        </p:spPr>
      </p:pic>
      <p:graphicFrame>
        <p:nvGraphicFramePr>
          <p:cNvPr id="36" name="Диаграмма 35"/>
          <p:cNvGraphicFramePr/>
          <p:nvPr>
            <p:extLst>
              <p:ext uri="{D42A27DB-BD31-4B8C-83A1-F6EECF244321}">
                <p14:modId xmlns:p14="http://schemas.microsoft.com/office/powerpoint/2010/main" val="3240822324"/>
              </p:ext>
            </p:extLst>
          </p:nvPr>
        </p:nvGraphicFramePr>
        <p:xfrm>
          <a:off x="551384" y="-387423"/>
          <a:ext cx="8128000" cy="51669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cxnSp>
        <p:nvCxnSpPr>
          <p:cNvPr id="37" name="Прямая соединительная линия 36"/>
          <p:cNvCxnSpPr/>
          <p:nvPr/>
        </p:nvCxnSpPr>
        <p:spPr>
          <a:xfrm>
            <a:off x="695325" y="549275"/>
            <a:ext cx="10801350" cy="0"/>
          </a:xfrm>
          <a:prstGeom prst="line">
            <a:avLst/>
          </a:prstGeom>
          <a:ln w="57150">
            <a:solidFill>
              <a:srgbClr val="49BED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Заголовок 1"/>
          <p:cNvSpPr txBox="1">
            <a:spLocks/>
          </p:cNvSpPr>
          <p:nvPr/>
        </p:nvSpPr>
        <p:spPr>
          <a:xfrm>
            <a:off x="767408" y="2124735"/>
            <a:ext cx="482544" cy="29615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11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83,2</a:t>
            </a:r>
            <a:endParaRPr lang="ru-RU" sz="7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39" name="Заголовок 1"/>
          <p:cNvSpPr txBox="1">
            <a:spLocks/>
          </p:cNvSpPr>
          <p:nvPr/>
        </p:nvSpPr>
        <p:spPr>
          <a:xfrm>
            <a:off x="695325" y="1454844"/>
            <a:ext cx="7848947" cy="647477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4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Динамика результатов опросов удовлетворенности посещением поликлиники, тыс.</a:t>
            </a:r>
          </a:p>
        </p:txBody>
      </p:sp>
      <p:graphicFrame>
        <p:nvGraphicFramePr>
          <p:cNvPr id="40" name="Диаграмма 39"/>
          <p:cNvGraphicFramePr/>
          <p:nvPr>
            <p:extLst>
              <p:ext uri="{D42A27DB-BD31-4B8C-83A1-F6EECF244321}">
                <p14:modId xmlns:p14="http://schemas.microsoft.com/office/powerpoint/2010/main" val="2861854098"/>
              </p:ext>
            </p:extLst>
          </p:nvPr>
        </p:nvGraphicFramePr>
        <p:xfrm>
          <a:off x="473696" y="5040147"/>
          <a:ext cx="1805880" cy="134118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41" name="Заголовок 1"/>
          <p:cNvSpPr txBox="1">
            <a:spLocks/>
          </p:cNvSpPr>
          <p:nvPr/>
        </p:nvSpPr>
        <p:spPr>
          <a:xfrm>
            <a:off x="830788" y="5490410"/>
            <a:ext cx="1160756" cy="44065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1200" b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lang="ru-RU" sz="1200" b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1887 </a:t>
            </a:r>
          </a:p>
          <a:p>
            <a:pPr algn="ctr"/>
            <a:r>
              <a:rPr lang="ru-RU" sz="1200" b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ответов</a:t>
            </a:r>
          </a:p>
        </p:txBody>
      </p:sp>
      <p:sp>
        <p:nvSpPr>
          <p:cNvPr id="42" name="Прямоугольник 41"/>
          <p:cNvSpPr/>
          <p:nvPr/>
        </p:nvSpPr>
        <p:spPr>
          <a:xfrm>
            <a:off x="2423592" y="5120315"/>
            <a:ext cx="117045" cy="117045"/>
          </a:xfrm>
          <a:prstGeom prst="rect">
            <a:avLst/>
          </a:prstGeom>
          <a:solidFill>
            <a:srgbClr val="49BED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3" name="Прямоугольник 42"/>
          <p:cNvSpPr/>
          <p:nvPr/>
        </p:nvSpPr>
        <p:spPr>
          <a:xfrm>
            <a:off x="2423592" y="5453533"/>
            <a:ext cx="117045" cy="117045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4" name="Прямоугольник 43"/>
          <p:cNvSpPr/>
          <p:nvPr/>
        </p:nvSpPr>
        <p:spPr>
          <a:xfrm>
            <a:off x="2437077" y="5787049"/>
            <a:ext cx="117045" cy="117045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5" name="Прямоугольник 44"/>
          <p:cNvSpPr/>
          <p:nvPr/>
        </p:nvSpPr>
        <p:spPr>
          <a:xfrm>
            <a:off x="2423591" y="6120267"/>
            <a:ext cx="117045" cy="117045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6" name="Заголовок 1"/>
          <p:cNvSpPr txBox="1">
            <a:spLocks/>
          </p:cNvSpPr>
          <p:nvPr/>
        </p:nvSpPr>
        <p:spPr>
          <a:xfrm>
            <a:off x="2567608" y="5085184"/>
            <a:ext cx="7848947" cy="18390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2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Удовлетворены </a:t>
            </a:r>
            <a:r>
              <a:rPr lang="ru-RU" sz="1200" b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(78%)</a:t>
            </a:r>
          </a:p>
        </p:txBody>
      </p:sp>
      <p:sp>
        <p:nvSpPr>
          <p:cNvPr id="47" name="Заголовок 1"/>
          <p:cNvSpPr txBox="1">
            <a:spLocks/>
          </p:cNvSpPr>
          <p:nvPr/>
        </p:nvSpPr>
        <p:spPr>
          <a:xfrm>
            <a:off x="2595538" y="5429264"/>
            <a:ext cx="7848947" cy="18390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2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Скорее не удовлетворены </a:t>
            </a:r>
            <a:r>
              <a:rPr lang="ru-RU" sz="1200" b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(8%)</a:t>
            </a:r>
          </a:p>
        </p:txBody>
      </p:sp>
      <p:sp>
        <p:nvSpPr>
          <p:cNvPr id="48" name="Заголовок 1"/>
          <p:cNvSpPr txBox="1">
            <a:spLocks/>
          </p:cNvSpPr>
          <p:nvPr/>
        </p:nvSpPr>
        <p:spPr>
          <a:xfrm>
            <a:off x="2567608" y="5735935"/>
            <a:ext cx="7848947" cy="18390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2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Не удовлетворены </a:t>
            </a:r>
            <a:r>
              <a:rPr lang="ru-RU" sz="1200" b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(8%)</a:t>
            </a:r>
          </a:p>
        </p:txBody>
      </p:sp>
      <p:sp>
        <p:nvSpPr>
          <p:cNvPr id="49" name="Заголовок 1"/>
          <p:cNvSpPr txBox="1">
            <a:spLocks/>
          </p:cNvSpPr>
          <p:nvPr/>
        </p:nvSpPr>
        <p:spPr>
          <a:xfrm>
            <a:off x="2567608" y="6070259"/>
            <a:ext cx="7848947" cy="18390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2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Затрудняются с ответом </a:t>
            </a:r>
            <a:r>
              <a:rPr lang="ru-RU" sz="1200" b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(5%)</a:t>
            </a:r>
          </a:p>
        </p:txBody>
      </p:sp>
      <p:sp>
        <p:nvSpPr>
          <p:cNvPr id="50" name="Заголовок 1"/>
          <p:cNvSpPr txBox="1">
            <a:spLocks/>
          </p:cNvSpPr>
          <p:nvPr/>
        </p:nvSpPr>
        <p:spPr>
          <a:xfrm>
            <a:off x="8967416" y="1486123"/>
            <a:ext cx="2529259" cy="286693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14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За 2018 год</a:t>
            </a:r>
          </a:p>
        </p:txBody>
      </p:sp>
      <p:sp>
        <p:nvSpPr>
          <p:cNvPr id="51" name="Заголовок 1"/>
          <p:cNvSpPr txBox="1">
            <a:spLocks/>
          </p:cNvSpPr>
          <p:nvPr/>
        </p:nvSpPr>
        <p:spPr>
          <a:xfrm>
            <a:off x="8967416" y="1974279"/>
            <a:ext cx="2529259" cy="2679453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14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Проведено приемов</a:t>
            </a:r>
          </a:p>
          <a:p>
            <a:pPr algn="ctr"/>
            <a:r>
              <a:rPr lang="ru-RU" sz="1800" b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1 210 274</a:t>
            </a:r>
          </a:p>
          <a:p>
            <a:pPr algn="ctr"/>
            <a:endParaRPr lang="ru-RU" sz="14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algn="ctr"/>
            <a:endParaRPr lang="ru-RU" sz="14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algn="ctr"/>
            <a:r>
              <a:rPr lang="ru-RU" sz="14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Отправлено анкет пациентам</a:t>
            </a:r>
          </a:p>
          <a:p>
            <a:pPr algn="ctr"/>
            <a:r>
              <a:rPr lang="ru-RU" sz="1800" b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1 887 (1%)</a:t>
            </a:r>
          </a:p>
          <a:p>
            <a:pPr algn="ctr"/>
            <a:endParaRPr lang="ru-RU" sz="14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algn="ctr"/>
            <a:endParaRPr lang="ru-RU" sz="14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algn="ctr"/>
            <a:r>
              <a:rPr lang="ru-RU" sz="14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Получено анкет </a:t>
            </a:r>
          </a:p>
          <a:p>
            <a:pPr algn="ctr"/>
            <a:r>
              <a:rPr lang="ru-RU" sz="1800" b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1 887 (1%)</a:t>
            </a:r>
          </a:p>
        </p:txBody>
      </p:sp>
      <p:cxnSp>
        <p:nvCxnSpPr>
          <p:cNvPr id="52" name="Прямая со стрелкой 51"/>
          <p:cNvCxnSpPr/>
          <p:nvPr/>
        </p:nvCxnSpPr>
        <p:spPr>
          <a:xfrm>
            <a:off x="10200456" y="2492896"/>
            <a:ext cx="0" cy="288032"/>
          </a:xfrm>
          <a:prstGeom prst="straightConnector1">
            <a:avLst/>
          </a:prstGeom>
          <a:ln w="25400">
            <a:solidFill>
              <a:srgbClr val="49BED8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Прямая со стрелкой 52"/>
          <p:cNvCxnSpPr/>
          <p:nvPr/>
        </p:nvCxnSpPr>
        <p:spPr>
          <a:xfrm>
            <a:off x="10200456" y="3501008"/>
            <a:ext cx="0" cy="288032"/>
          </a:xfrm>
          <a:prstGeom prst="straightConnector1">
            <a:avLst/>
          </a:prstGeom>
          <a:ln w="25400">
            <a:solidFill>
              <a:srgbClr val="49BED8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Прямая соединительная линия 53"/>
          <p:cNvCxnSpPr/>
          <p:nvPr/>
        </p:nvCxnSpPr>
        <p:spPr>
          <a:xfrm>
            <a:off x="8967416" y="1486123"/>
            <a:ext cx="0" cy="2806973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Заголовок 1"/>
          <p:cNvSpPr txBox="1">
            <a:spLocks/>
          </p:cNvSpPr>
          <p:nvPr/>
        </p:nvSpPr>
        <p:spPr>
          <a:xfrm>
            <a:off x="1426236" y="2268751"/>
            <a:ext cx="482544" cy="29615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11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78,1</a:t>
            </a:r>
            <a:endParaRPr lang="ru-RU" sz="7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56" name="Заголовок 1"/>
          <p:cNvSpPr txBox="1">
            <a:spLocks/>
          </p:cNvSpPr>
          <p:nvPr/>
        </p:nvSpPr>
        <p:spPr>
          <a:xfrm>
            <a:off x="2095820" y="2156300"/>
            <a:ext cx="482544" cy="29615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11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74,2</a:t>
            </a:r>
            <a:endParaRPr lang="ru-RU" sz="7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57" name="Заголовок 1"/>
          <p:cNvSpPr txBox="1">
            <a:spLocks/>
          </p:cNvSpPr>
          <p:nvPr/>
        </p:nvSpPr>
        <p:spPr>
          <a:xfrm>
            <a:off x="2722380" y="2287507"/>
            <a:ext cx="482544" cy="29615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11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72,3</a:t>
            </a:r>
            <a:endParaRPr lang="ru-RU" sz="7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58" name="Заголовок 1"/>
          <p:cNvSpPr txBox="1">
            <a:spLocks/>
          </p:cNvSpPr>
          <p:nvPr/>
        </p:nvSpPr>
        <p:spPr>
          <a:xfrm>
            <a:off x="3387284" y="2060848"/>
            <a:ext cx="482544" cy="29615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11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84,1</a:t>
            </a:r>
            <a:endParaRPr lang="ru-RU" sz="7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59" name="Заголовок 1"/>
          <p:cNvSpPr txBox="1">
            <a:spLocks/>
          </p:cNvSpPr>
          <p:nvPr/>
        </p:nvSpPr>
        <p:spPr>
          <a:xfrm>
            <a:off x="4062513" y="2060848"/>
            <a:ext cx="482544" cy="29615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11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86,4</a:t>
            </a:r>
            <a:endParaRPr lang="ru-RU" sz="7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60" name="Заголовок 1"/>
          <p:cNvSpPr txBox="1">
            <a:spLocks/>
          </p:cNvSpPr>
          <p:nvPr/>
        </p:nvSpPr>
        <p:spPr>
          <a:xfrm>
            <a:off x="4679032" y="2165395"/>
            <a:ext cx="482544" cy="29615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11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76,3</a:t>
            </a:r>
            <a:endParaRPr lang="ru-RU" sz="7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61" name="Заголовок 1"/>
          <p:cNvSpPr txBox="1">
            <a:spLocks/>
          </p:cNvSpPr>
          <p:nvPr/>
        </p:nvSpPr>
        <p:spPr>
          <a:xfrm>
            <a:off x="5354261" y="2168543"/>
            <a:ext cx="482544" cy="29615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11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78,1</a:t>
            </a:r>
            <a:endParaRPr lang="ru-RU" sz="7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62" name="Заголовок 1"/>
          <p:cNvSpPr txBox="1">
            <a:spLocks/>
          </p:cNvSpPr>
          <p:nvPr/>
        </p:nvSpPr>
        <p:spPr>
          <a:xfrm>
            <a:off x="6029490" y="2052727"/>
            <a:ext cx="482544" cy="29615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11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86,1</a:t>
            </a:r>
            <a:endParaRPr lang="ru-RU" sz="7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63" name="Заголовок 1"/>
          <p:cNvSpPr txBox="1">
            <a:spLocks/>
          </p:cNvSpPr>
          <p:nvPr/>
        </p:nvSpPr>
        <p:spPr>
          <a:xfrm>
            <a:off x="6671817" y="2199825"/>
            <a:ext cx="482544" cy="29615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11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72,2</a:t>
            </a:r>
            <a:endParaRPr lang="ru-RU" sz="7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64" name="Заголовок 1"/>
          <p:cNvSpPr txBox="1">
            <a:spLocks/>
          </p:cNvSpPr>
          <p:nvPr/>
        </p:nvSpPr>
        <p:spPr>
          <a:xfrm>
            <a:off x="7298302" y="2124735"/>
            <a:ext cx="482544" cy="29615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11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72,4</a:t>
            </a:r>
            <a:endParaRPr lang="ru-RU" sz="7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65" name="Заголовок 1"/>
          <p:cNvSpPr txBox="1">
            <a:spLocks/>
          </p:cNvSpPr>
          <p:nvPr/>
        </p:nvSpPr>
        <p:spPr>
          <a:xfrm>
            <a:off x="7968983" y="2134113"/>
            <a:ext cx="482544" cy="29615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11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71,1</a:t>
            </a:r>
            <a:endParaRPr lang="ru-RU" sz="7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66" name="Заголовок 1"/>
          <p:cNvSpPr txBox="1">
            <a:spLocks/>
          </p:cNvSpPr>
          <p:nvPr/>
        </p:nvSpPr>
        <p:spPr>
          <a:xfrm>
            <a:off x="695325" y="693291"/>
            <a:ext cx="10515600" cy="64747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0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Результат опроса пациентов в 2018 году </a:t>
            </a:r>
          </a:p>
        </p:txBody>
      </p:sp>
    </p:spTree>
    <p:extLst>
      <p:ext uri="{BB962C8B-B14F-4D97-AF65-F5344CB8AC3E}">
        <p14:creationId xmlns:p14="http://schemas.microsoft.com/office/powerpoint/2010/main" val="114160369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Рисунок 2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1898"/>
          <a:stretch/>
        </p:blipFill>
        <p:spPr>
          <a:xfrm>
            <a:off x="0" y="-126775"/>
            <a:ext cx="12192000" cy="6984775"/>
          </a:xfrm>
          <a:prstGeom prst="rect">
            <a:avLst/>
          </a:prstGeom>
        </p:spPr>
      </p:pic>
      <p:sp>
        <p:nvSpPr>
          <p:cNvPr id="10" name="Заголовок 1"/>
          <p:cNvSpPr>
            <a:spLocks noGrp="1"/>
          </p:cNvSpPr>
          <p:nvPr>
            <p:ph type="title"/>
          </p:nvPr>
        </p:nvSpPr>
        <p:spPr>
          <a:xfrm>
            <a:off x="695325" y="549275"/>
            <a:ext cx="5544692" cy="863501"/>
          </a:xfrm>
        </p:spPr>
        <p:txBody>
          <a:bodyPr anchor="t">
            <a:normAutofit/>
          </a:bodyPr>
          <a:lstStyle/>
          <a:p>
            <a:r>
              <a:rPr lang="ru-RU" sz="30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Оборудование поликлиники</a:t>
            </a:r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695325" y="549275"/>
            <a:ext cx="5688707" cy="0"/>
          </a:xfrm>
          <a:prstGeom prst="line">
            <a:avLst/>
          </a:prstGeom>
          <a:ln w="57150">
            <a:solidFill>
              <a:srgbClr val="49BED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Рисунок 1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401" r="33900"/>
          <a:stretch/>
        </p:blipFill>
        <p:spPr>
          <a:xfrm>
            <a:off x="6960096" y="-99392"/>
            <a:ext cx="5231904" cy="7018077"/>
          </a:xfrm>
          <a:prstGeom prst="rect">
            <a:avLst/>
          </a:prstGeom>
        </p:spPr>
      </p:pic>
      <p:sp>
        <p:nvSpPr>
          <p:cNvPr id="8" name="Скругленный прямоугольник 7"/>
          <p:cNvSpPr/>
          <p:nvPr/>
        </p:nvSpPr>
        <p:spPr>
          <a:xfrm>
            <a:off x="695324" y="1556792"/>
            <a:ext cx="4104532" cy="4032448"/>
          </a:xfrm>
          <a:prstGeom prst="roundRect">
            <a:avLst>
              <a:gd name="adj" fmla="val 1954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Содержимое 3"/>
          <p:cNvSpPr>
            <a:spLocks noGrp="1"/>
          </p:cNvSpPr>
          <p:nvPr>
            <p:ph sz="half" idx="1"/>
          </p:nvPr>
        </p:nvSpPr>
        <p:spPr>
          <a:xfrm>
            <a:off x="911424" y="1745433"/>
            <a:ext cx="5328592" cy="4203847"/>
          </a:xfrm>
        </p:spPr>
        <p:txBody>
          <a:bodyPr>
            <a:normAutofit fontScale="77500" lnSpcReduction="20000"/>
          </a:bodyPr>
          <a:lstStyle/>
          <a:p>
            <a:pPr lvl="0">
              <a:lnSpc>
                <a:spcPct val="130000"/>
              </a:lnSpc>
            </a:pPr>
            <a:r>
              <a:rPr lang="ru-RU" sz="23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КТ </a:t>
            </a:r>
            <a:r>
              <a:rPr lang="ru-RU" sz="14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			                                             </a:t>
            </a:r>
            <a:r>
              <a:rPr lang="ru-RU" sz="2600" b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1 ед.</a:t>
            </a:r>
            <a:endParaRPr lang="ru-RU" sz="26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lvl="0">
              <a:lnSpc>
                <a:spcPct val="130000"/>
              </a:lnSpc>
            </a:pPr>
            <a:r>
              <a:rPr lang="ru-RU" sz="26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Рентген</a:t>
            </a:r>
            <a:r>
              <a:rPr lang="ru-RU" sz="2600" b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		                         6 ед.</a:t>
            </a:r>
            <a:endParaRPr lang="ru-RU" sz="26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lvl="0">
              <a:lnSpc>
                <a:spcPct val="130000"/>
              </a:lnSpc>
            </a:pPr>
            <a:r>
              <a:rPr lang="ru-RU" sz="26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Флюорограф		                         </a:t>
            </a:r>
            <a:r>
              <a:rPr lang="ru-RU" sz="2600" b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4</a:t>
            </a:r>
            <a:r>
              <a:rPr lang="ru-RU" sz="26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lang="ru-RU" sz="2600" b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ед.</a:t>
            </a:r>
            <a:endParaRPr lang="ru-RU" sz="26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lvl="0">
              <a:lnSpc>
                <a:spcPct val="130000"/>
              </a:lnSpc>
            </a:pPr>
            <a:r>
              <a:rPr lang="ru-RU" sz="26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УЗИ</a:t>
            </a:r>
            <a:r>
              <a:rPr lang="ru-RU" sz="2600" b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		                                     17 ед.</a:t>
            </a:r>
            <a:endParaRPr lang="ru-RU" sz="26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marL="0" lvl="0" indent="0">
              <a:lnSpc>
                <a:spcPct val="130000"/>
              </a:lnSpc>
              <a:buNone/>
            </a:pPr>
            <a:r>
              <a:rPr lang="ru-RU" sz="26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     Из них экспертного класса</a:t>
            </a:r>
            <a:r>
              <a:rPr lang="ru-RU" sz="2600" b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	            6 ед.</a:t>
            </a:r>
            <a:endParaRPr lang="ru-RU" sz="26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lvl="0">
              <a:lnSpc>
                <a:spcPct val="130000"/>
              </a:lnSpc>
            </a:pPr>
            <a:r>
              <a:rPr lang="ru-RU" sz="2600" dirty="0" err="1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Холтер</a:t>
            </a:r>
            <a:r>
              <a:rPr lang="ru-RU" sz="26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		                        </a:t>
            </a:r>
            <a:r>
              <a:rPr lang="ru-RU" sz="2600" b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10 ед.</a:t>
            </a:r>
            <a:endParaRPr lang="ru-RU" sz="26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lvl="0">
              <a:lnSpc>
                <a:spcPct val="130000"/>
              </a:lnSpc>
            </a:pPr>
            <a:r>
              <a:rPr lang="ru-RU" sz="26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СМАД</a:t>
            </a:r>
            <a:r>
              <a:rPr lang="ru-RU" sz="2600" b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		                         4 ед. </a:t>
            </a:r>
            <a:endParaRPr lang="ru-RU" sz="26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975508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1898"/>
          <a:stretch/>
        </p:blipFill>
        <p:spPr>
          <a:xfrm>
            <a:off x="0" y="-99392"/>
            <a:ext cx="12192000" cy="6984775"/>
          </a:xfrm>
          <a:prstGeom prst="rect">
            <a:avLst/>
          </a:prstGeom>
        </p:spPr>
      </p:pic>
      <p:cxnSp>
        <p:nvCxnSpPr>
          <p:cNvPr id="24" name="Прямая соединительная линия 23"/>
          <p:cNvCxnSpPr/>
          <p:nvPr/>
        </p:nvCxnSpPr>
        <p:spPr>
          <a:xfrm>
            <a:off x="5087889" y="575330"/>
            <a:ext cx="6408786" cy="0"/>
          </a:xfrm>
          <a:prstGeom prst="line">
            <a:avLst/>
          </a:prstGeom>
          <a:ln w="571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Скругленный прямоугольник 24"/>
          <p:cNvSpPr/>
          <p:nvPr/>
        </p:nvSpPr>
        <p:spPr>
          <a:xfrm>
            <a:off x="5159896" y="1556792"/>
            <a:ext cx="6336779" cy="4752528"/>
          </a:xfrm>
          <a:prstGeom prst="roundRect">
            <a:avLst>
              <a:gd name="adj" fmla="val 1954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Заголовок 1"/>
          <p:cNvSpPr>
            <a:spLocks noGrp="1"/>
          </p:cNvSpPr>
          <p:nvPr>
            <p:ph type="title"/>
          </p:nvPr>
        </p:nvSpPr>
        <p:spPr>
          <a:xfrm>
            <a:off x="5087888" y="575330"/>
            <a:ext cx="6768828" cy="863501"/>
          </a:xfrm>
        </p:spPr>
        <p:txBody>
          <a:bodyPr>
            <a:normAutofit fontScale="90000"/>
          </a:bodyPr>
          <a:lstStyle/>
          <a:p>
            <a:r>
              <a:rPr lang="ru-RU" sz="30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Медицинские организации оказывают помощь по различным профилям</a:t>
            </a:r>
          </a:p>
        </p:txBody>
      </p:sp>
      <p:sp>
        <p:nvSpPr>
          <p:cNvPr id="27" name="Содержимое 3"/>
          <p:cNvSpPr>
            <a:spLocks noGrp="1"/>
          </p:cNvSpPr>
          <p:nvPr>
            <p:ph sz="half" idx="1"/>
          </p:nvPr>
        </p:nvSpPr>
        <p:spPr>
          <a:xfrm>
            <a:off x="5303912" y="1988840"/>
            <a:ext cx="5328592" cy="4203847"/>
          </a:xfrm>
        </p:spPr>
        <p:txBody>
          <a:bodyPr>
            <a:normAutofit/>
          </a:bodyPr>
          <a:lstStyle/>
          <a:p>
            <a:r>
              <a:rPr lang="ru-RU" sz="14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терапия</a:t>
            </a:r>
          </a:p>
          <a:p>
            <a:r>
              <a:rPr lang="ru-RU" sz="14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кардиология</a:t>
            </a:r>
          </a:p>
          <a:p>
            <a:r>
              <a:rPr lang="ru-RU" sz="14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неврология</a:t>
            </a:r>
          </a:p>
          <a:p>
            <a:r>
              <a:rPr lang="ru-RU" sz="14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офтальмология</a:t>
            </a:r>
          </a:p>
          <a:p>
            <a:r>
              <a:rPr lang="ru-RU" sz="1400" dirty="0" err="1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оторинолярингология</a:t>
            </a:r>
            <a:endParaRPr lang="ru-RU" sz="14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r>
              <a:rPr lang="ru-RU" sz="14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хирургия</a:t>
            </a:r>
          </a:p>
          <a:p>
            <a:r>
              <a:rPr lang="ru-RU" sz="14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урология</a:t>
            </a:r>
          </a:p>
          <a:p>
            <a:r>
              <a:rPr lang="ru-RU" sz="14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эндокринология</a:t>
            </a:r>
          </a:p>
          <a:p>
            <a:r>
              <a:rPr lang="ru-RU" sz="14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инфекционные болезни</a:t>
            </a:r>
          </a:p>
          <a:p>
            <a:r>
              <a:rPr lang="ru-RU" sz="14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педиатрия</a:t>
            </a:r>
          </a:p>
          <a:p>
            <a:r>
              <a:rPr lang="ru-RU" sz="14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травматология -ортопедия</a:t>
            </a:r>
          </a:p>
          <a:p>
            <a:r>
              <a:rPr lang="ru-RU" sz="14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гастроэнтерология</a:t>
            </a:r>
          </a:p>
          <a:p>
            <a:pPr>
              <a:buNone/>
            </a:pPr>
            <a:endParaRPr lang="ru-RU" sz="14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endParaRPr lang="ru-RU" sz="14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524" r="851" b="2750"/>
          <a:stretch/>
        </p:blipFill>
        <p:spPr>
          <a:xfrm>
            <a:off x="-24679" y="-99393"/>
            <a:ext cx="4911630" cy="69936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685527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1898"/>
          <a:stretch/>
        </p:blipFill>
        <p:spPr>
          <a:xfrm>
            <a:off x="0" y="-99392"/>
            <a:ext cx="12192000" cy="6984775"/>
          </a:xfrm>
          <a:prstGeom prst="rect">
            <a:avLst/>
          </a:prstGeom>
        </p:spPr>
      </p:pic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695325" y="549275"/>
            <a:ext cx="10515600" cy="541655"/>
          </a:xfrm>
        </p:spPr>
        <p:txBody>
          <a:bodyPr>
            <a:normAutofit/>
          </a:bodyPr>
          <a:lstStyle/>
          <a:p>
            <a:r>
              <a:rPr lang="ru-RU" sz="30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Кадры 2018 года</a:t>
            </a:r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>
            <a:off x="695325" y="549275"/>
            <a:ext cx="10801350" cy="0"/>
          </a:xfrm>
          <a:prstGeom prst="line">
            <a:avLst/>
          </a:prstGeom>
          <a:ln w="57150">
            <a:solidFill>
              <a:srgbClr val="49BED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Скругленный прямоугольник 5"/>
          <p:cNvSpPr/>
          <p:nvPr/>
        </p:nvSpPr>
        <p:spPr>
          <a:xfrm>
            <a:off x="695325" y="1268760"/>
            <a:ext cx="10801350" cy="3456384"/>
          </a:xfrm>
          <a:prstGeom prst="roundRect">
            <a:avLst>
              <a:gd name="adj" fmla="val 1954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2711549" y="5730354"/>
            <a:ext cx="885705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За 2018 год было нанято </a:t>
            </a:r>
            <a:r>
              <a:rPr lang="ru-RU" sz="2000" b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95</a:t>
            </a:r>
            <a:r>
              <a:rPr lang="ru-RU" sz="20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человек</a:t>
            </a:r>
          </a:p>
          <a:p>
            <a:r>
              <a:rPr lang="ru-RU" sz="20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Повышение квалификации прошли </a:t>
            </a:r>
            <a:r>
              <a:rPr lang="ru-RU" sz="2000" b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119</a:t>
            </a:r>
            <a:r>
              <a:rPr lang="ru-RU" sz="20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человек</a:t>
            </a:r>
          </a:p>
        </p:txBody>
      </p:sp>
      <p:graphicFrame>
        <p:nvGraphicFramePr>
          <p:cNvPr id="14" name="Диаграмма 13"/>
          <p:cNvGraphicFramePr/>
          <p:nvPr>
            <p:extLst>
              <p:ext uri="{D42A27DB-BD31-4B8C-83A1-F6EECF244321}">
                <p14:modId xmlns:p14="http://schemas.microsoft.com/office/powerpoint/2010/main" val="3067889535"/>
              </p:ext>
            </p:extLst>
          </p:nvPr>
        </p:nvGraphicFramePr>
        <p:xfrm>
          <a:off x="666712" y="1412776"/>
          <a:ext cx="2928958" cy="327824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5" name="Диаграмма 14"/>
          <p:cNvGraphicFramePr/>
          <p:nvPr>
            <p:extLst>
              <p:ext uri="{D42A27DB-BD31-4B8C-83A1-F6EECF244321}">
                <p14:modId xmlns:p14="http://schemas.microsoft.com/office/powerpoint/2010/main" val="35699695"/>
              </p:ext>
            </p:extLst>
          </p:nvPr>
        </p:nvGraphicFramePr>
        <p:xfrm>
          <a:off x="4095736" y="1424751"/>
          <a:ext cx="3143272" cy="327824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6" name="Диаграмма 15"/>
          <p:cNvGraphicFramePr/>
          <p:nvPr>
            <p:extLst>
              <p:ext uri="{D42A27DB-BD31-4B8C-83A1-F6EECF244321}">
                <p14:modId xmlns:p14="http://schemas.microsoft.com/office/powerpoint/2010/main" val="941417616"/>
              </p:ext>
            </p:extLst>
          </p:nvPr>
        </p:nvGraphicFramePr>
        <p:xfrm>
          <a:off x="5953124" y="1357298"/>
          <a:ext cx="3024336" cy="327824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17" name="Диаграмма 16"/>
          <p:cNvGraphicFramePr/>
          <p:nvPr>
            <p:extLst>
              <p:ext uri="{D42A27DB-BD31-4B8C-83A1-F6EECF244321}">
                <p14:modId xmlns:p14="http://schemas.microsoft.com/office/powerpoint/2010/main" val="2494316176"/>
              </p:ext>
            </p:extLst>
          </p:nvPr>
        </p:nvGraphicFramePr>
        <p:xfrm>
          <a:off x="7667636" y="1436726"/>
          <a:ext cx="3000396" cy="327824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12" name="Заголовок 1"/>
          <p:cNvSpPr txBox="1">
            <a:spLocks/>
          </p:cNvSpPr>
          <p:nvPr/>
        </p:nvSpPr>
        <p:spPr>
          <a:xfrm>
            <a:off x="1355138" y="2564904"/>
            <a:ext cx="1326267" cy="8135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22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302</a:t>
            </a:r>
          </a:p>
          <a:p>
            <a:pPr algn="ctr"/>
            <a:endParaRPr lang="ru-RU" sz="22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algn="ctr"/>
            <a:r>
              <a:rPr lang="ru-RU" sz="14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ставок всего</a:t>
            </a:r>
          </a:p>
        </p:txBody>
      </p:sp>
      <p:sp>
        <p:nvSpPr>
          <p:cNvPr id="13" name="Заголовок 1"/>
          <p:cNvSpPr txBox="1">
            <a:spLocks/>
          </p:cNvSpPr>
          <p:nvPr/>
        </p:nvSpPr>
        <p:spPr>
          <a:xfrm>
            <a:off x="5024430" y="2564904"/>
            <a:ext cx="1143008" cy="8135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22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363.75</a:t>
            </a:r>
          </a:p>
          <a:p>
            <a:pPr algn="ctr"/>
            <a:r>
              <a:rPr lang="ru-RU" sz="14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ставок всего</a:t>
            </a:r>
          </a:p>
        </p:txBody>
      </p:sp>
      <p:sp>
        <p:nvSpPr>
          <p:cNvPr id="18" name="Заголовок 1"/>
          <p:cNvSpPr txBox="1">
            <a:spLocks/>
          </p:cNvSpPr>
          <p:nvPr/>
        </p:nvSpPr>
        <p:spPr>
          <a:xfrm>
            <a:off x="6734025" y="2564904"/>
            <a:ext cx="1326267" cy="8135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ru-RU" sz="22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19" name="Заголовок 1"/>
          <p:cNvSpPr txBox="1">
            <a:spLocks/>
          </p:cNvSpPr>
          <p:nvPr/>
        </p:nvSpPr>
        <p:spPr>
          <a:xfrm>
            <a:off x="8524893" y="2564904"/>
            <a:ext cx="1071570" cy="8135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22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266</a:t>
            </a:r>
          </a:p>
          <a:p>
            <a:pPr algn="ctr"/>
            <a:r>
              <a:rPr lang="ru-RU" sz="14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ставок всего</a:t>
            </a:r>
          </a:p>
        </p:txBody>
      </p:sp>
      <p:pic>
        <p:nvPicPr>
          <p:cNvPr id="20" name="Рисунок 1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9456" y="5046990"/>
            <a:ext cx="1301950" cy="1301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208599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Рисунок 1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1898"/>
          <a:stretch/>
        </p:blipFill>
        <p:spPr>
          <a:xfrm>
            <a:off x="0" y="-99392"/>
            <a:ext cx="12192000" cy="6984775"/>
          </a:xfrm>
          <a:prstGeom prst="rect">
            <a:avLst/>
          </a:prstGeom>
        </p:spPr>
      </p:pic>
      <p:sp>
        <p:nvSpPr>
          <p:cNvPr id="21" name="Заголовок 1"/>
          <p:cNvSpPr>
            <a:spLocks noGrp="1"/>
          </p:cNvSpPr>
          <p:nvPr>
            <p:ph type="title"/>
          </p:nvPr>
        </p:nvSpPr>
        <p:spPr>
          <a:xfrm>
            <a:off x="6167932" y="549275"/>
            <a:ext cx="5544692" cy="863501"/>
          </a:xfrm>
        </p:spPr>
        <p:txBody>
          <a:bodyPr>
            <a:normAutofit/>
          </a:bodyPr>
          <a:lstStyle/>
          <a:p>
            <a:r>
              <a:rPr lang="ru-RU" sz="30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Участие в массовых акциях</a:t>
            </a:r>
          </a:p>
        </p:txBody>
      </p:sp>
      <p:sp>
        <p:nvSpPr>
          <p:cNvPr id="22" name="Содержимое 3"/>
          <p:cNvSpPr>
            <a:spLocks noGrp="1"/>
          </p:cNvSpPr>
          <p:nvPr>
            <p:ph sz="half" idx="1"/>
          </p:nvPr>
        </p:nvSpPr>
        <p:spPr>
          <a:xfrm>
            <a:off x="6096000" y="1428736"/>
            <a:ext cx="5616623" cy="4763951"/>
          </a:xfrm>
        </p:spPr>
        <p:txBody>
          <a:bodyPr>
            <a:normAutofit/>
          </a:bodyPr>
          <a:lstStyle/>
          <a:p>
            <a:pPr lvl="0"/>
            <a:r>
              <a:rPr lang="ru-RU" sz="14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Всемирный день психического здоровья</a:t>
            </a:r>
          </a:p>
          <a:p>
            <a:pPr lvl="0"/>
            <a:r>
              <a:rPr lang="ru-RU" sz="14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Всемирный день  борьбы с туберкулезом</a:t>
            </a:r>
          </a:p>
          <a:p>
            <a:pPr lvl="0"/>
            <a:r>
              <a:rPr lang="ru-RU" sz="14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Всемирный день борьбы  с ВИЧ</a:t>
            </a:r>
          </a:p>
          <a:p>
            <a:pPr lvl="0"/>
            <a:r>
              <a:rPr lang="ru-RU" sz="14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Всемирный день  борьбы  с раком молочной железы</a:t>
            </a:r>
          </a:p>
          <a:p>
            <a:pPr lvl="0"/>
            <a:r>
              <a:rPr lang="ru-RU" sz="14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Всемирный день  борьбы  с инсультом </a:t>
            </a:r>
          </a:p>
          <a:p>
            <a:pPr lvl="0"/>
            <a:r>
              <a:rPr lang="ru-RU" sz="14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Всемирный день   без табака</a:t>
            </a:r>
          </a:p>
          <a:p>
            <a:pPr lvl="0"/>
            <a:r>
              <a:rPr lang="ru-RU" sz="14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Всемирный день  борьбы  с глаукомой</a:t>
            </a:r>
          </a:p>
          <a:p>
            <a:pPr lvl="0"/>
            <a:r>
              <a:rPr lang="ru-RU" sz="14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Всемирный день донора</a:t>
            </a:r>
          </a:p>
          <a:p>
            <a:pPr lvl="0"/>
            <a:r>
              <a:rPr lang="ru-RU" sz="1400" dirty="0" err="1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Онкоскрининг</a:t>
            </a:r>
            <a:endParaRPr lang="ru-RU" sz="14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85" r="43000"/>
          <a:stretch/>
        </p:blipFill>
        <p:spPr>
          <a:xfrm>
            <a:off x="-24681" y="-143236"/>
            <a:ext cx="5641303" cy="7093918"/>
          </a:xfrm>
          <a:prstGeom prst="rect">
            <a:avLst/>
          </a:prstGeom>
        </p:spPr>
      </p:pic>
      <p:cxnSp>
        <p:nvCxnSpPr>
          <p:cNvPr id="7" name="Прямая соединительная линия 6"/>
          <p:cNvCxnSpPr/>
          <p:nvPr/>
        </p:nvCxnSpPr>
        <p:spPr>
          <a:xfrm>
            <a:off x="6096000" y="549275"/>
            <a:ext cx="5400675" cy="0"/>
          </a:xfrm>
          <a:prstGeom prst="line">
            <a:avLst/>
          </a:prstGeom>
          <a:ln w="571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0476288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" name="Рисунок 4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1898"/>
          <a:stretch/>
        </p:blipFill>
        <p:spPr>
          <a:xfrm>
            <a:off x="0" y="-99392"/>
            <a:ext cx="12192000" cy="6984775"/>
          </a:xfrm>
          <a:prstGeom prst="rect">
            <a:avLst/>
          </a:prstGeom>
        </p:spPr>
      </p:pic>
      <p:cxnSp>
        <p:nvCxnSpPr>
          <p:cNvPr id="67" name="Прямая соединительная линия 66"/>
          <p:cNvCxnSpPr/>
          <p:nvPr/>
        </p:nvCxnSpPr>
        <p:spPr>
          <a:xfrm>
            <a:off x="695325" y="549275"/>
            <a:ext cx="10801350" cy="0"/>
          </a:xfrm>
          <a:prstGeom prst="line">
            <a:avLst/>
          </a:prstGeom>
          <a:ln w="57150">
            <a:solidFill>
              <a:srgbClr val="49BED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8" name="Заголовок 1"/>
          <p:cNvSpPr>
            <a:spLocks noGrp="1"/>
          </p:cNvSpPr>
          <p:nvPr>
            <p:ph type="title"/>
          </p:nvPr>
        </p:nvSpPr>
        <p:spPr>
          <a:xfrm>
            <a:off x="695325" y="549275"/>
            <a:ext cx="10801349" cy="541655"/>
          </a:xfrm>
        </p:spPr>
        <p:txBody>
          <a:bodyPr>
            <a:normAutofit/>
          </a:bodyPr>
          <a:lstStyle/>
          <a:p>
            <a:r>
              <a:rPr lang="ru-RU" sz="30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Мероприятия в поликлиниках, реализованные в 2018 году</a:t>
            </a:r>
          </a:p>
        </p:txBody>
      </p:sp>
      <p:grpSp>
        <p:nvGrpSpPr>
          <p:cNvPr id="3" name="Группа 2"/>
          <p:cNvGrpSpPr/>
          <p:nvPr/>
        </p:nvGrpSpPr>
        <p:grpSpPr>
          <a:xfrm>
            <a:off x="5056410" y="1100084"/>
            <a:ext cx="2052306" cy="5641284"/>
            <a:chOff x="2882528" y="1100084"/>
            <a:chExt cx="2052306" cy="5641284"/>
          </a:xfrm>
        </p:grpSpPr>
        <p:sp>
          <p:nvSpPr>
            <p:cNvPr id="63" name="Скругленный прямоугольник 62"/>
            <p:cNvSpPr/>
            <p:nvPr/>
          </p:nvSpPr>
          <p:spPr>
            <a:xfrm>
              <a:off x="2882606" y="1700808"/>
              <a:ext cx="2052228" cy="5040560"/>
            </a:xfrm>
            <a:prstGeom prst="roundRect">
              <a:avLst>
                <a:gd name="adj" fmla="val 3463"/>
              </a:avLst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0" name="Прямоугольник 69"/>
            <p:cNvSpPr/>
            <p:nvPr/>
          </p:nvSpPr>
          <p:spPr>
            <a:xfrm>
              <a:off x="2882528" y="2440487"/>
              <a:ext cx="2052305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sz="1200" b="1" dirty="0"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Повышение комфорта пребывания</a:t>
              </a:r>
            </a:p>
          </p:txBody>
        </p:sp>
        <p:sp>
          <p:nvSpPr>
            <p:cNvPr id="75" name="Прямоугольник 74"/>
            <p:cNvSpPr/>
            <p:nvPr/>
          </p:nvSpPr>
          <p:spPr>
            <a:xfrm>
              <a:off x="2882606" y="3099732"/>
              <a:ext cx="2052228" cy="230832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ru-RU" sz="1200" dirty="0"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Создание унифицированной системы навигации</a:t>
              </a:r>
            </a:p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ru-RU" sz="1200" dirty="0"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Создание зон комфортного ожидания приема дежурного врача</a:t>
              </a:r>
            </a:p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ru-RU" sz="1200" dirty="0"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Выделение мест особым знаком для инвалидов вблизи кабинетов приема</a:t>
              </a:r>
            </a:p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ru-RU" sz="1200" dirty="0"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Голосовое оповещение</a:t>
              </a:r>
            </a:p>
          </p:txBody>
        </p:sp>
        <p:sp>
          <p:nvSpPr>
            <p:cNvPr id="32" name="Овал 31"/>
            <p:cNvSpPr/>
            <p:nvPr/>
          </p:nvSpPr>
          <p:spPr>
            <a:xfrm>
              <a:off x="3044584" y="1100084"/>
              <a:ext cx="1264928" cy="1264928"/>
            </a:xfrm>
            <a:prstGeom prst="ellipse">
              <a:avLst/>
            </a:prstGeom>
            <a:solidFill>
              <a:srgbClr val="D3EFF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34" name="Рисунок 33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04843" y="1250618"/>
              <a:ext cx="944409" cy="944409"/>
            </a:xfrm>
            <a:prstGeom prst="rect">
              <a:avLst/>
            </a:prstGeom>
          </p:spPr>
        </p:pic>
      </p:grpSp>
      <p:grpSp>
        <p:nvGrpSpPr>
          <p:cNvPr id="2" name="Группа 1"/>
          <p:cNvGrpSpPr/>
          <p:nvPr/>
        </p:nvGrpSpPr>
        <p:grpSpPr>
          <a:xfrm>
            <a:off x="2869207" y="1100084"/>
            <a:ext cx="2052228" cy="5641284"/>
            <a:chOff x="695325" y="1100084"/>
            <a:chExt cx="2052228" cy="5641284"/>
          </a:xfrm>
        </p:grpSpPr>
        <p:sp>
          <p:nvSpPr>
            <p:cNvPr id="62" name="Скругленный прямоугольник 61"/>
            <p:cNvSpPr/>
            <p:nvPr/>
          </p:nvSpPr>
          <p:spPr>
            <a:xfrm>
              <a:off x="695325" y="1700808"/>
              <a:ext cx="2052228" cy="5040560"/>
            </a:xfrm>
            <a:prstGeom prst="roundRect">
              <a:avLst>
                <a:gd name="adj" fmla="val 3463"/>
              </a:avLst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9" name="Прямоугольник 68"/>
            <p:cNvSpPr/>
            <p:nvPr/>
          </p:nvSpPr>
          <p:spPr>
            <a:xfrm>
              <a:off x="695325" y="2440487"/>
              <a:ext cx="2043190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sz="1200" b="1" dirty="0"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Открытая информационная среда</a:t>
              </a:r>
            </a:p>
          </p:txBody>
        </p:sp>
        <p:sp>
          <p:nvSpPr>
            <p:cNvPr id="74" name="Прямоугольник 73"/>
            <p:cNvSpPr/>
            <p:nvPr/>
          </p:nvSpPr>
          <p:spPr>
            <a:xfrm>
              <a:off x="695325" y="3099732"/>
              <a:ext cx="2052228" cy="193899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ru-RU" sz="1200" dirty="0"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Оперативный мониторинг работы МО с помощью системы видеонаблюдения и отзывов пациентов в интернете</a:t>
              </a:r>
            </a:p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ru-RU" sz="1200" dirty="0"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Работа собственного сайта медицинской организации</a:t>
              </a:r>
            </a:p>
            <a:p>
              <a:pPr marL="171450" indent="-171450">
                <a:buFont typeface="Arial" panose="020B0604020202020204" pitchFamily="34" charset="0"/>
                <a:buChar char="•"/>
              </a:pPr>
              <a:endParaRPr lang="ru-RU" sz="12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endParaRPr>
            </a:p>
          </p:txBody>
        </p:sp>
        <p:sp>
          <p:nvSpPr>
            <p:cNvPr id="35" name="Овал 34"/>
            <p:cNvSpPr/>
            <p:nvPr/>
          </p:nvSpPr>
          <p:spPr>
            <a:xfrm>
              <a:off x="878669" y="1100084"/>
              <a:ext cx="1264928" cy="1264928"/>
            </a:xfrm>
            <a:prstGeom prst="ellipse">
              <a:avLst/>
            </a:prstGeom>
            <a:solidFill>
              <a:srgbClr val="D3EFF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36" name="Рисунок 35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35574" y="1288955"/>
              <a:ext cx="783962" cy="783962"/>
            </a:xfrm>
            <a:prstGeom prst="rect">
              <a:avLst/>
            </a:prstGeom>
          </p:spPr>
        </p:pic>
      </p:grpSp>
      <p:sp>
        <p:nvSpPr>
          <p:cNvPr id="64" name="Скругленный прямоугольник 63"/>
          <p:cNvSpPr/>
          <p:nvPr/>
        </p:nvSpPr>
        <p:spPr>
          <a:xfrm>
            <a:off x="7243769" y="1700808"/>
            <a:ext cx="2052228" cy="5040560"/>
          </a:xfrm>
          <a:prstGeom prst="roundRect">
            <a:avLst>
              <a:gd name="adj" fmla="val 3463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1" name="Прямоугольник 70"/>
          <p:cNvSpPr/>
          <p:nvPr/>
        </p:nvSpPr>
        <p:spPr>
          <a:xfrm>
            <a:off x="7243690" y="2440487"/>
            <a:ext cx="205230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b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Повышение доступности мед. помощи</a:t>
            </a:r>
          </a:p>
        </p:txBody>
      </p:sp>
      <p:sp>
        <p:nvSpPr>
          <p:cNvPr id="76" name="Прямоугольник 75"/>
          <p:cNvSpPr/>
          <p:nvPr/>
        </p:nvSpPr>
        <p:spPr>
          <a:xfrm>
            <a:off x="7243767" y="3099732"/>
            <a:ext cx="205222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2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Увеличение доли врачей общей практики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2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Внедрение дежурного врача общей практики</a:t>
            </a:r>
          </a:p>
        </p:txBody>
      </p:sp>
      <p:sp>
        <p:nvSpPr>
          <p:cNvPr id="30" name="Прямоугольник 29"/>
          <p:cNvSpPr/>
          <p:nvPr/>
        </p:nvSpPr>
        <p:spPr>
          <a:xfrm>
            <a:off x="7261770" y="4220364"/>
            <a:ext cx="1957622" cy="16619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Возможность записи к терапевтам улучшилась на </a:t>
            </a:r>
            <a:r>
              <a:rPr lang="ru-RU" sz="1400" b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10%</a:t>
            </a:r>
          </a:p>
          <a:p>
            <a:endParaRPr lang="ru-RU" sz="1400" b="1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r>
              <a:rPr lang="ru-RU" sz="12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Возможность записи к специалистам 1-го уровня улучшилась на </a:t>
            </a:r>
            <a:r>
              <a:rPr lang="ru-RU" sz="1400" b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10%</a:t>
            </a:r>
            <a:endParaRPr lang="ru-RU" sz="1200" b="1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37" name="Овал 36"/>
          <p:cNvSpPr/>
          <p:nvPr/>
        </p:nvSpPr>
        <p:spPr>
          <a:xfrm>
            <a:off x="7409729" y="1100084"/>
            <a:ext cx="1264928" cy="1264928"/>
          </a:xfrm>
          <a:prstGeom prst="ellipse">
            <a:avLst/>
          </a:prstGeom>
          <a:solidFill>
            <a:srgbClr val="D3EF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8" name="Рисунок 3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3289" y="1247669"/>
            <a:ext cx="883524" cy="883524"/>
          </a:xfrm>
          <a:prstGeom prst="rect">
            <a:avLst/>
          </a:prstGeom>
        </p:spPr>
      </p:pic>
      <p:grpSp>
        <p:nvGrpSpPr>
          <p:cNvPr id="6" name="Группа 5"/>
          <p:cNvGrpSpPr/>
          <p:nvPr/>
        </p:nvGrpSpPr>
        <p:grpSpPr>
          <a:xfrm>
            <a:off x="9376890" y="1100084"/>
            <a:ext cx="2147055" cy="5629907"/>
            <a:chOff x="7257168" y="1100084"/>
            <a:chExt cx="2147055" cy="5629907"/>
          </a:xfrm>
        </p:grpSpPr>
        <p:sp>
          <p:nvSpPr>
            <p:cNvPr id="65" name="Скругленный прямоугольник 64"/>
            <p:cNvSpPr/>
            <p:nvPr/>
          </p:nvSpPr>
          <p:spPr>
            <a:xfrm>
              <a:off x="7311210" y="1689431"/>
              <a:ext cx="2052228" cy="5040560"/>
            </a:xfrm>
            <a:prstGeom prst="roundRect">
              <a:avLst>
                <a:gd name="adj" fmla="val 3463"/>
              </a:avLst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77" name="Прямоугольник 76"/>
            <p:cNvSpPr/>
            <p:nvPr/>
          </p:nvSpPr>
          <p:spPr>
            <a:xfrm>
              <a:off x="7257168" y="3275096"/>
              <a:ext cx="2052228" cy="193899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ru-RU" sz="1200" dirty="0"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Внедрение выделенного врача для пациентов со множественными хроническими заболеваниями</a:t>
              </a:r>
            </a:p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ru-RU" sz="1200" dirty="0"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Создание службы патронажного ухода за маломобильными пациентами</a:t>
              </a:r>
              <a:endParaRPr lang="ru-RU" sz="1200" b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endParaRPr>
            </a:p>
          </p:txBody>
        </p:sp>
        <p:sp>
          <p:nvSpPr>
            <p:cNvPr id="33" name="Прямоугольник 32"/>
            <p:cNvSpPr/>
            <p:nvPr/>
          </p:nvSpPr>
          <p:spPr>
            <a:xfrm>
              <a:off x="7351995" y="5222246"/>
              <a:ext cx="2052228" cy="138499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sz="1200" dirty="0"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В проекте с множественными заболеваниями участвуют </a:t>
              </a:r>
            </a:p>
            <a:p>
              <a:r>
                <a:rPr lang="ru-RU" sz="1600" b="1" dirty="0"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6 500</a:t>
              </a:r>
              <a:r>
                <a:rPr lang="ru-RU" sz="1200" b="1" dirty="0"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 пациентов</a:t>
              </a:r>
            </a:p>
            <a:p>
              <a:r>
                <a:rPr lang="ru-RU" sz="1600" b="1" dirty="0"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13</a:t>
              </a:r>
              <a:r>
                <a:rPr lang="ru-RU" sz="1200" b="1" dirty="0"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 врачей</a:t>
              </a:r>
            </a:p>
            <a:p>
              <a:r>
                <a:rPr lang="ru-RU" sz="1600" b="1" dirty="0"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13</a:t>
              </a:r>
              <a:r>
                <a:rPr lang="ru-RU" sz="1200" b="1" dirty="0"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 медсестер</a:t>
              </a:r>
            </a:p>
          </p:txBody>
        </p:sp>
        <p:grpSp>
          <p:nvGrpSpPr>
            <p:cNvPr id="5" name="Группа 4"/>
            <p:cNvGrpSpPr/>
            <p:nvPr/>
          </p:nvGrpSpPr>
          <p:grpSpPr>
            <a:xfrm>
              <a:off x="7298916" y="1100084"/>
              <a:ext cx="2001440" cy="1986734"/>
              <a:chOff x="7298916" y="1100084"/>
              <a:chExt cx="2001440" cy="1986734"/>
            </a:xfrm>
          </p:grpSpPr>
          <p:sp>
            <p:nvSpPr>
              <p:cNvPr id="72" name="Прямоугольник 71"/>
              <p:cNvSpPr/>
              <p:nvPr/>
            </p:nvSpPr>
            <p:spPr>
              <a:xfrm>
                <a:off x="7298916" y="2440487"/>
                <a:ext cx="2001440" cy="64633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ru-RU" sz="1200" b="1" dirty="0">
                    <a:latin typeface="Roboto" panose="02000000000000000000" pitchFamily="2" charset="0"/>
                    <a:ea typeface="Roboto" panose="02000000000000000000" pitchFamily="2" charset="0"/>
                    <a:cs typeface="Roboto" panose="02000000000000000000" pitchFamily="2" charset="0"/>
                  </a:rPr>
                  <a:t>Систематизация работы с хроническими больными</a:t>
                </a:r>
              </a:p>
            </p:txBody>
          </p:sp>
          <p:sp>
            <p:nvSpPr>
              <p:cNvPr id="39" name="Овал 38"/>
              <p:cNvSpPr/>
              <p:nvPr/>
            </p:nvSpPr>
            <p:spPr>
              <a:xfrm>
                <a:off x="7435319" y="1100084"/>
                <a:ext cx="1264928" cy="1264928"/>
              </a:xfrm>
              <a:prstGeom prst="ellipse">
                <a:avLst/>
              </a:prstGeom>
              <a:solidFill>
                <a:srgbClr val="D3EFF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pic>
            <p:nvPicPr>
              <p:cNvPr id="40" name="Рисунок 39"/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608168" y="1300331"/>
                <a:ext cx="821415" cy="821415"/>
              </a:xfrm>
              <a:prstGeom prst="rect">
                <a:avLst/>
              </a:prstGeom>
            </p:spPr>
          </p:pic>
        </p:grpSp>
      </p:grpSp>
      <p:sp>
        <p:nvSpPr>
          <p:cNvPr id="66" name="Скругленный прямоугольник 65"/>
          <p:cNvSpPr/>
          <p:nvPr/>
        </p:nvSpPr>
        <p:spPr>
          <a:xfrm>
            <a:off x="695400" y="1700808"/>
            <a:ext cx="2052228" cy="5040560"/>
          </a:xfrm>
          <a:prstGeom prst="roundRect">
            <a:avLst>
              <a:gd name="adj" fmla="val 3463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3" name="Прямоугольник 72"/>
          <p:cNvSpPr/>
          <p:nvPr/>
        </p:nvSpPr>
        <p:spPr>
          <a:xfrm>
            <a:off x="695400" y="2440487"/>
            <a:ext cx="206452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b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Оптимизация работы поликлиники</a:t>
            </a:r>
          </a:p>
        </p:txBody>
      </p:sp>
      <p:sp>
        <p:nvSpPr>
          <p:cNvPr id="78" name="Прямоугольник 77"/>
          <p:cNvSpPr/>
          <p:nvPr/>
        </p:nvSpPr>
        <p:spPr>
          <a:xfrm>
            <a:off x="707694" y="3099732"/>
            <a:ext cx="2052228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2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Оптимизация работы </a:t>
            </a:r>
            <a:r>
              <a:rPr lang="en-US" sz="12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Call</a:t>
            </a:r>
            <a:r>
              <a:rPr lang="ru-RU" sz="12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-центра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2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Развитие справочно-информационного отдела и входной группы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2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Внедрение стандарта организации рабочего пространства по принципу 5С на стойке информации, мед. посту и в кабинете дежурного врача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2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В службу вызова на дом внедрена система «Мобильный АРМ», все врачи обеспечены планшетами с доступом в ЕМИАС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ru-RU" sz="12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41" name="Овал 40"/>
          <p:cNvSpPr/>
          <p:nvPr/>
        </p:nvSpPr>
        <p:spPr>
          <a:xfrm>
            <a:off x="831797" y="1100084"/>
            <a:ext cx="1264928" cy="1264928"/>
          </a:xfrm>
          <a:prstGeom prst="ellipse">
            <a:avLst/>
          </a:prstGeom>
          <a:solidFill>
            <a:srgbClr val="D3EF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2" name="Рисунок 4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6327" y="1300331"/>
            <a:ext cx="837130" cy="8371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4061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1898"/>
          <a:stretch/>
        </p:blipFill>
        <p:spPr>
          <a:xfrm>
            <a:off x="0" y="-99392"/>
            <a:ext cx="12192000" cy="6984775"/>
          </a:xfrm>
          <a:prstGeom prst="rect">
            <a:avLst/>
          </a:prstGeom>
        </p:spPr>
      </p:pic>
      <p:sp>
        <p:nvSpPr>
          <p:cNvPr id="25" name="Скругленный прямоугольник 24"/>
          <p:cNvSpPr/>
          <p:nvPr/>
        </p:nvSpPr>
        <p:spPr>
          <a:xfrm>
            <a:off x="407368" y="1124744"/>
            <a:ext cx="11377264" cy="3094341"/>
          </a:xfrm>
          <a:prstGeom prst="roundRect">
            <a:avLst>
              <a:gd name="adj" fmla="val 1954"/>
            </a:avLst>
          </a:prstGeom>
          <a:solidFill>
            <a:srgbClr val="B7E4E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Скругленный прямоугольник 26"/>
          <p:cNvSpPr/>
          <p:nvPr/>
        </p:nvSpPr>
        <p:spPr>
          <a:xfrm>
            <a:off x="3707078" y="1297524"/>
            <a:ext cx="1440160" cy="2722092"/>
          </a:xfrm>
          <a:prstGeom prst="roundRect">
            <a:avLst>
              <a:gd name="adj" fmla="val 4497"/>
            </a:avLst>
          </a:prstGeom>
          <a:solidFill>
            <a:srgbClr val="D3EF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Скругленный прямоугольник 27"/>
          <p:cNvSpPr/>
          <p:nvPr/>
        </p:nvSpPr>
        <p:spPr>
          <a:xfrm>
            <a:off x="5306862" y="1297524"/>
            <a:ext cx="1440160" cy="2722092"/>
          </a:xfrm>
          <a:prstGeom prst="roundRect">
            <a:avLst>
              <a:gd name="adj" fmla="val 4497"/>
            </a:avLst>
          </a:prstGeom>
          <a:solidFill>
            <a:srgbClr val="D3EF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Скругленный прямоугольник 28"/>
          <p:cNvSpPr/>
          <p:nvPr/>
        </p:nvSpPr>
        <p:spPr>
          <a:xfrm>
            <a:off x="6919097" y="1297524"/>
            <a:ext cx="1440160" cy="2722092"/>
          </a:xfrm>
          <a:prstGeom prst="roundRect">
            <a:avLst>
              <a:gd name="adj" fmla="val 4497"/>
            </a:avLst>
          </a:prstGeom>
          <a:solidFill>
            <a:srgbClr val="D3EF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Скругленный прямоугольник 29"/>
          <p:cNvSpPr/>
          <p:nvPr/>
        </p:nvSpPr>
        <p:spPr>
          <a:xfrm>
            <a:off x="8544272" y="1297524"/>
            <a:ext cx="1440160" cy="2722092"/>
          </a:xfrm>
          <a:prstGeom prst="roundRect">
            <a:avLst>
              <a:gd name="adj" fmla="val 4497"/>
            </a:avLst>
          </a:prstGeom>
          <a:solidFill>
            <a:srgbClr val="D3EF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Скругленный прямоугольник 25"/>
          <p:cNvSpPr/>
          <p:nvPr/>
        </p:nvSpPr>
        <p:spPr>
          <a:xfrm>
            <a:off x="2094768" y="1297524"/>
            <a:ext cx="1440160" cy="2722092"/>
          </a:xfrm>
          <a:prstGeom prst="roundRect">
            <a:avLst>
              <a:gd name="adj" fmla="val 4497"/>
            </a:avLst>
          </a:prstGeom>
          <a:solidFill>
            <a:srgbClr val="D3EF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95325" y="549275"/>
            <a:ext cx="10515600" cy="541655"/>
          </a:xfrm>
        </p:spPr>
        <p:txBody>
          <a:bodyPr>
            <a:normAutofit/>
          </a:bodyPr>
          <a:lstStyle/>
          <a:p>
            <a:r>
              <a:rPr lang="ru-RU" sz="30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Основные показатели</a:t>
            </a: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2094768" y="1309559"/>
            <a:ext cx="1440160" cy="54165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4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ГП № 175 </a:t>
            </a:r>
          </a:p>
          <a:p>
            <a:r>
              <a:rPr lang="ru-RU" sz="14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Главное здание</a:t>
            </a: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3707078" y="1304509"/>
            <a:ext cx="1440160" cy="54165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3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ГП № 175 </a:t>
            </a:r>
          </a:p>
          <a:p>
            <a:r>
              <a:rPr lang="ru-RU" sz="13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Филиал 1</a:t>
            </a:r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5306862" y="1304509"/>
            <a:ext cx="1440160" cy="54165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3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ГП № 175 </a:t>
            </a:r>
          </a:p>
          <a:p>
            <a:r>
              <a:rPr lang="ru-RU" sz="13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Филиал 2</a:t>
            </a:r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6919172" y="1297524"/>
            <a:ext cx="1440160" cy="54165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3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ГП № 175 </a:t>
            </a:r>
          </a:p>
          <a:p>
            <a:r>
              <a:rPr lang="ru-RU" sz="13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Филиал 3</a:t>
            </a:r>
          </a:p>
        </p:txBody>
      </p:sp>
      <p:sp>
        <p:nvSpPr>
          <p:cNvPr id="8" name="Заголовок 1"/>
          <p:cNvSpPr txBox="1">
            <a:spLocks/>
          </p:cNvSpPr>
          <p:nvPr/>
        </p:nvSpPr>
        <p:spPr>
          <a:xfrm>
            <a:off x="8544272" y="1297524"/>
            <a:ext cx="1440160" cy="54165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3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ГП № 175 </a:t>
            </a:r>
          </a:p>
          <a:p>
            <a:r>
              <a:rPr lang="ru-RU" sz="13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Филиал 4</a:t>
            </a:r>
          </a:p>
        </p:txBody>
      </p:sp>
      <p:sp>
        <p:nvSpPr>
          <p:cNvPr id="10" name="Заголовок 1"/>
          <p:cNvSpPr txBox="1">
            <a:spLocks/>
          </p:cNvSpPr>
          <p:nvPr/>
        </p:nvSpPr>
        <p:spPr>
          <a:xfrm>
            <a:off x="309550" y="2280858"/>
            <a:ext cx="1835322" cy="28803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16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Мощность</a:t>
            </a:r>
          </a:p>
        </p:txBody>
      </p:sp>
      <p:cxnSp>
        <p:nvCxnSpPr>
          <p:cNvPr id="12" name="Прямая соединительная линия 11"/>
          <p:cNvCxnSpPr/>
          <p:nvPr/>
        </p:nvCxnSpPr>
        <p:spPr>
          <a:xfrm>
            <a:off x="695325" y="549275"/>
            <a:ext cx="10801350" cy="0"/>
          </a:xfrm>
          <a:prstGeom prst="line">
            <a:avLst/>
          </a:prstGeom>
          <a:ln w="57150">
            <a:solidFill>
              <a:srgbClr val="49BED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Заголовок 1"/>
          <p:cNvSpPr txBox="1">
            <a:spLocks/>
          </p:cNvSpPr>
          <p:nvPr/>
        </p:nvSpPr>
        <p:spPr>
          <a:xfrm>
            <a:off x="2094768" y="1839179"/>
            <a:ext cx="1440160" cy="124532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8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720 </a:t>
            </a:r>
          </a:p>
          <a:p>
            <a:r>
              <a:rPr lang="ru-RU" sz="12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посещений </a:t>
            </a:r>
          </a:p>
          <a:p>
            <a:r>
              <a:rPr lang="ru-RU" sz="12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в смену по данным ЕМИАС</a:t>
            </a:r>
          </a:p>
        </p:txBody>
      </p:sp>
      <p:sp>
        <p:nvSpPr>
          <p:cNvPr id="15" name="Заголовок 1"/>
          <p:cNvSpPr txBox="1">
            <a:spLocks/>
          </p:cNvSpPr>
          <p:nvPr/>
        </p:nvSpPr>
        <p:spPr>
          <a:xfrm>
            <a:off x="5306862" y="1846164"/>
            <a:ext cx="1440160" cy="109208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8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769 </a:t>
            </a:r>
            <a:r>
              <a:rPr lang="ru-RU" sz="12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посещений </a:t>
            </a:r>
          </a:p>
          <a:p>
            <a:r>
              <a:rPr lang="ru-RU" sz="12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в смену по данным ЕМИАС</a:t>
            </a:r>
          </a:p>
        </p:txBody>
      </p:sp>
      <p:sp>
        <p:nvSpPr>
          <p:cNvPr id="16" name="Заголовок 1"/>
          <p:cNvSpPr txBox="1">
            <a:spLocks/>
          </p:cNvSpPr>
          <p:nvPr/>
        </p:nvSpPr>
        <p:spPr>
          <a:xfrm>
            <a:off x="3707078" y="1839179"/>
            <a:ext cx="1440160" cy="101435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8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775 </a:t>
            </a:r>
            <a:r>
              <a:rPr lang="ru-RU" sz="12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посещений </a:t>
            </a:r>
          </a:p>
          <a:p>
            <a:r>
              <a:rPr lang="ru-RU" sz="12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в смену по данным ЕМИАС</a:t>
            </a:r>
          </a:p>
        </p:txBody>
      </p:sp>
      <p:sp>
        <p:nvSpPr>
          <p:cNvPr id="17" name="Заголовок 1"/>
          <p:cNvSpPr txBox="1">
            <a:spLocks/>
          </p:cNvSpPr>
          <p:nvPr/>
        </p:nvSpPr>
        <p:spPr>
          <a:xfrm>
            <a:off x="6919172" y="1846165"/>
            <a:ext cx="1440160" cy="109208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8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760 </a:t>
            </a:r>
            <a:r>
              <a:rPr lang="ru-RU" sz="12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посещений </a:t>
            </a:r>
          </a:p>
          <a:p>
            <a:r>
              <a:rPr lang="ru-RU" sz="12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в смену по данным ЕМИАС</a:t>
            </a:r>
          </a:p>
        </p:txBody>
      </p:sp>
      <p:sp>
        <p:nvSpPr>
          <p:cNvPr id="18" name="Заголовок 1"/>
          <p:cNvSpPr txBox="1">
            <a:spLocks/>
          </p:cNvSpPr>
          <p:nvPr/>
        </p:nvSpPr>
        <p:spPr>
          <a:xfrm>
            <a:off x="8544272" y="1846164"/>
            <a:ext cx="1440160" cy="109333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8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714 </a:t>
            </a:r>
            <a:r>
              <a:rPr lang="ru-RU" sz="12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посещений </a:t>
            </a:r>
          </a:p>
          <a:p>
            <a:r>
              <a:rPr lang="ru-RU" sz="12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в смену по данным ЕМИАС</a:t>
            </a:r>
          </a:p>
        </p:txBody>
      </p:sp>
      <p:sp>
        <p:nvSpPr>
          <p:cNvPr id="19" name="Заголовок 1"/>
          <p:cNvSpPr txBox="1">
            <a:spLocks/>
          </p:cNvSpPr>
          <p:nvPr/>
        </p:nvSpPr>
        <p:spPr>
          <a:xfrm>
            <a:off x="2094768" y="2830594"/>
            <a:ext cx="1440160" cy="130161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8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28 862</a:t>
            </a:r>
          </a:p>
          <a:p>
            <a:r>
              <a:rPr lang="ru-RU" sz="12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человек (8 659 человека старше трудоспособного возраста)</a:t>
            </a:r>
          </a:p>
        </p:txBody>
      </p:sp>
      <p:sp>
        <p:nvSpPr>
          <p:cNvPr id="20" name="Заголовок 1"/>
          <p:cNvSpPr txBox="1">
            <a:spLocks/>
          </p:cNvSpPr>
          <p:nvPr/>
        </p:nvSpPr>
        <p:spPr>
          <a:xfrm>
            <a:off x="344597" y="3469847"/>
            <a:ext cx="1800275" cy="42729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16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Прикрепленное население</a:t>
            </a:r>
          </a:p>
        </p:txBody>
      </p:sp>
      <p:sp>
        <p:nvSpPr>
          <p:cNvPr id="21" name="Заголовок 1"/>
          <p:cNvSpPr txBox="1">
            <a:spLocks/>
          </p:cNvSpPr>
          <p:nvPr/>
        </p:nvSpPr>
        <p:spPr>
          <a:xfrm>
            <a:off x="3707078" y="2830594"/>
            <a:ext cx="1440160" cy="130161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8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49 467</a:t>
            </a:r>
          </a:p>
          <a:p>
            <a:r>
              <a:rPr lang="ru-RU" sz="12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человек (14 840 человек старше трудоспособного возраста)</a:t>
            </a:r>
          </a:p>
        </p:txBody>
      </p:sp>
      <p:sp>
        <p:nvSpPr>
          <p:cNvPr id="22" name="Заголовок 1"/>
          <p:cNvSpPr txBox="1">
            <a:spLocks/>
          </p:cNvSpPr>
          <p:nvPr/>
        </p:nvSpPr>
        <p:spPr>
          <a:xfrm>
            <a:off x="5306862" y="2830594"/>
            <a:ext cx="1440160" cy="153351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8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41 472</a:t>
            </a:r>
          </a:p>
          <a:p>
            <a:r>
              <a:rPr lang="ru-RU" sz="12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человек (12 442 человека старше трудоспособного возраста)</a:t>
            </a:r>
          </a:p>
        </p:txBody>
      </p:sp>
      <p:sp>
        <p:nvSpPr>
          <p:cNvPr id="23" name="Заголовок 1"/>
          <p:cNvSpPr txBox="1">
            <a:spLocks/>
          </p:cNvSpPr>
          <p:nvPr/>
        </p:nvSpPr>
        <p:spPr>
          <a:xfrm>
            <a:off x="6919172" y="2844977"/>
            <a:ext cx="1440160" cy="12872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8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42 089</a:t>
            </a:r>
          </a:p>
          <a:p>
            <a:r>
              <a:rPr lang="ru-RU" sz="12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человек (12 629 человек старше трудоспособного возраста)</a:t>
            </a:r>
          </a:p>
        </p:txBody>
      </p:sp>
      <p:sp>
        <p:nvSpPr>
          <p:cNvPr id="24" name="Заголовок 1"/>
          <p:cNvSpPr txBox="1">
            <a:spLocks/>
          </p:cNvSpPr>
          <p:nvPr/>
        </p:nvSpPr>
        <p:spPr>
          <a:xfrm>
            <a:off x="8544272" y="2844977"/>
            <a:ext cx="1440160" cy="131965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8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30 667</a:t>
            </a:r>
          </a:p>
          <a:p>
            <a:r>
              <a:rPr lang="ru-RU" sz="12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человек (9 200 человек старше трудоспособного возраста)</a:t>
            </a:r>
          </a:p>
        </p:txBody>
      </p:sp>
      <p:sp>
        <p:nvSpPr>
          <p:cNvPr id="31" name="Заголовок 1"/>
          <p:cNvSpPr txBox="1">
            <a:spLocks/>
          </p:cNvSpPr>
          <p:nvPr/>
        </p:nvSpPr>
        <p:spPr>
          <a:xfrm>
            <a:off x="671945" y="4449260"/>
            <a:ext cx="10538980" cy="33258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16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Численность прикрепленного населения</a:t>
            </a:r>
          </a:p>
        </p:txBody>
      </p:sp>
      <p:sp>
        <p:nvSpPr>
          <p:cNvPr id="32" name="Заголовок 1"/>
          <p:cNvSpPr txBox="1">
            <a:spLocks/>
          </p:cNvSpPr>
          <p:nvPr/>
        </p:nvSpPr>
        <p:spPr>
          <a:xfrm>
            <a:off x="2794920" y="5445224"/>
            <a:ext cx="1800276" cy="88335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5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202 800</a:t>
            </a:r>
          </a:p>
          <a:p>
            <a:r>
              <a:rPr lang="ru-RU" sz="12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человек</a:t>
            </a:r>
          </a:p>
        </p:txBody>
      </p:sp>
      <p:graphicFrame>
        <p:nvGraphicFramePr>
          <p:cNvPr id="38" name="Диаграмма 37"/>
          <p:cNvGraphicFramePr/>
          <p:nvPr>
            <p:extLst>
              <p:ext uri="{D42A27DB-BD31-4B8C-83A1-F6EECF244321}">
                <p14:modId xmlns:p14="http://schemas.microsoft.com/office/powerpoint/2010/main" val="365638804"/>
              </p:ext>
            </p:extLst>
          </p:nvPr>
        </p:nvGraphicFramePr>
        <p:xfrm>
          <a:off x="4327184" y="4702086"/>
          <a:ext cx="6505729" cy="20782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34" name="Рисунок 3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8728" y="1566202"/>
            <a:ext cx="695612" cy="695612"/>
          </a:xfrm>
          <a:prstGeom prst="rect">
            <a:avLst/>
          </a:prstGeom>
        </p:spPr>
      </p:pic>
      <p:pic>
        <p:nvPicPr>
          <p:cNvPr id="37" name="Рисунок 3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6538" y="2707010"/>
            <a:ext cx="720413" cy="720413"/>
          </a:xfrm>
          <a:prstGeom prst="rect">
            <a:avLst/>
          </a:prstGeom>
        </p:spPr>
      </p:pic>
      <p:pic>
        <p:nvPicPr>
          <p:cNvPr id="39" name="Рисунок 3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4359" y="2759367"/>
            <a:ext cx="665148" cy="665148"/>
          </a:xfrm>
          <a:prstGeom prst="rect">
            <a:avLst/>
          </a:prstGeom>
        </p:spPr>
      </p:pic>
      <p:pic>
        <p:nvPicPr>
          <p:cNvPr id="40" name="Рисунок 3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408" y="4927585"/>
            <a:ext cx="1414280" cy="1414280"/>
          </a:xfrm>
          <a:prstGeom prst="rect">
            <a:avLst/>
          </a:prstGeom>
        </p:spPr>
      </p:pic>
      <p:pic>
        <p:nvPicPr>
          <p:cNvPr id="41" name="Рисунок 4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0102" y="5033169"/>
            <a:ext cx="1305787" cy="1305787"/>
          </a:xfrm>
          <a:prstGeom prst="rect">
            <a:avLst/>
          </a:prstGeom>
        </p:spPr>
      </p:pic>
      <p:sp>
        <p:nvSpPr>
          <p:cNvPr id="36" name="Скругленный прямоугольник 29">
            <a:extLst>
              <a:ext uri="{FF2B5EF4-FFF2-40B4-BE49-F238E27FC236}">
                <a16:creationId xmlns:a16="http://schemas.microsoft.com/office/drawing/2014/main" id="{7DD77AED-0466-41F9-802E-877A240D2614}"/>
              </a:ext>
            </a:extLst>
          </p:cNvPr>
          <p:cNvSpPr/>
          <p:nvPr/>
        </p:nvSpPr>
        <p:spPr>
          <a:xfrm>
            <a:off x="10156507" y="1304509"/>
            <a:ext cx="1440160" cy="2722092"/>
          </a:xfrm>
          <a:prstGeom prst="roundRect">
            <a:avLst>
              <a:gd name="adj" fmla="val 4497"/>
            </a:avLst>
          </a:prstGeom>
          <a:solidFill>
            <a:srgbClr val="D3EF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2" name="Заголовок 1">
            <a:extLst>
              <a:ext uri="{FF2B5EF4-FFF2-40B4-BE49-F238E27FC236}">
                <a16:creationId xmlns:a16="http://schemas.microsoft.com/office/drawing/2014/main" id="{E12C40AA-9028-499C-B3DE-BA8989908C10}"/>
              </a:ext>
            </a:extLst>
          </p:cNvPr>
          <p:cNvSpPr txBox="1">
            <a:spLocks/>
          </p:cNvSpPr>
          <p:nvPr/>
        </p:nvSpPr>
        <p:spPr>
          <a:xfrm>
            <a:off x="10156507" y="1304509"/>
            <a:ext cx="1440160" cy="54165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3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ГП № 175 </a:t>
            </a:r>
          </a:p>
          <a:p>
            <a:r>
              <a:rPr lang="ru-RU" sz="13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Филиал 5</a:t>
            </a:r>
          </a:p>
        </p:txBody>
      </p:sp>
      <p:sp>
        <p:nvSpPr>
          <p:cNvPr id="43" name="Заголовок 1">
            <a:extLst>
              <a:ext uri="{FF2B5EF4-FFF2-40B4-BE49-F238E27FC236}">
                <a16:creationId xmlns:a16="http://schemas.microsoft.com/office/drawing/2014/main" id="{56405F31-EF30-4EA6-963B-51D9C2045F1E}"/>
              </a:ext>
            </a:extLst>
          </p:cNvPr>
          <p:cNvSpPr txBox="1">
            <a:spLocks/>
          </p:cNvSpPr>
          <p:nvPr/>
        </p:nvSpPr>
        <p:spPr>
          <a:xfrm>
            <a:off x="10156507" y="1853149"/>
            <a:ext cx="1440160" cy="109333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8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154 </a:t>
            </a:r>
            <a:r>
              <a:rPr lang="ru-RU" sz="12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посещений </a:t>
            </a:r>
          </a:p>
          <a:p>
            <a:r>
              <a:rPr lang="ru-RU" sz="12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в смену по данным ЕМИАС</a:t>
            </a:r>
          </a:p>
        </p:txBody>
      </p:sp>
      <p:sp>
        <p:nvSpPr>
          <p:cNvPr id="44" name="Заголовок 1">
            <a:extLst>
              <a:ext uri="{FF2B5EF4-FFF2-40B4-BE49-F238E27FC236}">
                <a16:creationId xmlns:a16="http://schemas.microsoft.com/office/drawing/2014/main" id="{3B64E7FC-C017-40D5-A746-04FFF13BD901}"/>
              </a:ext>
            </a:extLst>
          </p:cNvPr>
          <p:cNvSpPr txBox="1">
            <a:spLocks/>
          </p:cNvSpPr>
          <p:nvPr/>
        </p:nvSpPr>
        <p:spPr>
          <a:xfrm>
            <a:off x="10156507" y="2851962"/>
            <a:ext cx="1440160" cy="131965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8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10 234</a:t>
            </a:r>
          </a:p>
          <a:p>
            <a:r>
              <a:rPr lang="ru-RU" sz="12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человек (3 398) человек старше трудоспособного возраста)</a:t>
            </a:r>
          </a:p>
        </p:txBody>
      </p:sp>
    </p:spTree>
    <p:extLst>
      <p:ext uri="{BB962C8B-B14F-4D97-AF65-F5344CB8AC3E}">
        <p14:creationId xmlns:p14="http://schemas.microsoft.com/office/powerpoint/2010/main" val="363879987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1898"/>
          <a:stretch/>
        </p:blipFill>
        <p:spPr>
          <a:xfrm>
            <a:off x="0" y="-99392"/>
            <a:ext cx="12192000" cy="6984775"/>
          </a:xfrm>
          <a:prstGeom prst="rect">
            <a:avLst/>
          </a:prstGeom>
        </p:spPr>
      </p:pic>
      <p:sp>
        <p:nvSpPr>
          <p:cNvPr id="4" name="Заголовок 1"/>
          <p:cNvSpPr txBox="1">
            <a:spLocks/>
          </p:cNvSpPr>
          <p:nvPr/>
        </p:nvSpPr>
        <p:spPr>
          <a:xfrm>
            <a:off x="695325" y="549275"/>
            <a:ext cx="10515600" cy="115153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0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Доступность медицинской помощи в 2018 году</a:t>
            </a:r>
            <a:r>
              <a:rPr lang="en-US" sz="30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br>
              <a:rPr lang="ru-RU" sz="30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</a:br>
            <a:r>
              <a:rPr lang="ru-RU" sz="30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находилась на стабильно высоком уровне</a:t>
            </a:r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>
            <a:off x="695325" y="549275"/>
            <a:ext cx="10801350" cy="0"/>
          </a:xfrm>
          <a:prstGeom prst="line">
            <a:avLst/>
          </a:prstGeom>
          <a:ln w="57150">
            <a:solidFill>
              <a:srgbClr val="49BED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3" name="Диаграмма 12"/>
          <p:cNvGraphicFramePr/>
          <p:nvPr>
            <p:extLst>
              <p:ext uri="{D42A27DB-BD31-4B8C-83A1-F6EECF244321}">
                <p14:modId xmlns:p14="http://schemas.microsoft.com/office/powerpoint/2010/main" val="168401787"/>
              </p:ext>
            </p:extLst>
          </p:nvPr>
        </p:nvGraphicFramePr>
        <p:xfrm>
          <a:off x="1283192" y="1841118"/>
          <a:ext cx="8458632" cy="501688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cxnSp>
        <p:nvCxnSpPr>
          <p:cNvPr id="3" name="Прямая соединительная линия 2"/>
          <p:cNvCxnSpPr/>
          <p:nvPr/>
        </p:nvCxnSpPr>
        <p:spPr>
          <a:xfrm>
            <a:off x="983431" y="4293096"/>
            <a:ext cx="6641480" cy="0"/>
          </a:xfrm>
          <a:prstGeom prst="line">
            <a:avLst/>
          </a:prstGeom>
          <a:ln w="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Заголовок 1"/>
          <p:cNvSpPr txBox="1">
            <a:spLocks/>
          </p:cNvSpPr>
          <p:nvPr/>
        </p:nvSpPr>
        <p:spPr>
          <a:xfrm>
            <a:off x="7606330" y="4049949"/>
            <a:ext cx="1586014" cy="132455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0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95%</a:t>
            </a:r>
          </a:p>
          <a:p>
            <a:r>
              <a:rPr lang="ru-RU" sz="10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нормативный </a:t>
            </a:r>
          </a:p>
          <a:p>
            <a:r>
              <a:rPr lang="ru-RU" sz="10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показатель </a:t>
            </a:r>
          </a:p>
          <a:p>
            <a:r>
              <a:rPr lang="ru-RU" sz="10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доступности</a:t>
            </a:r>
          </a:p>
        </p:txBody>
      </p:sp>
      <p:cxnSp>
        <p:nvCxnSpPr>
          <p:cNvPr id="19" name="Прямая соединительная линия 18"/>
          <p:cNvCxnSpPr/>
          <p:nvPr/>
        </p:nvCxnSpPr>
        <p:spPr>
          <a:xfrm>
            <a:off x="8472264" y="4293096"/>
            <a:ext cx="1008112" cy="0"/>
          </a:xfrm>
          <a:prstGeom prst="line">
            <a:avLst/>
          </a:prstGeom>
          <a:ln w="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548857" y="4754761"/>
            <a:ext cx="104387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ru-RU" sz="1200" dirty="0">
                <a:solidFill>
                  <a:srgbClr val="49BED8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Терапевты/</a:t>
            </a:r>
          </a:p>
          <a:p>
            <a:pPr algn="r"/>
            <a:r>
              <a:rPr lang="ru-RU" sz="1200" dirty="0">
                <a:solidFill>
                  <a:srgbClr val="49BED8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ВОП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423823" y="3579380"/>
            <a:ext cx="116891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ru-RU" sz="1200" dirty="0">
                <a:solidFill>
                  <a:schemeClr val="accent2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Специалисты</a:t>
            </a:r>
          </a:p>
          <a:p>
            <a:pPr algn="r"/>
            <a:r>
              <a:rPr lang="en-US" sz="1200" dirty="0">
                <a:solidFill>
                  <a:schemeClr val="accent2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II </a:t>
            </a:r>
            <a:r>
              <a:rPr lang="ru-RU" sz="1200" dirty="0">
                <a:solidFill>
                  <a:schemeClr val="accent2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уровня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423823" y="4267175"/>
            <a:ext cx="116891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ru-RU" sz="1200" dirty="0">
                <a:solidFill>
                  <a:schemeClr val="accent6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Специалисты</a:t>
            </a:r>
          </a:p>
          <a:p>
            <a:pPr algn="r"/>
            <a:r>
              <a:rPr lang="en-US" sz="1200" dirty="0">
                <a:solidFill>
                  <a:schemeClr val="accent6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I </a:t>
            </a:r>
            <a:r>
              <a:rPr lang="ru-RU" sz="1200" dirty="0">
                <a:solidFill>
                  <a:schemeClr val="accent6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уровня</a:t>
            </a:r>
          </a:p>
        </p:txBody>
      </p:sp>
      <p:sp>
        <p:nvSpPr>
          <p:cNvPr id="20" name="Заголовок 1"/>
          <p:cNvSpPr txBox="1">
            <a:spLocks/>
          </p:cNvSpPr>
          <p:nvPr/>
        </p:nvSpPr>
        <p:spPr>
          <a:xfrm>
            <a:off x="9959686" y="5024132"/>
            <a:ext cx="1800276" cy="135173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000" dirty="0">
                <a:solidFill>
                  <a:schemeClr val="accent6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9</a:t>
            </a:r>
            <a:r>
              <a:rPr lang="ru-RU" sz="3000" dirty="0">
                <a:solidFill>
                  <a:schemeClr val="accent6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6,1</a:t>
            </a:r>
            <a:r>
              <a:rPr lang="en-US" sz="3000" dirty="0">
                <a:solidFill>
                  <a:schemeClr val="accent6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%</a:t>
            </a:r>
            <a:endParaRPr lang="ru-RU" sz="3000" dirty="0">
              <a:solidFill>
                <a:schemeClr val="accent6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r>
              <a:rPr lang="ru-RU" sz="12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средняя доступность специалистов </a:t>
            </a:r>
            <a:endParaRPr lang="en-US" sz="12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r>
              <a:rPr lang="en-US" sz="12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I</a:t>
            </a:r>
            <a:r>
              <a:rPr lang="ru-RU" sz="12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уровня в</a:t>
            </a:r>
            <a:r>
              <a:rPr lang="en-US" sz="12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2018</a:t>
            </a:r>
            <a:r>
              <a:rPr lang="ru-RU" sz="12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году</a:t>
            </a:r>
            <a:endParaRPr lang="en-US" sz="12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endParaRPr lang="ru-RU" sz="12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22" name="Заголовок 1"/>
          <p:cNvSpPr txBox="1">
            <a:spLocks/>
          </p:cNvSpPr>
          <p:nvPr/>
        </p:nvSpPr>
        <p:spPr>
          <a:xfrm>
            <a:off x="9959686" y="3642741"/>
            <a:ext cx="1944216" cy="135173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000" dirty="0">
                <a:solidFill>
                  <a:srgbClr val="49BED8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9</a:t>
            </a:r>
            <a:r>
              <a:rPr lang="ru-RU" sz="3000" dirty="0">
                <a:solidFill>
                  <a:srgbClr val="49BED8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5</a:t>
            </a:r>
            <a:r>
              <a:rPr lang="en-US" sz="3000" dirty="0">
                <a:solidFill>
                  <a:srgbClr val="49BED8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,</a:t>
            </a:r>
            <a:r>
              <a:rPr lang="ru-RU" sz="3000" dirty="0">
                <a:solidFill>
                  <a:srgbClr val="49BED8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4</a:t>
            </a:r>
            <a:r>
              <a:rPr lang="en-US" sz="3000" dirty="0">
                <a:solidFill>
                  <a:srgbClr val="49BED8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%</a:t>
            </a:r>
            <a:endParaRPr lang="ru-RU" sz="3000" dirty="0">
              <a:solidFill>
                <a:srgbClr val="49BED8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r>
              <a:rPr lang="ru-RU" sz="12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средняя доступность терапевтов/ВОП</a:t>
            </a:r>
            <a:r>
              <a:rPr lang="en-US" sz="12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endParaRPr lang="ru-RU" sz="12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r>
              <a:rPr lang="ru-RU" sz="12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в</a:t>
            </a:r>
            <a:r>
              <a:rPr lang="en-US" sz="12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2018</a:t>
            </a:r>
            <a:r>
              <a:rPr lang="ru-RU" sz="12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году</a:t>
            </a:r>
            <a:endParaRPr lang="en-US" sz="12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endParaRPr lang="ru-RU" sz="12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24" name="Заголовок 1"/>
          <p:cNvSpPr txBox="1">
            <a:spLocks/>
          </p:cNvSpPr>
          <p:nvPr/>
        </p:nvSpPr>
        <p:spPr>
          <a:xfrm>
            <a:off x="9959686" y="2291003"/>
            <a:ext cx="1972929" cy="135173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000" dirty="0">
                <a:solidFill>
                  <a:schemeClr val="accent2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9</a:t>
            </a:r>
            <a:r>
              <a:rPr lang="ru-RU" sz="3000" dirty="0">
                <a:solidFill>
                  <a:schemeClr val="accent2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4</a:t>
            </a:r>
            <a:r>
              <a:rPr lang="en-US" sz="3000" dirty="0">
                <a:solidFill>
                  <a:schemeClr val="accent2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,</a:t>
            </a:r>
            <a:r>
              <a:rPr lang="ru-RU" sz="3000" dirty="0">
                <a:solidFill>
                  <a:schemeClr val="accent2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7</a:t>
            </a:r>
            <a:r>
              <a:rPr lang="en-US" sz="3000" dirty="0">
                <a:solidFill>
                  <a:schemeClr val="accent2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%</a:t>
            </a:r>
            <a:endParaRPr lang="ru-RU" sz="3000" dirty="0">
              <a:solidFill>
                <a:schemeClr val="accent2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r>
              <a:rPr lang="ru-RU" sz="12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средняя доступность специалистов </a:t>
            </a:r>
            <a:endParaRPr lang="en-US" sz="12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r>
              <a:rPr lang="en-US" sz="12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II</a:t>
            </a:r>
            <a:r>
              <a:rPr lang="ru-RU" sz="12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уровня</a:t>
            </a:r>
            <a:r>
              <a:rPr lang="en-US" sz="12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lang="ru-RU" sz="12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в</a:t>
            </a:r>
            <a:r>
              <a:rPr lang="en-US" sz="12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2018</a:t>
            </a:r>
            <a:r>
              <a:rPr lang="ru-RU" sz="12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году</a:t>
            </a:r>
            <a:endParaRPr lang="en-US" sz="12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0895970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Скругленный прямоугольник 18"/>
          <p:cNvSpPr/>
          <p:nvPr/>
        </p:nvSpPr>
        <p:spPr>
          <a:xfrm>
            <a:off x="4655838" y="1074728"/>
            <a:ext cx="6840112" cy="5506422"/>
          </a:xfrm>
          <a:prstGeom prst="roundRect">
            <a:avLst>
              <a:gd name="adj" fmla="val 1954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Заголовок 1"/>
          <p:cNvSpPr>
            <a:spLocks noGrp="1"/>
          </p:cNvSpPr>
          <p:nvPr>
            <p:ph type="title"/>
          </p:nvPr>
        </p:nvSpPr>
        <p:spPr>
          <a:xfrm>
            <a:off x="4655839" y="549275"/>
            <a:ext cx="6840835" cy="541655"/>
          </a:xfrm>
        </p:spPr>
        <p:txBody>
          <a:bodyPr>
            <a:normAutofit/>
          </a:bodyPr>
          <a:lstStyle/>
          <a:p>
            <a:r>
              <a:rPr lang="ru-RU" sz="30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Посещения поликлиники в 2018 году </a:t>
            </a:r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4655839" y="549275"/>
            <a:ext cx="6840836" cy="0"/>
          </a:xfrm>
          <a:prstGeom prst="line">
            <a:avLst/>
          </a:prstGeom>
          <a:ln w="57150">
            <a:solidFill>
              <a:srgbClr val="49BED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0" name="Диаграмма 9"/>
          <p:cNvGraphicFramePr/>
          <p:nvPr>
            <p:extLst>
              <p:ext uri="{D42A27DB-BD31-4B8C-83A1-F6EECF244321}">
                <p14:modId xmlns:p14="http://schemas.microsoft.com/office/powerpoint/2010/main" val="442000970"/>
              </p:ext>
            </p:extLst>
          </p:nvPr>
        </p:nvGraphicFramePr>
        <p:xfrm>
          <a:off x="6458575" y="1206632"/>
          <a:ext cx="5148428" cy="15538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5" name="Заголовок 1"/>
          <p:cNvSpPr txBox="1">
            <a:spLocks/>
          </p:cNvSpPr>
          <p:nvPr/>
        </p:nvSpPr>
        <p:spPr>
          <a:xfrm>
            <a:off x="4705714" y="1484784"/>
            <a:ext cx="1800276" cy="9975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7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5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1 210 274</a:t>
            </a:r>
          </a:p>
          <a:p>
            <a:endParaRPr lang="en-US" sz="35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r>
              <a:rPr lang="ru-RU" sz="12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посещений в 2018 году</a:t>
            </a:r>
          </a:p>
        </p:txBody>
      </p:sp>
      <p:cxnSp>
        <p:nvCxnSpPr>
          <p:cNvPr id="17" name="Прямая со стрелкой 16"/>
          <p:cNvCxnSpPr/>
          <p:nvPr/>
        </p:nvCxnSpPr>
        <p:spPr>
          <a:xfrm>
            <a:off x="6600056" y="1844824"/>
            <a:ext cx="742138" cy="0"/>
          </a:xfrm>
          <a:prstGeom prst="straightConnector1">
            <a:avLst/>
          </a:prstGeom>
          <a:ln w="28575" cap="rnd" cmpd="sng">
            <a:solidFill>
              <a:srgbClr val="49BED8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Скругленный прямоугольник 23"/>
          <p:cNvSpPr/>
          <p:nvPr/>
        </p:nvSpPr>
        <p:spPr>
          <a:xfrm>
            <a:off x="4799856" y="2636912"/>
            <a:ext cx="3168352" cy="3620809"/>
          </a:xfrm>
          <a:prstGeom prst="roundRect">
            <a:avLst>
              <a:gd name="adj" fmla="val 4497"/>
            </a:avLst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Скругленный прямоугольник 24"/>
          <p:cNvSpPr/>
          <p:nvPr/>
        </p:nvSpPr>
        <p:spPr>
          <a:xfrm>
            <a:off x="8147903" y="2636912"/>
            <a:ext cx="3168352" cy="3620809"/>
          </a:xfrm>
          <a:prstGeom prst="roundRect">
            <a:avLst>
              <a:gd name="adj" fmla="val 4497"/>
            </a:avLst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Заголовок 1"/>
          <p:cNvSpPr txBox="1">
            <a:spLocks/>
          </p:cNvSpPr>
          <p:nvPr/>
        </p:nvSpPr>
        <p:spPr>
          <a:xfrm>
            <a:off x="4871864" y="2708920"/>
            <a:ext cx="2952328" cy="33542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6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Профилактические приемы</a:t>
            </a:r>
          </a:p>
        </p:txBody>
      </p:sp>
      <p:sp>
        <p:nvSpPr>
          <p:cNvPr id="27" name="Заголовок 1"/>
          <p:cNvSpPr txBox="1">
            <a:spLocks/>
          </p:cNvSpPr>
          <p:nvPr/>
        </p:nvSpPr>
        <p:spPr>
          <a:xfrm>
            <a:off x="8255915" y="2708920"/>
            <a:ext cx="2952328" cy="33542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6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Приемы по заболеванию</a:t>
            </a:r>
          </a:p>
        </p:txBody>
      </p:sp>
      <p:graphicFrame>
        <p:nvGraphicFramePr>
          <p:cNvPr id="28" name="Диаграмма 27"/>
          <p:cNvGraphicFramePr/>
          <p:nvPr>
            <p:extLst>
              <p:ext uri="{D42A27DB-BD31-4B8C-83A1-F6EECF244321}">
                <p14:modId xmlns:p14="http://schemas.microsoft.com/office/powerpoint/2010/main" val="1888662346"/>
              </p:ext>
            </p:extLst>
          </p:nvPr>
        </p:nvGraphicFramePr>
        <p:xfrm>
          <a:off x="4808672" y="2924944"/>
          <a:ext cx="3159536" cy="358081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29" name="Диаграмма 28"/>
          <p:cNvGraphicFramePr/>
          <p:nvPr>
            <p:extLst>
              <p:ext uri="{D42A27DB-BD31-4B8C-83A1-F6EECF244321}">
                <p14:modId xmlns:p14="http://schemas.microsoft.com/office/powerpoint/2010/main" val="1669854583"/>
              </p:ext>
            </p:extLst>
          </p:nvPr>
        </p:nvGraphicFramePr>
        <p:xfrm>
          <a:off x="8152311" y="2988798"/>
          <a:ext cx="3159536" cy="27850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8906702" y="5317367"/>
            <a:ext cx="2448272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первичное в поликлинике</a:t>
            </a:r>
          </a:p>
          <a:p>
            <a:r>
              <a:rPr lang="ru-RU" sz="10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повторное в поликлинике</a:t>
            </a:r>
          </a:p>
          <a:p>
            <a:r>
              <a:rPr lang="ru-RU" sz="10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* на дому в рамках патронажа</a:t>
            </a:r>
          </a:p>
          <a:p>
            <a:pPr marL="171450" indent="-171450">
              <a:buFontTx/>
              <a:buChar char="-"/>
            </a:pPr>
            <a:r>
              <a:rPr lang="ru-RU" sz="10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врачебные</a:t>
            </a:r>
          </a:p>
          <a:p>
            <a:pPr marL="171450" indent="-171450">
              <a:buFontTx/>
              <a:buChar char="-"/>
            </a:pPr>
            <a:r>
              <a:rPr lang="ru-RU" sz="10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сестринские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872189" y="6315477"/>
            <a:ext cx="626437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10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395" t="2750" r="32046"/>
          <a:stretch/>
        </p:blipFill>
        <p:spPr>
          <a:xfrm>
            <a:off x="-7786" y="-2960"/>
            <a:ext cx="4417168" cy="6860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109368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" name="Рисунок 4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1898"/>
          <a:stretch/>
        </p:blipFill>
        <p:spPr>
          <a:xfrm>
            <a:off x="0" y="-99391"/>
            <a:ext cx="12192000" cy="6984775"/>
          </a:xfrm>
          <a:prstGeom prst="rect">
            <a:avLst/>
          </a:prstGeom>
        </p:spPr>
      </p:pic>
      <p:graphicFrame>
        <p:nvGraphicFramePr>
          <p:cNvPr id="39" name="Диаграмма 38"/>
          <p:cNvGraphicFramePr/>
          <p:nvPr>
            <p:extLst>
              <p:ext uri="{D42A27DB-BD31-4B8C-83A1-F6EECF244321}">
                <p14:modId xmlns:p14="http://schemas.microsoft.com/office/powerpoint/2010/main" val="3148547829"/>
              </p:ext>
            </p:extLst>
          </p:nvPr>
        </p:nvGraphicFramePr>
        <p:xfrm>
          <a:off x="695250" y="1968447"/>
          <a:ext cx="4928096" cy="494158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1" name="Заголовок 1"/>
          <p:cNvSpPr>
            <a:spLocks noGrp="1"/>
          </p:cNvSpPr>
          <p:nvPr>
            <p:ph type="title"/>
          </p:nvPr>
        </p:nvSpPr>
        <p:spPr>
          <a:xfrm>
            <a:off x="695250" y="549275"/>
            <a:ext cx="10801350" cy="541655"/>
          </a:xfrm>
        </p:spPr>
        <p:txBody>
          <a:bodyPr>
            <a:normAutofit/>
          </a:bodyPr>
          <a:lstStyle/>
          <a:p>
            <a:r>
              <a:rPr lang="ru-RU" sz="30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Диспансеризация</a:t>
            </a:r>
          </a:p>
        </p:txBody>
      </p:sp>
      <p:cxnSp>
        <p:nvCxnSpPr>
          <p:cNvPr id="82" name="Прямая соединительная линия 81"/>
          <p:cNvCxnSpPr/>
          <p:nvPr/>
        </p:nvCxnSpPr>
        <p:spPr>
          <a:xfrm>
            <a:off x="695325" y="549275"/>
            <a:ext cx="4824611" cy="0"/>
          </a:xfrm>
          <a:prstGeom prst="line">
            <a:avLst/>
          </a:prstGeom>
          <a:ln w="57150">
            <a:solidFill>
              <a:srgbClr val="49BED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Прямоугольник 32"/>
          <p:cNvSpPr/>
          <p:nvPr/>
        </p:nvSpPr>
        <p:spPr>
          <a:xfrm>
            <a:off x="767408" y="4695527"/>
            <a:ext cx="3846753" cy="461665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marL="71755" marR="71755">
              <a:spcAft>
                <a:spcPts val="0"/>
              </a:spcAft>
            </a:pPr>
            <a:r>
              <a:rPr lang="ru-RU" sz="12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Включено в план проведения диспансеризации </a:t>
            </a:r>
            <a:endParaRPr lang="en-US" sz="12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marL="71755" marR="71755">
              <a:spcAft>
                <a:spcPts val="0"/>
              </a:spcAft>
            </a:pPr>
            <a:r>
              <a:rPr lang="ru-RU" sz="12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на текущий год с учетом возрастной категории</a:t>
            </a:r>
          </a:p>
        </p:txBody>
      </p:sp>
      <p:sp>
        <p:nvSpPr>
          <p:cNvPr id="34" name="Прямоугольник 33"/>
          <p:cNvSpPr/>
          <p:nvPr/>
        </p:nvSpPr>
        <p:spPr>
          <a:xfrm>
            <a:off x="809087" y="2535287"/>
            <a:ext cx="4494825" cy="461665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marL="71755" marR="71755">
              <a:spcAft>
                <a:spcPts val="0"/>
              </a:spcAft>
            </a:pPr>
            <a:r>
              <a:rPr lang="ru-RU" sz="12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Прошли </a:t>
            </a:r>
            <a:endParaRPr lang="en-US" sz="12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marL="71755" marR="71755">
              <a:spcAft>
                <a:spcPts val="0"/>
              </a:spcAft>
            </a:pPr>
            <a:r>
              <a:rPr lang="ru-RU" sz="12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диспансеризацию</a:t>
            </a:r>
          </a:p>
        </p:txBody>
      </p:sp>
      <p:sp>
        <p:nvSpPr>
          <p:cNvPr id="35" name="Заголовок 1"/>
          <p:cNvSpPr txBox="1">
            <a:spLocks/>
          </p:cNvSpPr>
          <p:nvPr/>
        </p:nvSpPr>
        <p:spPr>
          <a:xfrm>
            <a:off x="839416" y="2916823"/>
            <a:ext cx="2232248" cy="5463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8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41 504 </a:t>
            </a:r>
            <a:r>
              <a:rPr lang="ru-RU" sz="12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чел., из них:</a:t>
            </a:r>
          </a:p>
        </p:txBody>
      </p:sp>
      <p:sp>
        <p:nvSpPr>
          <p:cNvPr id="36" name="Заголовок 1"/>
          <p:cNvSpPr txBox="1">
            <a:spLocks/>
          </p:cNvSpPr>
          <p:nvPr/>
        </p:nvSpPr>
        <p:spPr>
          <a:xfrm>
            <a:off x="839416" y="5085184"/>
            <a:ext cx="2232248" cy="5463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8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41 537 </a:t>
            </a:r>
            <a:r>
              <a:rPr lang="ru-RU" sz="12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чел. , из них:</a:t>
            </a:r>
          </a:p>
        </p:txBody>
      </p:sp>
      <p:pic>
        <p:nvPicPr>
          <p:cNvPr id="43" name="Рисунок 4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290" y="1315371"/>
            <a:ext cx="720413" cy="720413"/>
          </a:xfrm>
          <a:prstGeom prst="rect">
            <a:avLst/>
          </a:prstGeom>
        </p:spPr>
      </p:pic>
      <p:pic>
        <p:nvPicPr>
          <p:cNvPr id="44" name="Рисунок 4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0993" y="1376980"/>
            <a:ext cx="665148" cy="665148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470" r="18791"/>
          <a:stretch/>
        </p:blipFill>
        <p:spPr>
          <a:xfrm>
            <a:off x="5879976" y="-128069"/>
            <a:ext cx="6305128" cy="70161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484056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" name="Рисунок 5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1898"/>
          <a:stretch/>
        </p:blipFill>
        <p:spPr>
          <a:xfrm>
            <a:off x="0" y="-99392"/>
            <a:ext cx="12192000" cy="6984775"/>
          </a:xfrm>
          <a:prstGeom prst="rect">
            <a:avLst/>
          </a:prstGeom>
        </p:spPr>
      </p:pic>
      <p:sp>
        <p:nvSpPr>
          <p:cNvPr id="36" name="Скругленный прямоугольник 35"/>
          <p:cNvSpPr/>
          <p:nvPr/>
        </p:nvSpPr>
        <p:spPr>
          <a:xfrm>
            <a:off x="695326" y="1772816"/>
            <a:ext cx="10729266" cy="4536504"/>
          </a:xfrm>
          <a:prstGeom prst="roundRect">
            <a:avLst>
              <a:gd name="adj" fmla="val 4142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isometricRightUp"/>
              <a:lightRig rig="threePt" dir="t"/>
            </a:scene3d>
          </a:bodyPr>
          <a:lstStyle/>
          <a:p>
            <a:pPr algn="ctr"/>
            <a:endParaRPr lang="ru-RU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81" name="Заголовок 1"/>
          <p:cNvSpPr>
            <a:spLocks noGrp="1"/>
          </p:cNvSpPr>
          <p:nvPr>
            <p:ph type="title"/>
          </p:nvPr>
        </p:nvSpPr>
        <p:spPr>
          <a:xfrm>
            <a:off x="695250" y="549275"/>
            <a:ext cx="10801350" cy="541655"/>
          </a:xfrm>
        </p:spPr>
        <p:txBody>
          <a:bodyPr>
            <a:normAutofit/>
          </a:bodyPr>
          <a:lstStyle/>
          <a:p>
            <a:r>
              <a:rPr lang="ru-RU" sz="30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Диспансеризация и профилактические осмотры</a:t>
            </a:r>
          </a:p>
        </p:txBody>
      </p:sp>
      <p:cxnSp>
        <p:nvCxnSpPr>
          <p:cNvPr id="82" name="Прямая соединительная линия 81"/>
          <p:cNvCxnSpPr/>
          <p:nvPr/>
        </p:nvCxnSpPr>
        <p:spPr>
          <a:xfrm>
            <a:off x="695325" y="549275"/>
            <a:ext cx="10801350" cy="0"/>
          </a:xfrm>
          <a:prstGeom prst="line">
            <a:avLst/>
          </a:prstGeom>
          <a:ln w="57150">
            <a:solidFill>
              <a:srgbClr val="49BED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9" name="Прямоугольник 88"/>
          <p:cNvSpPr/>
          <p:nvPr/>
        </p:nvSpPr>
        <p:spPr>
          <a:xfrm>
            <a:off x="1793859" y="1526729"/>
            <a:ext cx="2141826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1755" marR="71755">
              <a:spcAft>
                <a:spcPts val="0"/>
              </a:spcAft>
            </a:pPr>
            <a:r>
              <a:rPr lang="ru-RU" sz="12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План</a:t>
            </a:r>
          </a:p>
        </p:txBody>
      </p:sp>
      <p:sp>
        <p:nvSpPr>
          <p:cNvPr id="90" name="Прямоугольник 89"/>
          <p:cNvSpPr/>
          <p:nvPr/>
        </p:nvSpPr>
        <p:spPr>
          <a:xfrm>
            <a:off x="5565623" y="1526729"/>
            <a:ext cx="2141826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1755" marR="71755">
              <a:spcAft>
                <a:spcPts val="0"/>
              </a:spcAft>
            </a:pPr>
            <a:r>
              <a:rPr lang="ru-RU" sz="12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Факт выполнения</a:t>
            </a:r>
          </a:p>
        </p:txBody>
      </p:sp>
      <p:sp>
        <p:nvSpPr>
          <p:cNvPr id="91" name="Прямоугольник 90"/>
          <p:cNvSpPr/>
          <p:nvPr/>
        </p:nvSpPr>
        <p:spPr>
          <a:xfrm>
            <a:off x="9336063" y="1526729"/>
            <a:ext cx="2141826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1755" marR="71755">
              <a:spcAft>
                <a:spcPts val="0"/>
              </a:spcAft>
            </a:pPr>
            <a:r>
              <a:rPr lang="ru-RU" sz="12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Доля выполнения</a:t>
            </a:r>
          </a:p>
        </p:txBody>
      </p:sp>
      <p:sp>
        <p:nvSpPr>
          <p:cNvPr id="92" name="Скругленный прямоугольник 91"/>
          <p:cNvSpPr/>
          <p:nvPr/>
        </p:nvSpPr>
        <p:spPr>
          <a:xfrm>
            <a:off x="623392" y="3712159"/>
            <a:ext cx="10945216" cy="303358"/>
          </a:xfrm>
          <a:prstGeom prst="roundRect">
            <a:avLst/>
          </a:prstGeom>
          <a:solidFill>
            <a:schemeClr val="bg1"/>
          </a:solidFill>
          <a:ln>
            <a:solidFill>
              <a:srgbClr val="49BED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6" name="Прямоугольник 95"/>
          <p:cNvSpPr/>
          <p:nvPr/>
        </p:nvSpPr>
        <p:spPr>
          <a:xfrm>
            <a:off x="1793859" y="3707740"/>
            <a:ext cx="862254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1755" marR="71755" algn="ctr">
              <a:spcAft>
                <a:spcPts val="0"/>
              </a:spcAft>
            </a:pPr>
            <a:r>
              <a:rPr lang="ru-RU" sz="14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Проведение профилактических медицинских осмотров </a:t>
            </a:r>
          </a:p>
        </p:txBody>
      </p:sp>
      <p:sp>
        <p:nvSpPr>
          <p:cNvPr id="100" name="Скругленный прямоугольник 99"/>
          <p:cNvSpPr/>
          <p:nvPr/>
        </p:nvSpPr>
        <p:spPr>
          <a:xfrm>
            <a:off x="623392" y="2363383"/>
            <a:ext cx="10945216" cy="303358"/>
          </a:xfrm>
          <a:prstGeom prst="roundRect">
            <a:avLst/>
          </a:prstGeom>
          <a:solidFill>
            <a:schemeClr val="bg1"/>
          </a:solidFill>
          <a:ln>
            <a:solidFill>
              <a:srgbClr val="49BED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1" name="Прямоугольник 100"/>
          <p:cNvSpPr/>
          <p:nvPr/>
        </p:nvSpPr>
        <p:spPr>
          <a:xfrm>
            <a:off x="695249" y="2367249"/>
            <a:ext cx="10945291" cy="307777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marL="71755" marR="71755" algn="ctr">
              <a:spcAft>
                <a:spcPts val="0"/>
              </a:spcAft>
            </a:pPr>
            <a:r>
              <a:rPr lang="ru-RU" sz="14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Диспансеризация взрослого населения</a:t>
            </a:r>
          </a:p>
        </p:txBody>
      </p:sp>
      <p:sp>
        <p:nvSpPr>
          <p:cNvPr id="110" name="Скругленный прямоугольник 109"/>
          <p:cNvSpPr/>
          <p:nvPr/>
        </p:nvSpPr>
        <p:spPr>
          <a:xfrm>
            <a:off x="623392" y="5085184"/>
            <a:ext cx="10945216" cy="303358"/>
          </a:xfrm>
          <a:prstGeom prst="roundRect">
            <a:avLst/>
          </a:prstGeom>
          <a:solidFill>
            <a:schemeClr val="bg1"/>
          </a:solidFill>
          <a:ln>
            <a:solidFill>
              <a:srgbClr val="49BED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1" name="Прямоугольник 110"/>
          <p:cNvSpPr/>
          <p:nvPr/>
        </p:nvSpPr>
        <p:spPr>
          <a:xfrm>
            <a:off x="551309" y="5089050"/>
            <a:ext cx="1108923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1755" marR="71755" algn="ctr">
              <a:spcAft>
                <a:spcPts val="0"/>
              </a:spcAft>
            </a:pPr>
            <a:r>
              <a:rPr lang="ru-RU" sz="14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Проведение периодических осмотров </a:t>
            </a:r>
          </a:p>
        </p:txBody>
      </p:sp>
      <p:sp>
        <p:nvSpPr>
          <p:cNvPr id="42" name="Овал 41"/>
          <p:cNvSpPr/>
          <p:nvPr/>
        </p:nvSpPr>
        <p:spPr>
          <a:xfrm>
            <a:off x="8472042" y="1268760"/>
            <a:ext cx="864096" cy="864096"/>
          </a:xfrm>
          <a:prstGeom prst="ellipse">
            <a:avLst/>
          </a:prstGeom>
          <a:solidFill>
            <a:srgbClr val="49BED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3" name="Овал 42"/>
          <p:cNvSpPr/>
          <p:nvPr/>
        </p:nvSpPr>
        <p:spPr>
          <a:xfrm>
            <a:off x="878669" y="1268026"/>
            <a:ext cx="1005113" cy="1005113"/>
          </a:xfrm>
          <a:prstGeom prst="ellipse">
            <a:avLst/>
          </a:prstGeom>
          <a:solidFill>
            <a:srgbClr val="49BED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4" name="Рисунок 4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7934" y="1452275"/>
            <a:ext cx="623076" cy="623076"/>
          </a:xfrm>
          <a:prstGeom prst="rect">
            <a:avLst/>
          </a:prstGeom>
        </p:spPr>
      </p:pic>
      <p:sp>
        <p:nvSpPr>
          <p:cNvPr id="45" name="Овал 44"/>
          <p:cNvSpPr/>
          <p:nvPr/>
        </p:nvSpPr>
        <p:spPr>
          <a:xfrm>
            <a:off x="4655840" y="1268026"/>
            <a:ext cx="1005113" cy="1005113"/>
          </a:xfrm>
          <a:prstGeom prst="ellipse">
            <a:avLst/>
          </a:prstGeom>
          <a:solidFill>
            <a:srgbClr val="49BED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6" name="Рисунок 4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8315" y="1509144"/>
            <a:ext cx="587901" cy="587901"/>
          </a:xfrm>
          <a:prstGeom prst="rect">
            <a:avLst/>
          </a:prstGeom>
        </p:spPr>
      </p:pic>
      <p:pic>
        <p:nvPicPr>
          <p:cNvPr id="47" name="Рисунок 4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47576" y="1450890"/>
            <a:ext cx="512954" cy="512954"/>
          </a:xfrm>
          <a:prstGeom prst="rect">
            <a:avLst/>
          </a:prstGeom>
        </p:spPr>
      </p:pic>
      <p:sp>
        <p:nvSpPr>
          <p:cNvPr id="48" name="Заголовок 1"/>
          <p:cNvSpPr txBox="1">
            <a:spLocks/>
          </p:cNvSpPr>
          <p:nvPr/>
        </p:nvSpPr>
        <p:spPr>
          <a:xfrm>
            <a:off x="767333" y="2747904"/>
            <a:ext cx="2232248" cy="5463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8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41 504 </a:t>
            </a:r>
            <a:r>
              <a:rPr lang="ru-RU" sz="12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чел.</a:t>
            </a:r>
          </a:p>
        </p:txBody>
      </p:sp>
      <p:sp>
        <p:nvSpPr>
          <p:cNvPr id="49" name="Заголовок 1"/>
          <p:cNvSpPr txBox="1">
            <a:spLocks/>
          </p:cNvSpPr>
          <p:nvPr/>
        </p:nvSpPr>
        <p:spPr>
          <a:xfrm>
            <a:off x="4583832" y="2747904"/>
            <a:ext cx="2232248" cy="5463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8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41 537 </a:t>
            </a:r>
            <a:r>
              <a:rPr lang="ru-RU" sz="12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чел.</a:t>
            </a:r>
          </a:p>
        </p:txBody>
      </p:sp>
      <p:sp>
        <p:nvSpPr>
          <p:cNvPr id="50" name="Заголовок 1"/>
          <p:cNvSpPr txBox="1">
            <a:spLocks/>
          </p:cNvSpPr>
          <p:nvPr/>
        </p:nvSpPr>
        <p:spPr>
          <a:xfrm>
            <a:off x="8328322" y="2747904"/>
            <a:ext cx="2232248" cy="5463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8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100 </a:t>
            </a:r>
            <a:r>
              <a:rPr lang="ru-RU" sz="12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%</a:t>
            </a:r>
          </a:p>
        </p:txBody>
      </p:sp>
      <p:sp>
        <p:nvSpPr>
          <p:cNvPr id="51" name="Заголовок 1"/>
          <p:cNvSpPr txBox="1">
            <a:spLocks/>
          </p:cNvSpPr>
          <p:nvPr/>
        </p:nvSpPr>
        <p:spPr>
          <a:xfrm>
            <a:off x="767333" y="4249027"/>
            <a:ext cx="2232248" cy="5463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8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1 022 </a:t>
            </a:r>
            <a:r>
              <a:rPr lang="ru-RU" sz="12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чел.</a:t>
            </a:r>
          </a:p>
        </p:txBody>
      </p:sp>
      <p:sp>
        <p:nvSpPr>
          <p:cNvPr id="52" name="Заголовок 1"/>
          <p:cNvSpPr txBox="1">
            <a:spLocks/>
          </p:cNvSpPr>
          <p:nvPr/>
        </p:nvSpPr>
        <p:spPr>
          <a:xfrm>
            <a:off x="767333" y="5546924"/>
            <a:ext cx="2232248" cy="5463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8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995 </a:t>
            </a:r>
            <a:r>
              <a:rPr lang="ru-RU" sz="12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чел.</a:t>
            </a:r>
          </a:p>
        </p:txBody>
      </p:sp>
      <p:sp>
        <p:nvSpPr>
          <p:cNvPr id="53" name="Заголовок 1"/>
          <p:cNvSpPr txBox="1">
            <a:spLocks/>
          </p:cNvSpPr>
          <p:nvPr/>
        </p:nvSpPr>
        <p:spPr>
          <a:xfrm>
            <a:off x="4583832" y="4249027"/>
            <a:ext cx="2232248" cy="5463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8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1 022 </a:t>
            </a:r>
            <a:r>
              <a:rPr lang="ru-RU" sz="12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чел.</a:t>
            </a:r>
          </a:p>
        </p:txBody>
      </p:sp>
      <p:sp>
        <p:nvSpPr>
          <p:cNvPr id="54" name="Заголовок 1"/>
          <p:cNvSpPr txBox="1">
            <a:spLocks/>
          </p:cNvSpPr>
          <p:nvPr/>
        </p:nvSpPr>
        <p:spPr>
          <a:xfrm>
            <a:off x="4583832" y="5546924"/>
            <a:ext cx="2232248" cy="5463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8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995 </a:t>
            </a:r>
            <a:r>
              <a:rPr lang="ru-RU" sz="12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чел.</a:t>
            </a:r>
          </a:p>
        </p:txBody>
      </p:sp>
      <p:sp>
        <p:nvSpPr>
          <p:cNvPr id="55" name="Заголовок 1"/>
          <p:cNvSpPr txBox="1">
            <a:spLocks/>
          </p:cNvSpPr>
          <p:nvPr/>
        </p:nvSpPr>
        <p:spPr>
          <a:xfrm>
            <a:off x="8328397" y="4249027"/>
            <a:ext cx="2232248" cy="5463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8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100 </a:t>
            </a:r>
            <a:r>
              <a:rPr lang="ru-RU" sz="12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%</a:t>
            </a:r>
          </a:p>
        </p:txBody>
      </p:sp>
      <p:sp>
        <p:nvSpPr>
          <p:cNvPr id="56" name="Заголовок 1"/>
          <p:cNvSpPr txBox="1">
            <a:spLocks/>
          </p:cNvSpPr>
          <p:nvPr/>
        </p:nvSpPr>
        <p:spPr>
          <a:xfrm>
            <a:off x="8328397" y="5546924"/>
            <a:ext cx="2232248" cy="5463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8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100 </a:t>
            </a:r>
            <a:r>
              <a:rPr lang="ru-RU" sz="12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%</a:t>
            </a:r>
          </a:p>
        </p:txBody>
      </p:sp>
    </p:spTree>
    <p:extLst>
      <p:ext uri="{BB962C8B-B14F-4D97-AF65-F5344CB8AC3E}">
        <p14:creationId xmlns:p14="http://schemas.microsoft.com/office/powerpoint/2010/main" val="164429208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Рисунок 1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1898"/>
          <a:stretch/>
        </p:blipFill>
        <p:spPr>
          <a:xfrm>
            <a:off x="0" y="-99392"/>
            <a:ext cx="12192000" cy="6984775"/>
          </a:xfrm>
          <a:prstGeom prst="rect">
            <a:avLst/>
          </a:prstGeom>
        </p:spPr>
      </p:pic>
      <p:sp>
        <p:nvSpPr>
          <p:cNvPr id="5" name="Скругленный прямоугольник 4"/>
          <p:cNvSpPr/>
          <p:nvPr/>
        </p:nvSpPr>
        <p:spPr>
          <a:xfrm>
            <a:off x="695326" y="1988840"/>
            <a:ext cx="5234600" cy="3888432"/>
          </a:xfrm>
          <a:prstGeom prst="roundRect">
            <a:avLst>
              <a:gd name="adj" fmla="val 1954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695324" y="549275"/>
            <a:ext cx="11161315" cy="1007517"/>
          </a:xfrm>
        </p:spPr>
        <p:txBody>
          <a:bodyPr anchor="t">
            <a:normAutofit/>
          </a:bodyPr>
          <a:lstStyle/>
          <a:p>
            <a:r>
              <a:rPr lang="ru-RU" sz="30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Прививочная работа: гепатит, корь, краснуха, дифтерия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695325" y="549275"/>
            <a:ext cx="10801350" cy="0"/>
          </a:xfrm>
          <a:prstGeom prst="line">
            <a:avLst/>
          </a:prstGeom>
          <a:ln w="57150">
            <a:solidFill>
              <a:srgbClr val="49BED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922397" y="2224896"/>
            <a:ext cx="4453523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ru-RU" sz="16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Вакцинация</a:t>
            </a:r>
            <a:r>
              <a:rPr lang="en-US" sz="16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lang="ru-RU" sz="16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против гепатита В </a:t>
            </a:r>
          </a:p>
          <a:p>
            <a:pPr>
              <a:lnSpc>
                <a:spcPct val="150000"/>
              </a:lnSpc>
            </a:pPr>
            <a:r>
              <a:rPr lang="ru-RU" sz="16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Вакцинация против гепатита А</a:t>
            </a:r>
          </a:p>
          <a:p>
            <a:pPr>
              <a:lnSpc>
                <a:spcPct val="150000"/>
              </a:lnSpc>
            </a:pPr>
            <a:r>
              <a:rPr lang="ru-RU" sz="16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Ревакцинация против гепатита А</a:t>
            </a:r>
          </a:p>
          <a:p>
            <a:pPr>
              <a:lnSpc>
                <a:spcPct val="150000"/>
              </a:lnSpc>
            </a:pPr>
            <a:r>
              <a:rPr lang="ru-RU" sz="16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Вакцинация против кори</a:t>
            </a:r>
          </a:p>
          <a:p>
            <a:pPr>
              <a:lnSpc>
                <a:spcPct val="150000"/>
              </a:lnSpc>
            </a:pPr>
            <a:r>
              <a:rPr lang="ru-RU" sz="16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Ревакцинация против кори</a:t>
            </a:r>
          </a:p>
          <a:p>
            <a:pPr>
              <a:lnSpc>
                <a:spcPct val="150000"/>
              </a:lnSpc>
            </a:pPr>
            <a:r>
              <a:rPr lang="ru-RU" sz="16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Вакцинация против краснухи</a:t>
            </a:r>
          </a:p>
          <a:p>
            <a:pPr>
              <a:lnSpc>
                <a:spcPct val="150000"/>
              </a:lnSpc>
            </a:pPr>
            <a:r>
              <a:rPr lang="ru-RU" sz="16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Ревакцинация против краснухи</a:t>
            </a:r>
          </a:p>
          <a:p>
            <a:pPr>
              <a:lnSpc>
                <a:spcPct val="150000"/>
              </a:lnSpc>
            </a:pPr>
            <a:r>
              <a:rPr lang="ru-RU" sz="16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Вакцинация против дифтерии</a:t>
            </a:r>
          </a:p>
          <a:p>
            <a:pPr>
              <a:lnSpc>
                <a:spcPct val="150000"/>
              </a:lnSpc>
            </a:pPr>
            <a:r>
              <a:rPr lang="ru-RU" sz="16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Ревакцинация против дифтерии</a:t>
            </a:r>
          </a:p>
        </p:txBody>
      </p:sp>
      <p:sp>
        <p:nvSpPr>
          <p:cNvPr id="9" name="Овал 8"/>
          <p:cNvSpPr/>
          <p:nvPr/>
        </p:nvSpPr>
        <p:spPr>
          <a:xfrm>
            <a:off x="6960096" y="1795811"/>
            <a:ext cx="4297485" cy="4297485"/>
          </a:xfrm>
          <a:prstGeom prst="ellipse">
            <a:avLst/>
          </a:prstGeom>
          <a:solidFill>
            <a:srgbClr val="49BED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3" name="Прямая со стрелкой 12"/>
          <p:cNvCxnSpPr/>
          <p:nvPr/>
        </p:nvCxnSpPr>
        <p:spPr>
          <a:xfrm>
            <a:off x="5929926" y="4005064"/>
            <a:ext cx="814146" cy="0"/>
          </a:xfrm>
          <a:prstGeom prst="straightConnector1">
            <a:avLst/>
          </a:prstGeom>
          <a:ln w="28575" cap="rnd" cmpd="sng">
            <a:solidFill>
              <a:srgbClr val="49BED8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/>
          <p:cNvCxnSpPr/>
          <p:nvPr/>
        </p:nvCxnSpPr>
        <p:spPr>
          <a:xfrm>
            <a:off x="5900863" y="1988840"/>
            <a:ext cx="29062" cy="3888432"/>
          </a:xfrm>
          <a:prstGeom prst="line">
            <a:avLst/>
          </a:prstGeom>
          <a:ln w="57150">
            <a:solidFill>
              <a:srgbClr val="49BED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Прямоугольник 15"/>
          <p:cNvSpPr/>
          <p:nvPr/>
        </p:nvSpPr>
        <p:spPr>
          <a:xfrm>
            <a:off x="7608168" y="5015498"/>
            <a:ext cx="3024336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5000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100%</a:t>
            </a:r>
            <a:endParaRPr lang="ru-RU" sz="5000" dirty="0">
              <a:solidFill>
                <a:schemeClr val="bg1"/>
              </a:solidFill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7306054" y="4305097"/>
            <a:ext cx="3672407" cy="7899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1600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Все планы по вакцинации </a:t>
            </a:r>
            <a:br>
              <a:rPr lang="ru-RU" sz="1600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</a:br>
            <a:r>
              <a:rPr lang="ru-RU" sz="1600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на 2018 год выполнены на</a:t>
            </a:r>
          </a:p>
        </p:txBody>
      </p:sp>
      <p:pic>
        <p:nvPicPr>
          <p:cNvPr id="18" name="Рисунок 1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67718" y="2348880"/>
            <a:ext cx="1988722" cy="19887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282291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1"/>
          <p:cNvSpPr>
            <a:spLocks noGrp="1"/>
          </p:cNvSpPr>
          <p:nvPr>
            <p:ph type="title"/>
          </p:nvPr>
        </p:nvSpPr>
        <p:spPr>
          <a:xfrm>
            <a:off x="5375920" y="549275"/>
            <a:ext cx="5904656" cy="935509"/>
          </a:xfrm>
        </p:spPr>
        <p:txBody>
          <a:bodyPr>
            <a:normAutofit fontScale="90000"/>
          </a:bodyPr>
          <a:lstStyle/>
          <a:p>
            <a:r>
              <a:rPr lang="ru-RU" sz="30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Основные показатели. Инвалиды </a:t>
            </a:r>
            <a:br>
              <a:rPr lang="en-US" sz="30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</a:br>
            <a:r>
              <a:rPr lang="ru-RU" sz="30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и участники ВОВ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5375920" y="549275"/>
            <a:ext cx="6552728" cy="0"/>
          </a:xfrm>
          <a:prstGeom prst="line">
            <a:avLst/>
          </a:prstGeom>
          <a:ln w="57150">
            <a:solidFill>
              <a:srgbClr val="49BED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Скругленный прямоугольник 11"/>
          <p:cNvSpPr/>
          <p:nvPr/>
        </p:nvSpPr>
        <p:spPr>
          <a:xfrm>
            <a:off x="5447928" y="1628800"/>
            <a:ext cx="6556954" cy="5040560"/>
          </a:xfrm>
          <a:prstGeom prst="roundRect">
            <a:avLst>
              <a:gd name="adj" fmla="val 1954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13" name="Таблица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21488658"/>
              </p:ext>
            </p:extLst>
          </p:nvPr>
        </p:nvGraphicFramePr>
        <p:xfrm>
          <a:off x="5663952" y="1844824"/>
          <a:ext cx="6192688" cy="4284672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4104456">
                  <a:extLst>
                    <a:ext uri="{9D8B030D-6E8A-4147-A177-3AD203B41FA5}">
                      <a16:colId xmlns:a16="http://schemas.microsoft.com/office/drawing/2014/main" val="2820415514"/>
                    </a:ext>
                  </a:extLst>
                </a:gridCol>
                <a:gridCol w="1080120">
                  <a:extLst>
                    <a:ext uri="{9D8B030D-6E8A-4147-A177-3AD203B41FA5}">
                      <a16:colId xmlns:a16="http://schemas.microsoft.com/office/drawing/2014/main" val="2334483666"/>
                    </a:ext>
                  </a:extLst>
                </a:gridCol>
                <a:gridCol w="1008112">
                  <a:extLst>
                    <a:ext uri="{9D8B030D-6E8A-4147-A177-3AD203B41FA5}">
                      <a16:colId xmlns:a16="http://schemas.microsoft.com/office/drawing/2014/main" val="468174681"/>
                    </a:ext>
                  </a:extLst>
                </a:gridCol>
              </a:tblGrid>
              <a:tr h="324036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dirty="0">
                          <a:solidFill>
                            <a:schemeClr val="tx1"/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Наименование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>
                          <a:solidFill>
                            <a:schemeClr val="tx1"/>
                          </a:solidFill>
                        </a:rPr>
                        <a:t>Участники ВОВ (кроме ИОВ)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>
                          <a:solidFill>
                            <a:schemeClr val="tx1"/>
                          </a:solidFill>
                        </a:rPr>
                        <a:t>Инвалиды </a:t>
                      </a:r>
                      <a:endParaRPr lang="en-US" sz="1000" b="1" dirty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r>
                        <a:rPr lang="ru-RU" sz="1000" b="1" dirty="0">
                          <a:solidFill>
                            <a:schemeClr val="tx1"/>
                          </a:solidFill>
                        </a:rPr>
                        <a:t>ВОВ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95891157"/>
                  </a:ext>
                </a:extLst>
              </a:tr>
              <a:tr h="324036">
                <a:tc>
                  <a:txBody>
                    <a:bodyPr/>
                    <a:lstStyle/>
                    <a:p>
                      <a:r>
                        <a:rPr lang="ru-RU" sz="900" b="0" u="none" strike="noStrike" dirty="0">
                          <a:solidFill>
                            <a:schemeClr val="tx1"/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Состоит под диспансерным наблюдением на начало отчетного года</a:t>
                      </a:r>
                      <a:endParaRPr lang="ru-RU" sz="900" b="0" dirty="0">
                        <a:solidFill>
                          <a:schemeClr val="tx1"/>
                        </a:solidFill>
                        <a:latin typeface="Roboto" panose="02000000000000000000" pitchFamily="2" charset="0"/>
                        <a:ea typeface="Roboto" panose="02000000000000000000" pitchFamily="2" charset="0"/>
                        <a:cs typeface="Roboto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169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58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11939411"/>
                  </a:ext>
                </a:extLst>
              </a:tr>
              <a:tr h="324036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0" u="none" strike="noStrike" dirty="0">
                          <a:solidFill>
                            <a:schemeClr val="tx1"/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 Вновь взято под диспансерное наблюдение в отчетном году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latin typeface="Roboto" panose="02000000000000000000" pitchFamily="2" charset="0"/>
                        <a:ea typeface="Roboto" panose="02000000000000000000" pitchFamily="2" charset="0"/>
                        <a:cs typeface="Roboto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400" b="0" dirty="0">
                        <a:solidFill>
                          <a:schemeClr val="tx1"/>
                        </a:solidFill>
                        <a:latin typeface="Roboto" panose="02000000000000000000" pitchFamily="2" charset="0"/>
                        <a:ea typeface="Roboto" panose="02000000000000000000" pitchFamily="2" charset="0"/>
                        <a:cs typeface="Roboto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400" b="0" dirty="0">
                        <a:solidFill>
                          <a:schemeClr val="tx1"/>
                        </a:solidFill>
                        <a:latin typeface="Roboto" panose="02000000000000000000" pitchFamily="2" charset="0"/>
                        <a:ea typeface="Roboto" panose="02000000000000000000" pitchFamily="2" charset="0"/>
                        <a:cs typeface="Roboto" panose="020000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69229980"/>
                  </a:ext>
                </a:extLst>
              </a:tr>
              <a:tr h="324036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0" u="none" strike="noStrike" dirty="0">
                          <a:solidFill>
                            <a:schemeClr val="tx1"/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 Снято с диспансерного наблюдения в течении отчетного года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latin typeface="Roboto" panose="02000000000000000000" pitchFamily="2" charset="0"/>
                        <a:ea typeface="Roboto" panose="02000000000000000000" pitchFamily="2" charset="0"/>
                        <a:cs typeface="Roboto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10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56360223"/>
                  </a:ext>
                </a:extLst>
              </a:tr>
              <a:tr h="324036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0" u="none" strike="noStrike" dirty="0">
                          <a:solidFill>
                            <a:schemeClr val="tx1"/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 из них: выехало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latin typeface="Roboto" panose="02000000000000000000" pitchFamily="2" charset="0"/>
                        <a:ea typeface="Roboto" panose="02000000000000000000" pitchFamily="2" charset="0"/>
                        <a:cs typeface="Roboto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400" b="0" dirty="0">
                        <a:solidFill>
                          <a:schemeClr val="tx1"/>
                        </a:solidFill>
                        <a:latin typeface="Roboto" panose="02000000000000000000" pitchFamily="2" charset="0"/>
                        <a:ea typeface="Roboto" panose="02000000000000000000" pitchFamily="2" charset="0"/>
                        <a:cs typeface="Roboto" panose="020000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17551713"/>
                  </a:ext>
                </a:extLst>
              </a:tr>
              <a:tr h="324036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0" u="none" strike="noStrike" dirty="0">
                          <a:solidFill>
                            <a:schemeClr val="tx1"/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 Состоит под диспансерным наблюдением на конец отчетного года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latin typeface="Roboto" panose="02000000000000000000" pitchFamily="2" charset="0"/>
                        <a:ea typeface="Roboto" panose="02000000000000000000" pitchFamily="2" charset="0"/>
                        <a:cs typeface="Roboto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149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48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65757142"/>
                  </a:ext>
                </a:extLst>
              </a:tr>
              <a:tr h="324036">
                <a:tc>
                  <a:txBody>
                    <a:bodyPr/>
                    <a:lstStyle/>
                    <a:p>
                      <a:r>
                        <a:rPr lang="ru-RU" sz="900" b="0" u="none" strike="noStrike" dirty="0">
                          <a:solidFill>
                            <a:schemeClr val="tx1"/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 в том числе по группам инвалидности: I</a:t>
                      </a:r>
                      <a:endParaRPr lang="ru-RU" sz="900" b="0" dirty="0">
                        <a:solidFill>
                          <a:schemeClr val="tx1"/>
                        </a:solidFill>
                        <a:latin typeface="Roboto" panose="02000000000000000000" pitchFamily="2" charset="0"/>
                        <a:ea typeface="Roboto" panose="02000000000000000000" pitchFamily="2" charset="0"/>
                        <a:cs typeface="Roboto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13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2040145"/>
                  </a:ext>
                </a:extLst>
              </a:tr>
              <a:tr h="324036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b="0" u="none" strike="noStrike" dirty="0">
                          <a:solidFill>
                            <a:schemeClr val="tx1"/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                                                                           II</a:t>
                      </a:r>
                      <a:endParaRPr lang="en-US" sz="900" b="0" i="0" u="none" strike="noStrike" dirty="0">
                        <a:solidFill>
                          <a:schemeClr val="tx1"/>
                        </a:solidFill>
                        <a:latin typeface="Roboto" panose="02000000000000000000" pitchFamily="2" charset="0"/>
                        <a:ea typeface="Roboto" panose="02000000000000000000" pitchFamily="2" charset="0"/>
                        <a:cs typeface="Roboto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96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39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67382446"/>
                  </a:ext>
                </a:extLst>
              </a:tr>
              <a:tr h="324036">
                <a:tc>
                  <a:txBody>
                    <a:bodyPr/>
                    <a:lstStyle/>
                    <a:p>
                      <a:r>
                        <a:rPr lang="en-US" sz="900" b="0" u="none" strike="noStrike" dirty="0">
                          <a:solidFill>
                            <a:schemeClr val="tx1"/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                                                                           III</a:t>
                      </a:r>
                      <a:endParaRPr lang="ru-RU" sz="900" b="0" dirty="0">
                        <a:solidFill>
                          <a:schemeClr val="tx1"/>
                        </a:solidFill>
                        <a:latin typeface="Roboto" panose="02000000000000000000" pitchFamily="2" charset="0"/>
                        <a:ea typeface="Roboto" panose="02000000000000000000" pitchFamily="2" charset="0"/>
                        <a:cs typeface="Roboto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40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90594822"/>
                  </a:ext>
                </a:extLst>
              </a:tr>
              <a:tr h="324036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0" u="none" strike="noStrike" dirty="0">
                          <a:solidFill>
                            <a:schemeClr val="tx1"/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 Охвачено комплексными медицинскими осмотрами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latin typeface="Roboto" panose="02000000000000000000" pitchFamily="2" charset="0"/>
                        <a:ea typeface="Roboto" panose="02000000000000000000" pitchFamily="2" charset="0"/>
                        <a:cs typeface="Roboto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149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48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80705554"/>
                  </a:ext>
                </a:extLst>
              </a:tr>
              <a:tr h="324036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0" u="none" strike="noStrike" dirty="0">
                          <a:solidFill>
                            <a:schemeClr val="tx1"/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 Нуждались в стационарном лечении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latin typeface="Roboto" panose="02000000000000000000" pitchFamily="2" charset="0"/>
                        <a:ea typeface="Roboto" panose="02000000000000000000" pitchFamily="2" charset="0"/>
                        <a:cs typeface="Roboto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48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20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65485517"/>
                  </a:ext>
                </a:extLst>
              </a:tr>
              <a:tr h="324036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0" u="none" strike="noStrike" dirty="0">
                          <a:solidFill>
                            <a:schemeClr val="tx1"/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 Получили стационарное лечение из числа нуждавшихся 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latin typeface="Roboto" panose="02000000000000000000" pitchFamily="2" charset="0"/>
                        <a:ea typeface="Roboto" panose="02000000000000000000" pitchFamily="2" charset="0"/>
                        <a:cs typeface="Roboto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39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18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42443554"/>
                  </a:ext>
                </a:extLst>
              </a:tr>
              <a:tr h="324036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0" u="none" strike="noStrike" dirty="0">
                          <a:solidFill>
                            <a:schemeClr val="tx1"/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 Получили санаторно-курортное лечение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latin typeface="Roboto" panose="02000000000000000000" pitchFamily="2" charset="0"/>
                        <a:ea typeface="Roboto" panose="02000000000000000000" pitchFamily="2" charset="0"/>
                        <a:cs typeface="Roboto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38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15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87400092"/>
                  </a:ext>
                </a:extLst>
              </a:tr>
            </a:tbl>
          </a:graphicData>
        </a:graphic>
      </p:graphicFrame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827" r="34253"/>
          <a:stretch/>
        </p:blipFill>
        <p:spPr>
          <a:xfrm>
            <a:off x="-4226" y="0"/>
            <a:ext cx="5231904" cy="685800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290" y="1315371"/>
            <a:ext cx="720413" cy="720413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0993" y="1376980"/>
            <a:ext cx="665148" cy="665148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2690" y="1467771"/>
            <a:ext cx="720413" cy="720413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3393" y="1529380"/>
            <a:ext cx="665148" cy="665148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5090" y="1620171"/>
            <a:ext cx="720413" cy="720413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5793" y="1681780"/>
            <a:ext cx="665148" cy="6651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761477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" name="Рисунок 6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1898"/>
          <a:stretch/>
        </p:blipFill>
        <p:spPr>
          <a:xfrm>
            <a:off x="0" y="-99392"/>
            <a:ext cx="12192000" cy="6984775"/>
          </a:xfrm>
          <a:prstGeom prst="rect">
            <a:avLst/>
          </a:prstGeom>
        </p:spPr>
      </p:pic>
      <p:sp>
        <p:nvSpPr>
          <p:cNvPr id="43" name="Заголовок 1"/>
          <p:cNvSpPr>
            <a:spLocks noGrp="1"/>
          </p:cNvSpPr>
          <p:nvPr>
            <p:ph type="title"/>
          </p:nvPr>
        </p:nvSpPr>
        <p:spPr>
          <a:xfrm>
            <a:off x="695325" y="549275"/>
            <a:ext cx="10515600" cy="541655"/>
          </a:xfrm>
        </p:spPr>
        <p:txBody>
          <a:bodyPr>
            <a:normAutofit/>
          </a:bodyPr>
          <a:lstStyle/>
          <a:p>
            <a:r>
              <a:rPr lang="ru-RU" sz="30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Показатели</a:t>
            </a:r>
            <a:r>
              <a:rPr lang="en-US" sz="30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lang="ru-RU" sz="30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заболеваемости</a:t>
            </a:r>
          </a:p>
        </p:txBody>
      </p:sp>
      <p:cxnSp>
        <p:nvCxnSpPr>
          <p:cNvPr id="44" name="Прямая соединительная линия 43"/>
          <p:cNvCxnSpPr/>
          <p:nvPr/>
        </p:nvCxnSpPr>
        <p:spPr>
          <a:xfrm>
            <a:off x="695325" y="549275"/>
            <a:ext cx="10801350" cy="0"/>
          </a:xfrm>
          <a:prstGeom prst="line">
            <a:avLst/>
          </a:prstGeom>
          <a:ln w="57150">
            <a:solidFill>
              <a:srgbClr val="49BED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Скругленный прямоугольник 30"/>
          <p:cNvSpPr/>
          <p:nvPr/>
        </p:nvSpPr>
        <p:spPr>
          <a:xfrm>
            <a:off x="695325" y="1124744"/>
            <a:ext cx="10801350" cy="5184576"/>
          </a:xfrm>
          <a:prstGeom prst="roundRect">
            <a:avLst>
              <a:gd name="adj" fmla="val 1954"/>
            </a:avLst>
          </a:prstGeom>
          <a:solidFill>
            <a:srgbClr val="B7E4E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Скругленный прямоугольник 31"/>
          <p:cNvSpPr/>
          <p:nvPr/>
        </p:nvSpPr>
        <p:spPr>
          <a:xfrm>
            <a:off x="2495599" y="1739596"/>
            <a:ext cx="1599621" cy="4248795"/>
          </a:xfrm>
          <a:prstGeom prst="roundRect">
            <a:avLst>
              <a:gd name="adj" fmla="val 4497"/>
            </a:avLst>
          </a:prstGeom>
          <a:solidFill>
            <a:srgbClr val="D3EF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Скругленный прямоугольник 32"/>
          <p:cNvSpPr/>
          <p:nvPr/>
        </p:nvSpPr>
        <p:spPr>
          <a:xfrm>
            <a:off x="4295800" y="1739596"/>
            <a:ext cx="1584176" cy="4248795"/>
          </a:xfrm>
          <a:prstGeom prst="roundRect">
            <a:avLst>
              <a:gd name="adj" fmla="val 4497"/>
            </a:avLst>
          </a:prstGeom>
          <a:solidFill>
            <a:srgbClr val="D3EF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Скругленный прямоугольник 33"/>
          <p:cNvSpPr/>
          <p:nvPr/>
        </p:nvSpPr>
        <p:spPr>
          <a:xfrm>
            <a:off x="6096000" y="1739596"/>
            <a:ext cx="1584176" cy="4248795"/>
          </a:xfrm>
          <a:prstGeom prst="roundRect">
            <a:avLst>
              <a:gd name="adj" fmla="val 4497"/>
            </a:avLst>
          </a:prstGeom>
          <a:solidFill>
            <a:srgbClr val="D3EF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" name="Скругленный прямоугольник 34"/>
          <p:cNvSpPr/>
          <p:nvPr/>
        </p:nvSpPr>
        <p:spPr>
          <a:xfrm>
            <a:off x="7896200" y="1739596"/>
            <a:ext cx="1584176" cy="4248795"/>
          </a:xfrm>
          <a:prstGeom prst="roundRect">
            <a:avLst>
              <a:gd name="adj" fmla="val 4497"/>
            </a:avLst>
          </a:prstGeom>
          <a:solidFill>
            <a:srgbClr val="D3EF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6" name="Скругленный прямоугольник 35"/>
          <p:cNvSpPr/>
          <p:nvPr/>
        </p:nvSpPr>
        <p:spPr>
          <a:xfrm>
            <a:off x="9696400" y="1739596"/>
            <a:ext cx="1584176" cy="4248795"/>
          </a:xfrm>
          <a:prstGeom prst="roundRect">
            <a:avLst>
              <a:gd name="adj" fmla="val 4497"/>
            </a:avLst>
          </a:prstGeom>
          <a:solidFill>
            <a:srgbClr val="D3EF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2" name="Заголовок 1"/>
          <p:cNvSpPr txBox="1">
            <a:spLocks/>
          </p:cNvSpPr>
          <p:nvPr/>
        </p:nvSpPr>
        <p:spPr>
          <a:xfrm>
            <a:off x="2495600" y="2251917"/>
            <a:ext cx="1584176" cy="75633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2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Болезни </a:t>
            </a:r>
          </a:p>
          <a:p>
            <a:r>
              <a:rPr lang="ru-RU" sz="12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системы кровообращения</a:t>
            </a:r>
          </a:p>
        </p:txBody>
      </p:sp>
      <p:sp>
        <p:nvSpPr>
          <p:cNvPr id="63" name="Заголовок 1"/>
          <p:cNvSpPr txBox="1">
            <a:spLocks/>
          </p:cNvSpPr>
          <p:nvPr/>
        </p:nvSpPr>
        <p:spPr>
          <a:xfrm>
            <a:off x="4295800" y="2246867"/>
            <a:ext cx="1440160" cy="75633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2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Болезни органов дыхания</a:t>
            </a:r>
          </a:p>
        </p:txBody>
      </p:sp>
      <p:sp>
        <p:nvSpPr>
          <p:cNvPr id="65" name="Заголовок 1"/>
          <p:cNvSpPr txBox="1">
            <a:spLocks/>
          </p:cNvSpPr>
          <p:nvPr/>
        </p:nvSpPr>
        <p:spPr>
          <a:xfrm>
            <a:off x="6096000" y="2246867"/>
            <a:ext cx="1440160" cy="75633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2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Болезни органов пищеварения</a:t>
            </a:r>
          </a:p>
        </p:txBody>
      </p:sp>
      <p:sp>
        <p:nvSpPr>
          <p:cNvPr id="66" name="Заголовок 1"/>
          <p:cNvSpPr txBox="1">
            <a:spLocks/>
          </p:cNvSpPr>
          <p:nvPr/>
        </p:nvSpPr>
        <p:spPr>
          <a:xfrm>
            <a:off x="7896200" y="2239882"/>
            <a:ext cx="1440160" cy="75633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2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Болезни костно-мышечной системы</a:t>
            </a:r>
          </a:p>
        </p:txBody>
      </p:sp>
      <p:sp>
        <p:nvSpPr>
          <p:cNvPr id="67" name="Заголовок 1"/>
          <p:cNvSpPr txBox="1">
            <a:spLocks/>
          </p:cNvSpPr>
          <p:nvPr/>
        </p:nvSpPr>
        <p:spPr>
          <a:xfrm>
            <a:off x="9696400" y="2239882"/>
            <a:ext cx="1440160" cy="75633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2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Болезни мочеполовой системы</a:t>
            </a:r>
          </a:p>
        </p:txBody>
      </p:sp>
      <p:sp>
        <p:nvSpPr>
          <p:cNvPr id="69" name="Заголовок 1"/>
          <p:cNvSpPr txBox="1">
            <a:spLocks/>
          </p:cNvSpPr>
          <p:nvPr/>
        </p:nvSpPr>
        <p:spPr>
          <a:xfrm rot="16200000">
            <a:off x="2234197" y="3088115"/>
            <a:ext cx="1440160" cy="293701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6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85 463 </a:t>
            </a:r>
          </a:p>
        </p:txBody>
      </p:sp>
      <p:sp>
        <p:nvSpPr>
          <p:cNvPr id="70" name="Заголовок 1"/>
          <p:cNvSpPr txBox="1">
            <a:spLocks/>
          </p:cNvSpPr>
          <p:nvPr/>
        </p:nvSpPr>
        <p:spPr>
          <a:xfrm rot="16200000">
            <a:off x="5855220" y="4117466"/>
            <a:ext cx="1440160" cy="307133"/>
          </a:xfrm>
          <a:prstGeom prst="rect">
            <a:avLst/>
          </a:prstGeom>
        </p:spPr>
        <p:txBody>
          <a:bodyPr vert="horz" lIns="91440" tIns="45720" rIns="91440" bIns="45720" rtlCol="0" anchor="t"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6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17 361</a:t>
            </a:r>
          </a:p>
        </p:txBody>
      </p:sp>
      <p:sp>
        <p:nvSpPr>
          <p:cNvPr id="71" name="Заголовок 1"/>
          <p:cNvSpPr txBox="1">
            <a:spLocks/>
          </p:cNvSpPr>
          <p:nvPr/>
        </p:nvSpPr>
        <p:spPr>
          <a:xfrm rot="16200000">
            <a:off x="4055021" y="3292738"/>
            <a:ext cx="1440160" cy="306512"/>
          </a:xfrm>
          <a:prstGeom prst="rect">
            <a:avLst/>
          </a:prstGeom>
        </p:spPr>
        <p:txBody>
          <a:bodyPr vert="horz" lIns="91440" tIns="45720" rIns="91440" bIns="45720" rtlCol="0" anchor="t"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6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43 954</a:t>
            </a:r>
          </a:p>
        </p:txBody>
      </p:sp>
      <p:sp>
        <p:nvSpPr>
          <p:cNvPr id="72" name="Заголовок 1"/>
          <p:cNvSpPr txBox="1">
            <a:spLocks/>
          </p:cNvSpPr>
          <p:nvPr/>
        </p:nvSpPr>
        <p:spPr>
          <a:xfrm rot="16200000">
            <a:off x="7616229" y="3813148"/>
            <a:ext cx="1440160" cy="304154"/>
          </a:xfrm>
          <a:prstGeom prst="rect">
            <a:avLst/>
          </a:prstGeom>
        </p:spPr>
        <p:txBody>
          <a:bodyPr vert="horz" lIns="91440" tIns="45720" rIns="91440" bIns="45720" rtlCol="0" anchor="t"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6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40 692</a:t>
            </a:r>
          </a:p>
        </p:txBody>
      </p:sp>
      <p:sp>
        <p:nvSpPr>
          <p:cNvPr id="73" name="Заголовок 1"/>
          <p:cNvSpPr txBox="1">
            <a:spLocks/>
          </p:cNvSpPr>
          <p:nvPr/>
        </p:nvSpPr>
        <p:spPr>
          <a:xfrm rot="16200000">
            <a:off x="9427821" y="4328023"/>
            <a:ext cx="1440160" cy="304154"/>
          </a:xfrm>
          <a:prstGeom prst="rect">
            <a:avLst/>
          </a:prstGeom>
        </p:spPr>
        <p:txBody>
          <a:bodyPr vert="horz" lIns="91440" tIns="45720" rIns="91440" bIns="45720" rtlCol="0" anchor="t"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6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13 438</a:t>
            </a:r>
          </a:p>
        </p:txBody>
      </p:sp>
      <p:sp>
        <p:nvSpPr>
          <p:cNvPr id="74" name="Заголовок 1"/>
          <p:cNvSpPr txBox="1">
            <a:spLocks/>
          </p:cNvSpPr>
          <p:nvPr/>
        </p:nvSpPr>
        <p:spPr>
          <a:xfrm rot="16200000">
            <a:off x="2968247" y="2909688"/>
            <a:ext cx="1440160" cy="293701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6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86 953 </a:t>
            </a:r>
          </a:p>
        </p:txBody>
      </p:sp>
      <p:sp>
        <p:nvSpPr>
          <p:cNvPr id="76" name="Заголовок 1"/>
          <p:cNvSpPr txBox="1">
            <a:spLocks/>
          </p:cNvSpPr>
          <p:nvPr/>
        </p:nvSpPr>
        <p:spPr>
          <a:xfrm rot="16200000">
            <a:off x="4742435" y="3563224"/>
            <a:ext cx="1440160" cy="293701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6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42 017 </a:t>
            </a:r>
          </a:p>
        </p:txBody>
      </p:sp>
      <p:sp>
        <p:nvSpPr>
          <p:cNvPr id="77" name="Заголовок 1"/>
          <p:cNvSpPr txBox="1">
            <a:spLocks/>
          </p:cNvSpPr>
          <p:nvPr/>
        </p:nvSpPr>
        <p:spPr>
          <a:xfrm rot="16200000">
            <a:off x="6522903" y="4287981"/>
            <a:ext cx="1440160" cy="293701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6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16 522 </a:t>
            </a:r>
          </a:p>
        </p:txBody>
      </p:sp>
      <p:sp>
        <p:nvSpPr>
          <p:cNvPr id="78" name="Заголовок 1"/>
          <p:cNvSpPr txBox="1">
            <a:spLocks/>
          </p:cNvSpPr>
          <p:nvPr/>
        </p:nvSpPr>
        <p:spPr>
          <a:xfrm rot="16200000">
            <a:off x="8301160" y="4192792"/>
            <a:ext cx="1440160" cy="293701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6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42 453 </a:t>
            </a:r>
          </a:p>
        </p:txBody>
      </p:sp>
      <p:sp>
        <p:nvSpPr>
          <p:cNvPr id="79" name="Заголовок 1"/>
          <p:cNvSpPr txBox="1">
            <a:spLocks/>
          </p:cNvSpPr>
          <p:nvPr/>
        </p:nvSpPr>
        <p:spPr>
          <a:xfrm rot="16200000">
            <a:off x="10123145" y="4425493"/>
            <a:ext cx="1440160" cy="293701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6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13 227</a:t>
            </a:r>
          </a:p>
          <a:p>
            <a:r>
              <a:rPr lang="ru-RU" sz="16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</a:p>
        </p:txBody>
      </p:sp>
      <p:sp>
        <p:nvSpPr>
          <p:cNvPr id="80" name="Овал 79"/>
          <p:cNvSpPr/>
          <p:nvPr/>
        </p:nvSpPr>
        <p:spPr>
          <a:xfrm>
            <a:off x="2618135" y="1296808"/>
            <a:ext cx="885577" cy="885577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1" name="Рисунок 8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9580" y="1443738"/>
            <a:ext cx="582686" cy="582686"/>
          </a:xfrm>
          <a:prstGeom prst="rect">
            <a:avLst/>
          </a:prstGeom>
        </p:spPr>
      </p:pic>
      <p:sp>
        <p:nvSpPr>
          <p:cNvPr id="82" name="Овал 81"/>
          <p:cNvSpPr/>
          <p:nvPr/>
        </p:nvSpPr>
        <p:spPr>
          <a:xfrm>
            <a:off x="4418335" y="1296808"/>
            <a:ext cx="885577" cy="885577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3" name="Овал 82"/>
          <p:cNvSpPr/>
          <p:nvPr/>
        </p:nvSpPr>
        <p:spPr>
          <a:xfrm>
            <a:off x="6218535" y="1296808"/>
            <a:ext cx="885577" cy="885577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4" name="Овал 83"/>
          <p:cNvSpPr/>
          <p:nvPr/>
        </p:nvSpPr>
        <p:spPr>
          <a:xfrm>
            <a:off x="8018735" y="1296808"/>
            <a:ext cx="885577" cy="885577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5" name="Овал 84"/>
          <p:cNvSpPr/>
          <p:nvPr/>
        </p:nvSpPr>
        <p:spPr>
          <a:xfrm>
            <a:off x="9818935" y="1296808"/>
            <a:ext cx="885577" cy="885577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6" name="Рисунок 8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5840" y="1460046"/>
            <a:ext cx="491474" cy="491474"/>
          </a:xfrm>
          <a:prstGeom prst="rect">
            <a:avLst/>
          </a:prstGeom>
        </p:spPr>
      </p:pic>
      <p:pic>
        <p:nvPicPr>
          <p:cNvPr id="87" name="Рисунок 8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7666" y="1443317"/>
            <a:ext cx="562430" cy="562430"/>
          </a:xfrm>
          <a:prstGeom prst="rect">
            <a:avLst/>
          </a:prstGeom>
        </p:spPr>
      </p:pic>
      <p:pic>
        <p:nvPicPr>
          <p:cNvPr id="88" name="Рисунок 8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84232" y="1485694"/>
            <a:ext cx="537834" cy="537834"/>
          </a:xfrm>
          <a:prstGeom prst="rect">
            <a:avLst/>
          </a:prstGeom>
        </p:spPr>
      </p:pic>
      <p:pic>
        <p:nvPicPr>
          <p:cNvPr id="89" name="Рисунок 8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84432" y="1466646"/>
            <a:ext cx="568491" cy="568491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845" y="4221040"/>
            <a:ext cx="1339279" cy="1339279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2787878" y="3907564"/>
            <a:ext cx="303476" cy="1775703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5" name="Прямоугольник 44"/>
          <p:cNvSpPr/>
          <p:nvPr/>
        </p:nvSpPr>
        <p:spPr>
          <a:xfrm>
            <a:off x="3531702" y="3760020"/>
            <a:ext cx="303476" cy="1923248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6" name="Прямоугольник 45"/>
          <p:cNvSpPr/>
          <p:nvPr/>
        </p:nvSpPr>
        <p:spPr>
          <a:xfrm>
            <a:off x="4596128" y="4098093"/>
            <a:ext cx="303476" cy="158517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7" name="Прямоугольник 46"/>
          <p:cNvSpPr/>
          <p:nvPr/>
        </p:nvSpPr>
        <p:spPr>
          <a:xfrm>
            <a:off x="5303912" y="4365105"/>
            <a:ext cx="303476" cy="1318162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8" name="Прямоугольник 47"/>
          <p:cNvSpPr/>
          <p:nvPr/>
        </p:nvSpPr>
        <p:spPr>
          <a:xfrm>
            <a:off x="6396328" y="4939713"/>
            <a:ext cx="303476" cy="74355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9" name="Прямоугольник 48"/>
          <p:cNvSpPr/>
          <p:nvPr/>
        </p:nvSpPr>
        <p:spPr>
          <a:xfrm>
            <a:off x="7104112" y="5064959"/>
            <a:ext cx="303476" cy="618308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0" name="Прямоугольник 49"/>
          <p:cNvSpPr/>
          <p:nvPr/>
        </p:nvSpPr>
        <p:spPr>
          <a:xfrm>
            <a:off x="8170220" y="4653136"/>
            <a:ext cx="303476" cy="103013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1" name="Прямоугольник 50"/>
          <p:cNvSpPr/>
          <p:nvPr/>
        </p:nvSpPr>
        <p:spPr>
          <a:xfrm>
            <a:off x="8878004" y="5013176"/>
            <a:ext cx="303476" cy="670091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2" name="Прямоугольник 51"/>
          <p:cNvSpPr/>
          <p:nvPr/>
        </p:nvSpPr>
        <p:spPr>
          <a:xfrm>
            <a:off x="9963002" y="5157192"/>
            <a:ext cx="303476" cy="52607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3" name="Прямоугольник 52"/>
          <p:cNvSpPr/>
          <p:nvPr/>
        </p:nvSpPr>
        <p:spPr>
          <a:xfrm>
            <a:off x="10670786" y="5236220"/>
            <a:ext cx="303476" cy="447048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2495598" y="5693944"/>
            <a:ext cx="86409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0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2017 год</a:t>
            </a:r>
          </a:p>
        </p:txBody>
      </p:sp>
      <p:sp>
        <p:nvSpPr>
          <p:cNvPr id="54" name="TextBox 53"/>
          <p:cNvSpPr txBox="1"/>
          <p:nvPr/>
        </p:nvSpPr>
        <p:spPr>
          <a:xfrm>
            <a:off x="3190923" y="5693944"/>
            <a:ext cx="86409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0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201</a:t>
            </a:r>
            <a:r>
              <a:rPr lang="en-US" sz="10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8</a:t>
            </a:r>
            <a:r>
              <a:rPr lang="ru-RU" sz="10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год</a:t>
            </a:r>
          </a:p>
        </p:txBody>
      </p:sp>
      <p:sp>
        <p:nvSpPr>
          <p:cNvPr id="55" name="TextBox 54"/>
          <p:cNvSpPr txBox="1"/>
          <p:nvPr/>
        </p:nvSpPr>
        <p:spPr>
          <a:xfrm>
            <a:off x="4318295" y="5693944"/>
            <a:ext cx="86409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0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2017 год</a:t>
            </a:r>
          </a:p>
        </p:txBody>
      </p:sp>
      <p:sp>
        <p:nvSpPr>
          <p:cNvPr id="56" name="TextBox 55"/>
          <p:cNvSpPr txBox="1"/>
          <p:nvPr/>
        </p:nvSpPr>
        <p:spPr>
          <a:xfrm>
            <a:off x="5013620" y="5693944"/>
            <a:ext cx="86409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0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201</a:t>
            </a:r>
            <a:r>
              <a:rPr lang="en-US" sz="10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8</a:t>
            </a:r>
            <a:r>
              <a:rPr lang="ru-RU" sz="10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год</a:t>
            </a:r>
          </a:p>
        </p:txBody>
      </p:sp>
      <p:sp>
        <p:nvSpPr>
          <p:cNvPr id="57" name="TextBox 56"/>
          <p:cNvSpPr txBox="1"/>
          <p:nvPr/>
        </p:nvSpPr>
        <p:spPr>
          <a:xfrm>
            <a:off x="6101694" y="5693944"/>
            <a:ext cx="86409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0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2017 год</a:t>
            </a:r>
          </a:p>
        </p:txBody>
      </p:sp>
      <p:sp>
        <p:nvSpPr>
          <p:cNvPr id="58" name="TextBox 57"/>
          <p:cNvSpPr txBox="1"/>
          <p:nvPr/>
        </p:nvSpPr>
        <p:spPr>
          <a:xfrm>
            <a:off x="6797019" y="5693944"/>
            <a:ext cx="86409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0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201</a:t>
            </a:r>
            <a:r>
              <a:rPr lang="en-US" sz="10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8</a:t>
            </a:r>
            <a:r>
              <a:rPr lang="ru-RU" sz="10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год</a:t>
            </a:r>
          </a:p>
        </p:txBody>
      </p:sp>
      <p:sp>
        <p:nvSpPr>
          <p:cNvPr id="59" name="TextBox 58"/>
          <p:cNvSpPr txBox="1"/>
          <p:nvPr/>
        </p:nvSpPr>
        <p:spPr>
          <a:xfrm>
            <a:off x="7896200" y="5693944"/>
            <a:ext cx="86409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0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2017 год</a:t>
            </a:r>
          </a:p>
        </p:txBody>
      </p:sp>
      <p:sp>
        <p:nvSpPr>
          <p:cNvPr id="60" name="TextBox 59"/>
          <p:cNvSpPr txBox="1"/>
          <p:nvPr/>
        </p:nvSpPr>
        <p:spPr>
          <a:xfrm>
            <a:off x="8591525" y="5693944"/>
            <a:ext cx="86409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0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201</a:t>
            </a:r>
            <a:r>
              <a:rPr lang="en-US" sz="10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8</a:t>
            </a:r>
            <a:r>
              <a:rPr lang="ru-RU" sz="10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год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9715853" y="5693944"/>
            <a:ext cx="86409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0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2017 год</a:t>
            </a:r>
          </a:p>
        </p:txBody>
      </p:sp>
      <p:sp>
        <p:nvSpPr>
          <p:cNvPr id="90" name="TextBox 89"/>
          <p:cNvSpPr txBox="1"/>
          <p:nvPr/>
        </p:nvSpPr>
        <p:spPr>
          <a:xfrm>
            <a:off x="10411178" y="5693944"/>
            <a:ext cx="86409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0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201</a:t>
            </a:r>
            <a:r>
              <a:rPr lang="en-US" sz="10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8</a:t>
            </a:r>
            <a:r>
              <a:rPr lang="ru-RU" sz="10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год</a:t>
            </a:r>
          </a:p>
        </p:txBody>
      </p:sp>
    </p:spTree>
    <p:extLst>
      <p:ext uri="{BB962C8B-B14F-4D97-AF65-F5344CB8AC3E}">
        <p14:creationId xmlns:p14="http://schemas.microsoft.com/office/powerpoint/2010/main" val="4166449219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Другая 2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9BED8"/>
      </a:accent1>
      <a:accent2>
        <a:srgbClr val="ED7D31"/>
      </a:accent2>
      <a:accent3>
        <a:srgbClr val="A5A5A5"/>
      </a:accent3>
      <a:accent4>
        <a:srgbClr val="FFC000"/>
      </a:accent4>
      <a:accent5>
        <a:srgbClr val="49BED8"/>
      </a:accent5>
      <a:accent6>
        <a:srgbClr val="70AD47"/>
      </a:accent6>
      <a:hlink>
        <a:srgbClr val="49BED8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1767</TotalTime>
  <Words>1140</Words>
  <Application>Microsoft Office PowerPoint</Application>
  <PresentationFormat>Широкоэкранный</PresentationFormat>
  <Paragraphs>355</Paragraphs>
  <Slides>18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23" baseType="lpstr">
      <vt:lpstr>Arial</vt:lpstr>
      <vt:lpstr>Calibri</vt:lpstr>
      <vt:lpstr>Calibri Light</vt:lpstr>
      <vt:lpstr>Roboto</vt:lpstr>
      <vt:lpstr>Тема Office</vt:lpstr>
      <vt:lpstr>Годовой отчет</vt:lpstr>
      <vt:lpstr>Основные показатели</vt:lpstr>
      <vt:lpstr>Презентация PowerPoint</vt:lpstr>
      <vt:lpstr>Посещения поликлиники в 2018 году </vt:lpstr>
      <vt:lpstr>Диспансеризация</vt:lpstr>
      <vt:lpstr>Диспансеризация и профилактические осмотры</vt:lpstr>
      <vt:lpstr>Прививочная работа: гепатит, корь, краснуха, дифтерия</vt:lpstr>
      <vt:lpstr>Основные показатели. Инвалиды  и участники ВОВ</vt:lpstr>
      <vt:lpstr>Показатели заболеваемости</vt:lpstr>
      <vt:lpstr>Обучение врачей общей практики</vt:lpstr>
      <vt:lpstr>Повышение комфорта пребывания в поликлинике</vt:lpstr>
      <vt:lpstr>Работа по рассмотрению жалоб и обращений граждан</vt:lpstr>
      <vt:lpstr>Презентация PowerPoint</vt:lpstr>
      <vt:lpstr>Оборудование поликлиники</vt:lpstr>
      <vt:lpstr>Медицинские организации оказывают помощь по различным профилям</vt:lpstr>
      <vt:lpstr>Кадры 2018 года</vt:lpstr>
      <vt:lpstr>Участие в массовых акциях</vt:lpstr>
      <vt:lpstr>Мероприятия в поликлиниках, реализованные в 2018 году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Годовой отчет</dc:title>
  <dc:creator>Тихонов Евгений Юрьевич</dc:creator>
  <cp:lastModifiedBy>gp175</cp:lastModifiedBy>
  <cp:revision>225</cp:revision>
  <cp:lastPrinted>2019-03-11T08:33:46Z</cp:lastPrinted>
  <dcterms:created xsi:type="dcterms:W3CDTF">2019-02-11T07:19:05Z</dcterms:created>
  <dcterms:modified xsi:type="dcterms:W3CDTF">2019-03-11T12:26:35Z</dcterms:modified>
</cp:coreProperties>
</file>