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4" r:id="rId6"/>
    <p:sldId id="260" r:id="rId7"/>
    <p:sldId id="285" r:id="rId8"/>
    <p:sldId id="261" r:id="rId9"/>
    <p:sldId id="287" r:id="rId10"/>
    <p:sldId id="262" r:id="rId11"/>
    <p:sldId id="277" r:id="rId12"/>
    <p:sldId id="280" r:id="rId13"/>
    <p:sldId id="282" r:id="rId14"/>
    <p:sldId id="264" r:id="rId15"/>
    <p:sldId id="265" r:id="rId16"/>
    <p:sldId id="289" r:id="rId17"/>
    <p:sldId id="294" r:id="rId18"/>
    <p:sldId id="267" r:id="rId19"/>
    <p:sldId id="268" r:id="rId20"/>
    <p:sldId id="269" r:id="rId21"/>
    <p:sldId id="270" r:id="rId22"/>
    <p:sldId id="291" r:id="rId23"/>
    <p:sldId id="272" r:id="rId24"/>
    <p:sldId id="292" r:id="rId25"/>
    <p:sldId id="271" r:id="rId26"/>
    <p:sldId id="273" r:id="rId27"/>
    <p:sldId id="290" r:id="rId28"/>
    <p:sldId id="293" r:id="rId29"/>
    <p:sldId id="274" r:id="rId30"/>
    <p:sldId id="275" r:id="rId31"/>
    <p:sldId id="283" r:id="rId32"/>
    <p:sldId id="27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7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6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3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4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1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9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9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6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1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2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DE321-7212-4DBD-A573-31E51098796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55ED2-DF42-47D4-8CB1-62A818211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5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3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jpeg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3.jpeg"/><Relationship Id="rId7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6.jpeg"/><Relationship Id="rId7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79.jpeg"/><Relationship Id="rId5" Type="http://schemas.openxmlformats.org/officeDocument/2006/relationships/image" Target="../media/image74.jpeg"/><Relationship Id="rId10" Type="http://schemas.openxmlformats.org/officeDocument/2006/relationships/image" Target="../media/image78.jpeg"/><Relationship Id="rId4" Type="http://schemas.openxmlformats.org/officeDocument/2006/relationships/image" Target="../media/image73.jpe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66.jpeg"/><Relationship Id="rId7" Type="http://schemas.openxmlformats.org/officeDocument/2006/relationships/image" Target="../media/image8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81.png"/><Relationship Id="rId10" Type="http://schemas.microsoft.com/office/2007/relationships/hdphoto" Target="../media/hdphoto19.wdp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09.jpeg"/><Relationship Id="rId4" Type="http://schemas.openxmlformats.org/officeDocument/2006/relationships/image" Target="../media/image104.jpeg"/><Relationship Id="rId9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3.jpeg"/><Relationship Id="rId7" Type="http://schemas.openxmlformats.org/officeDocument/2006/relationships/image" Target="../media/image1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16.jpeg"/><Relationship Id="rId7" Type="http://schemas.openxmlformats.org/officeDocument/2006/relationships/image" Target="../media/image1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03.jpeg"/><Relationship Id="rId7" Type="http://schemas.openxmlformats.org/officeDocument/2006/relationships/image" Target="../media/image1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50.jpeg"/><Relationship Id="rId7" Type="http://schemas.microsoft.com/office/2007/relationships/hdphoto" Target="../media/hdphoto2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154.png"/><Relationship Id="rId4" Type="http://schemas.openxmlformats.org/officeDocument/2006/relationships/image" Target="../media/image151.png"/><Relationship Id="rId9" Type="http://schemas.microsoft.com/office/2007/relationships/hdphoto" Target="../media/hdphoto2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10" Type="http://schemas.openxmlformats.org/officeDocument/2006/relationships/image" Target="../media/image38.jpeg"/><Relationship Id="rId4" Type="http://schemas.openxmlformats.org/officeDocument/2006/relationships/image" Target="../media/image34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7" y="169633"/>
            <a:ext cx="2090066" cy="8055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2036" y="753697"/>
            <a:ext cx="850425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ОТЧЕТ О ДЕЯТЕЛЬНОСТИ </a:t>
            </a:r>
          </a:p>
          <a:p>
            <a:pPr algn="ctr"/>
            <a:r>
              <a:rPr lang="ru-RU" sz="3000" b="1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ДИРЕКЦИИ ПРИРОДНЫХ ТЕРРИТОРИЙ</a:t>
            </a:r>
          </a:p>
          <a:p>
            <a:pPr algn="ctr"/>
            <a:r>
              <a:rPr lang="ru-RU" sz="3000" b="1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«ИЗМАЙЛОВО» И «КОСИНСКИЙ»</a:t>
            </a:r>
          </a:p>
          <a:p>
            <a:pPr algn="ctr"/>
            <a:r>
              <a:rPr lang="ru-RU" sz="3000" b="1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ГПБУ «МОСПРИРОДА» ЗА </a:t>
            </a:r>
            <a:r>
              <a:rPr lang="ru-RU" sz="3000" b="1" dirty="0" smtClean="0">
                <a:ln w="0"/>
                <a:solidFill>
                  <a:srgbClr val="66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2019</a:t>
            </a:r>
            <a:r>
              <a:rPr lang="ru-RU" sz="3000" b="1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ГОД</a:t>
            </a:r>
            <a:endParaRPr lang="ru-RU" sz="3000" b="1" dirty="0">
              <a:ln w="1905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3" y="4152048"/>
            <a:ext cx="9143999" cy="272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7417" y="2588605"/>
            <a:ext cx="513146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РАЙОН ВОСТОЧНОЕ ИЗМАЙЛОВО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3" y="-5884"/>
            <a:ext cx="9143999" cy="26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4" t="24558" r="40901" b="29567"/>
          <a:stretch/>
        </p:blipFill>
        <p:spPr>
          <a:xfrm>
            <a:off x="4146825" y="4911566"/>
            <a:ext cx="1584856" cy="1817416"/>
          </a:xfrm>
          <a:prstGeom prst="rect">
            <a:avLst/>
          </a:prstGeom>
          <a:effectLst>
            <a:glow rad="190500">
              <a:schemeClr val="bg1">
                <a:alpha val="5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1894" r="10405" b="302"/>
          <a:stretch/>
        </p:blipFill>
        <p:spPr>
          <a:xfrm>
            <a:off x="322035" y="4866037"/>
            <a:ext cx="2370355" cy="1803214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7" t="24619" r="21516" b="17260"/>
          <a:stretch/>
        </p:blipFill>
        <p:spPr>
          <a:xfrm>
            <a:off x="7076604" y="3037765"/>
            <a:ext cx="1861720" cy="147933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8" y="3102155"/>
            <a:ext cx="2118236" cy="1406888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5262" r="18622" b="16218"/>
          <a:stretch/>
        </p:blipFill>
        <p:spPr>
          <a:xfrm>
            <a:off x="4686471" y="3222598"/>
            <a:ext cx="2091759" cy="1505848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6169" b="26731"/>
          <a:stretch/>
        </p:blipFill>
        <p:spPr>
          <a:xfrm>
            <a:off x="6211783" y="4943086"/>
            <a:ext cx="2614504" cy="167978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3" t="36171" r="12813" b="12969"/>
          <a:stretch/>
        </p:blipFill>
        <p:spPr>
          <a:xfrm>
            <a:off x="2502419" y="3646870"/>
            <a:ext cx="1942647" cy="1621364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6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3565236"/>
            <a:ext cx="9143999" cy="32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865"/>
            <a:ext cx="1728026" cy="6660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0219" y="309421"/>
            <a:ext cx="8783781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ЛЫЖНЫЕ ТРАССЫ.</a:t>
            </a:r>
            <a:endParaRPr lang="ru-RU" sz="28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ПРОТЯЖЕННОСТЬ-2 км, 3.2 км, 5.25 км,7.5 км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0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4285673"/>
            <a:ext cx="2732777" cy="2084288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50" y="4285673"/>
            <a:ext cx="2697967" cy="2084288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89" y="1709764"/>
            <a:ext cx="2725329" cy="2128497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5" y="1709765"/>
            <a:ext cx="2732777" cy="211893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10101" r="4546" b="10708"/>
          <a:stretch/>
        </p:blipFill>
        <p:spPr>
          <a:xfrm>
            <a:off x="6147468" y="2872739"/>
            <a:ext cx="2876459" cy="198983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7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-1" y="6073496"/>
            <a:ext cx="9144000" cy="7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375"/>
            <a:ext cx="1745030" cy="6726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5030" y="229066"/>
            <a:ext cx="6340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ПЛАНИРУЕМЫЕ МЕРОПРИЯТИЯ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ПО ПРОГРАММЕ БЛАГОУСТРОЙСТВА 2020-2022 Г.Г.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3" y="-5884"/>
            <a:ext cx="9143999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663372" y="6188749"/>
            <a:ext cx="181725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РЕМОНТ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r="14141"/>
          <a:stretch/>
        </p:blipFill>
        <p:spPr>
          <a:xfrm>
            <a:off x="3291292" y="2403702"/>
            <a:ext cx="3351258" cy="229760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4209" r="5167"/>
          <a:stretch/>
        </p:blipFill>
        <p:spPr>
          <a:xfrm>
            <a:off x="194475" y="3966600"/>
            <a:ext cx="2915404" cy="198907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b="5946"/>
          <a:stretch/>
        </p:blipFill>
        <p:spPr>
          <a:xfrm>
            <a:off x="6903004" y="4313824"/>
            <a:ext cx="1714924" cy="232539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t="5926" r="9196" b="8552"/>
          <a:stretch/>
        </p:blipFill>
        <p:spPr>
          <a:xfrm>
            <a:off x="528781" y="1352898"/>
            <a:ext cx="1682143" cy="243316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2" t="19260" r="2772" b="3434"/>
          <a:stretch/>
        </p:blipFill>
        <p:spPr>
          <a:xfrm>
            <a:off x="6870776" y="1488517"/>
            <a:ext cx="1745203" cy="244328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1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6090724"/>
            <a:ext cx="9144000" cy="7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375"/>
            <a:ext cx="1745030" cy="6726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0905" y="208237"/>
            <a:ext cx="6340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ПЛАНИРУЕМЫЕ МЕРОПРИЯТИЯ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ПО ПРОГРАММЕ БЛАГОУСТРОЙСТВА 2020-2022 Г.Г.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3" y="-5884"/>
            <a:ext cx="9143999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4890" y="6186882"/>
            <a:ext cx="8234219" cy="499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ЗАМЕНА МАФ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6600" r="2021" b="7609"/>
          <a:stretch/>
        </p:blipFill>
        <p:spPr>
          <a:xfrm>
            <a:off x="377164" y="1954111"/>
            <a:ext cx="2991322" cy="220869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9" t="12424" r="28586" b="21493"/>
          <a:stretch/>
        </p:blipFill>
        <p:spPr>
          <a:xfrm>
            <a:off x="1218255" y="3999354"/>
            <a:ext cx="3261381" cy="185214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771" r="5353" b="21211"/>
          <a:stretch/>
        </p:blipFill>
        <p:spPr>
          <a:xfrm>
            <a:off x="4862940" y="1912303"/>
            <a:ext cx="3273715" cy="218640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9" t="6591" r="5556" b="8258"/>
          <a:stretch/>
        </p:blipFill>
        <p:spPr>
          <a:xfrm>
            <a:off x="5829078" y="3930761"/>
            <a:ext cx="3065541" cy="196670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7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6093657"/>
            <a:ext cx="9144000" cy="7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375"/>
            <a:ext cx="1745030" cy="6726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5561" y="307112"/>
            <a:ext cx="6340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ПЛАНИРУЕМЫЕ МЕРОПРИЯТИЯ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ПО ПРОГРАММЕ БЛАГОУСТРОЙСТВА 2020-2022 Г.Г.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3" y="-5884"/>
            <a:ext cx="9143999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4890" y="6186882"/>
            <a:ext cx="8234219" cy="499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ОБУСТРОЙСТВО ПЛОЩАДОК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5" t="6376" r="14987" b="5029"/>
          <a:stretch/>
        </p:blipFill>
        <p:spPr>
          <a:xfrm>
            <a:off x="295564" y="2023286"/>
            <a:ext cx="3087292" cy="230909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" t="29956" r="6640" b="12412"/>
          <a:stretch/>
        </p:blipFill>
        <p:spPr>
          <a:xfrm>
            <a:off x="927067" y="4238877"/>
            <a:ext cx="3725786" cy="164411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3403" r="7616" b="11184"/>
          <a:stretch/>
        </p:blipFill>
        <p:spPr>
          <a:xfrm>
            <a:off x="4809871" y="2023286"/>
            <a:ext cx="2579220" cy="240412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3" t="41406" r="6785" b="-1"/>
          <a:stretch/>
        </p:blipFill>
        <p:spPr>
          <a:xfrm>
            <a:off x="5897332" y="3974984"/>
            <a:ext cx="2983518" cy="199946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5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1749305" cy="6742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76167" y="86961"/>
            <a:ext cx="9659387" cy="17699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ОХРАНА ТЕРРИТОРИИ</a:t>
            </a:r>
          </a:p>
          <a:p>
            <a:pPr algn="ctr">
              <a:lnSpc>
                <a:spcPct val="150000"/>
              </a:lnSpc>
            </a:pPr>
            <a:r>
              <a:rPr lang="ru-RU" sz="24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ПРИРОДНО-ИСТОРИЧЕСКОГО ПАРКА «ИЗМАЙЛОВО» </a:t>
            </a:r>
          </a:p>
          <a:p>
            <a:pPr algn="ctr">
              <a:lnSpc>
                <a:spcPct val="150000"/>
              </a:lnSpc>
            </a:pPr>
            <a:r>
              <a:rPr lang="ru-RU" sz="24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(ЛЕСОПАРК ИЗМАЙЛОВСКИЙ</a:t>
            </a:r>
            <a:r>
              <a:rPr lang="ru-RU" sz="28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)</a:t>
            </a:r>
            <a:endParaRPr lang="ru-RU" sz="2800" b="1" u="sng" dirty="0">
              <a:ln w="1905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979" y="2753101"/>
            <a:ext cx="87951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96 дел- неправомерный въезд на территорию ООПТ</a:t>
            </a:r>
            <a:endParaRPr lang="ru-RU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69 дел- неправомерное использование мангалов и разведение костров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9 дел- проведение работ без согласования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1 дело- замусоривание территории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3 дела- устройство снегосвалки</a:t>
            </a:r>
            <a:endParaRPr lang="ru-RU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1845357"/>
            <a:ext cx="9141838" cy="89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423792" y="1876467"/>
            <a:ext cx="99937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ЗА 2019 ГОД ПРОВЕДЕНО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1248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ОБХОДОВ ТЕРРИТОРИИ.</a:t>
            </a:r>
          </a:p>
          <a:p>
            <a:pPr algn="ctr"/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БЫЛО ВОЗБУЖДЕНО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178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ДЕЛ ОБ АДМИНИСТРАТИВНЫХ ПРАВОНАРУШЕНИЯХ.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628940"/>
            <a:ext cx="9143999" cy="2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r="19219"/>
          <a:stretch/>
        </p:blipFill>
        <p:spPr>
          <a:xfrm>
            <a:off x="6865297" y="3503528"/>
            <a:ext cx="2127431" cy="188053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" b="4646"/>
          <a:stretch/>
        </p:blipFill>
        <p:spPr>
          <a:xfrm>
            <a:off x="5076544" y="4364546"/>
            <a:ext cx="1615199" cy="203903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 r="3131"/>
          <a:stretch/>
        </p:blipFill>
        <p:spPr>
          <a:xfrm>
            <a:off x="120976" y="4932475"/>
            <a:ext cx="2289286" cy="161013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30" y="4559479"/>
            <a:ext cx="2338161" cy="175362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0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632446"/>
            <a:ext cx="9143999" cy="22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0182" cy="6052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091" y="432162"/>
            <a:ext cx="809105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МОНИТОРИНГ ЧИСЛЕННОСТИ ВИДОВ ЖИВОТНЫХ И РАСТЕНИЙ</a:t>
            </a:r>
            <a:endParaRPr lang="ru-RU" sz="2800" b="1" u="sng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208" y="1855272"/>
            <a:ext cx="879517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з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имние учеты млекопитающих и птиц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в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есенние учеты соловьев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етние учеты водоплавающих птиц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р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аботы по выявлению редких и краснокнижных видов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бследование и учет первоцветов</a:t>
            </a:r>
            <a:endParaRPr lang="ru-RU" sz="20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12031" r="25938" b="5234"/>
          <a:stretch/>
        </p:blipFill>
        <p:spPr>
          <a:xfrm>
            <a:off x="7561773" y="1593580"/>
            <a:ext cx="1359577" cy="1626883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5540" r="32656" b="5314"/>
          <a:stretch/>
        </p:blipFill>
        <p:spPr>
          <a:xfrm>
            <a:off x="197153" y="4341213"/>
            <a:ext cx="1777657" cy="192006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4408" r="19376" b="7504"/>
          <a:stretch/>
        </p:blipFill>
        <p:spPr>
          <a:xfrm>
            <a:off x="6166623" y="3741583"/>
            <a:ext cx="1718226" cy="1258297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15892" r="13737" b="37509"/>
          <a:stretch/>
        </p:blipFill>
        <p:spPr>
          <a:xfrm>
            <a:off x="6848349" y="5222311"/>
            <a:ext cx="2073001" cy="1513204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32862" r="37912" b="28552"/>
          <a:stretch/>
        </p:blipFill>
        <p:spPr>
          <a:xfrm>
            <a:off x="3998180" y="4289806"/>
            <a:ext cx="1814261" cy="2013387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t="42235" r="33535" b="7766"/>
          <a:stretch/>
        </p:blipFill>
        <p:spPr>
          <a:xfrm>
            <a:off x="2256520" y="5296499"/>
            <a:ext cx="1459950" cy="136482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024834"/>
            <a:ext cx="9143999" cy="283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0182" cy="6052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091" y="499996"/>
            <a:ext cx="809105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МОНИТОРИНГ ЧИСЛЕННОСТИ ВИДОВ ЖИВОТНЫХ И РАСТЕНИЙ</a:t>
            </a:r>
            <a:endParaRPr lang="ru-RU" sz="2800" b="1" u="sng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7343" r="23435" b="12880"/>
          <a:stretch/>
        </p:blipFill>
        <p:spPr>
          <a:xfrm>
            <a:off x="4389383" y="2562381"/>
            <a:ext cx="2113328" cy="1753329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3525" r="33535" b="2389"/>
          <a:stretch/>
        </p:blipFill>
        <p:spPr>
          <a:xfrm>
            <a:off x="1851252" y="2131075"/>
            <a:ext cx="2209682" cy="2424785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20202" r="22682" b="42357"/>
          <a:stretch/>
        </p:blipFill>
        <p:spPr>
          <a:xfrm>
            <a:off x="203487" y="4759685"/>
            <a:ext cx="2562802" cy="128371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t="11780" r="39898" b="6401"/>
          <a:stretch/>
        </p:blipFill>
        <p:spPr>
          <a:xfrm>
            <a:off x="205941" y="1364195"/>
            <a:ext cx="1316863" cy="2987841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30247" r="17273" b="37145"/>
          <a:stretch/>
        </p:blipFill>
        <p:spPr>
          <a:xfrm flipH="1">
            <a:off x="5053303" y="4545630"/>
            <a:ext cx="3887497" cy="165180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2076" r="29596" b="28197"/>
          <a:stretch/>
        </p:blipFill>
        <p:spPr>
          <a:xfrm>
            <a:off x="2335108" y="5723590"/>
            <a:ext cx="3297158" cy="942045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 t="6558" r="17879" b="5723"/>
          <a:stretch/>
        </p:blipFill>
        <p:spPr>
          <a:xfrm>
            <a:off x="6801522" y="1950065"/>
            <a:ext cx="2044985" cy="2875916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5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100944"/>
            <a:ext cx="9143999" cy="275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0182" cy="6052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0871" y="473673"/>
            <a:ext cx="809105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МОНИТОРИНГ ЧИСЛЕННОСТИ ВИДОВ ЖИВОТНЫХ И РАСТЕНИЙ</a:t>
            </a:r>
            <a:endParaRPr lang="ru-RU" sz="2800" b="1" u="sng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5" y="1951165"/>
            <a:ext cx="2152972" cy="2736069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0" t="5827" r="10201" b="7771"/>
          <a:stretch/>
        </p:blipFill>
        <p:spPr>
          <a:xfrm>
            <a:off x="3438546" y="2415573"/>
            <a:ext cx="2364885" cy="2364885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7"/>
          <a:stretch/>
        </p:blipFill>
        <p:spPr>
          <a:xfrm>
            <a:off x="2008202" y="4407069"/>
            <a:ext cx="1958559" cy="224216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 b="9157"/>
          <a:stretch/>
        </p:blipFill>
        <p:spPr>
          <a:xfrm>
            <a:off x="6749460" y="1925205"/>
            <a:ext cx="1992465" cy="2586182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8" t="6109" b="9868"/>
          <a:stretch/>
        </p:blipFill>
        <p:spPr>
          <a:xfrm>
            <a:off x="5010358" y="4476697"/>
            <a:ext cx="3244409" cy="198913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2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1" y="2978182"/>
            <a:ext cx="5105545" cy="38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416"/>
            <a:ext cx="1440874" cy="5553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2087" y="192549"/>
            <a:ext cx="683490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ЭКОЛОГО- ПРОСВЕТИТЕЛЬСКАЯ ДЕЯТЕЛЬНОСТЬ</a:t>
            </a:r>
            <a:endParaRPr lang="ru-RU" sz="2800" b="1" u="sng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350" y="4407897"/>
            <a:ext cx="51077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более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80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экологических праздников и природоохранных акций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ln w="0">
                <a:noFill/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n w="0">
                  <a:noFill/>
                </a:ln>
                <a:latin typeface="Bookman Old Style" panose="02050604050505020204" pitchFamily="18" charset="0"/>
              </a:rPr>
              <a:t>б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олее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400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экологических занятий, презентаций и лекций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ln w="0">
                <a:noFill/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n w="0">
                  <a:noFill/>
                </a:ln>
                <a:latin typeface="Bookman Old Style" panose="02050604050505020204" pitchFamily="18" charset="0"/>
              </a:rPr>
              <a:t>б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олее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120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экскурсий по природным территориям ВАО</a:t>
            </a:r>
            <a:endParaRPr lang="ru-RU" b="1" dirty="0">
              <a:ln w="0">
                <a:noFill/>
              </a:ln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886" y="2978182"/>
            <a:ext cx="4786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ОБЩЕЕ КОЛИЧЕСТВО УЧАСТНИКОВ ПРЕВЫСИЛО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50,5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ТЫСЯЧ ЧЕЛОВЕК</a:t>
            </a:r>
            <a:endParaRPr lang="ru-RU" b="1" dirty="0">
              <a:ln w="0">
                <a:noFill/>
              </a:ln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534" y="3830180"/>
            <a:ext cx="2212970" cy="4585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19050">
                  <a:noFill/>
                </a:ln>
                <a:latin typeface="Bookman Old Style" panose="02050604050505020204" pitchFamily="18" charset="0"/>
              </a:rPr>
              <a:t>Проведено:</a:t>
            </a:r>
            <a:endParaRPr lang="ru-RU" b="1" dirty="0">
              <a:ln w="19050">
                <a:noFill/>
              </a:ln>
              <a:latin typeface="Bookman Old Style" panose="0205060405050502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1" y="0"/>
            <a:ext cx="9143999" cy="21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29091" r="6667"/>
          <a:stretch/>
        </p:blipFill>
        <p:spPr>
          <a:xfrm>
            <a:off x="6557818" y="963040"/>
            <a:ext cx="2388205" cy="1528069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5524" r="23838" b="20941"/>
          <a:stretch/>
        </p:blipFill>
        <p:spPr>
          <a:xfrm>
            <a:off x="4910530" y="1981420"/>
            <a:ext cx="2173761" cy="1597409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5218" r="4747" b="8013"/>
          <a:stretch/>
        </p:blipFill>
        <p:spPr>
          <a:xfrm>
            <a:off x="5794024" y="3325091"/>
            <a:ext cx="1601321" cy="1782752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6" y="1312934"/>
            <a:ext cx="2582981" cy="1487401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9" y="5467984"/>
            <a:ext cx="2413906" cy="1219875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4849" r="33076" b="1953"/>
          <a:stretch/>
        </p:blipFill>
        <p:spPr>
          <a:xfrm>
            <a:off x="7673566" y="2973302"/>
            <a:ext cx="1245871" cy="3265693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8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932217"/>
            <a:ext cx="9143999" cy="19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" y="35426"/>
            <a:ext cx="1780456" cy="6862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8228" y="510415"/>
            <a:ext cx="61318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ОБЩЕГОРОДСКИЕ МЕРОПРИЯТИЯ: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2772" y="1176191"/>
            <a:ext cx="796066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III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ежегодный городской творческий фестиваль мюзиклов для воспитанников дошкольных образовательных учреждений «Зеленые истории»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г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ородской конкурс творческих </a:t>
            </a: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работ экологической тематики «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Мастерская новогодних чудес»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в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есенний этап Кубка Столицы по спортивной орнитологии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2761"/>
          <a:stretch/>
        </p:blipFill>
        <p:spPr>
          <a:xfrm>
            <a:off x="6511191" y="3768437"/>
            <a:ext cx="2403201" cy="204395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40" y="4493016"/>
            <a:ext cx="3940915" cy="181823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4" y="4193489"/>
            <a:ext cx="1851150" cy="234757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47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6334780"/>
            <a:ext cx="9144000" cy="52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0"/>
            <a:ext cx="9144000" cy="53293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Прямоугольник 3"/>
          <p:cNvSpPr/>
          <p:nvPr/>
        </p:nvSpPr>
        <p:spPr>
          <a:xfrm>
            <a:off x="195945" y="35239"/>
            <a:ext cx="904767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500" b="1" dirty="0" smtClean="0">
                <a:ln w="0"/>
                <a:latin typeface="Bookman Old Style" panose="02050604050505020204" pitchFamily="18" charset="0"/>
              </a:rPr>
              <a:t>ПРИРОДНО-ИСТОРИЧЕСКИЙ ПАРК «ИЗМАЙЛОВО»</a:t>
            </a:r>
            <a:endParaRPr lang="ru-RU" sz="2500" b="1" dirty="0">
              <a:ln w="0"/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99" y="6318478"/>
            <a:ext cx="78406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latin typeface="Bookman Old Style" panose="02050604050505020204" pitchFamily="18" charset="0"/>
              </a:rPr>
              <a:t>ЛЕСОПАРК «ИЗМАЙЛОВСКИЙ» </a:t>
            </a:r>
            <a:r>
              <a:rPr lang="ru-RU" sz="2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1466</a:t>
            </a:r>
            <a:r>
              <a:rPr lang="ru-RU" sz="2800" b="1" dirty="0" smtClean="0">
                <a:ln w="0"/>
                <a:latin typeface="Bookman Old Style" panose="02050604050505020204" pitchFamily="18" charset="0"/>
              </a:rPr>
              <a:t> га.</a:t>
            </a:r>
            <a:endParaRPr lang="ru-RU" sz="2800" b="1" dirty="0">
              <a:ln w="0"/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6209" r="11414" b="5441"/>
          <a:stretch/>
        </p:blipFill>
        <p:spPr>
          <a:xfrm>
            <a:off x="1464916" y="690199"/>
            <a:ext cx="6455897" cy="545471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51" y="4082473"/>
            <a:ext cx="1517162" cy="58477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Полилиния 13"/>
          <p:cNvSpPr/>
          <p:nvPr/>
        </p:nvSpPr>
        <p:spPr>
          <a:xfrm>
            <a:off x="2811550" y="886690"/>
            <a:ext cx="4725797" cy="4849091"/>
          </a:xfrm>
          <a:custGeom>
            <a:avLst/>
            <a:gdLst>
              <a:gd name="connsiteX0" fmla="*/ 923 w 4725797"/>
              <a:gd name="connsiteY0" fmla="*/ 2154382 h 4821382"/>
              <a:gd name="connsiteX1" fmla="*/ 7850 w 4725797"/>
              <a:gd name="connsiteY1" fmla="*/ 2251364 h 4821382"/>
              <a:gd name="connsiteX2" fmla="*/ 14777 w 4725797"/>
              <a:gd name="connsiteY2" fmla="*/ 2292928 h 4821382"/>
              <a:gd name="connsiteX3" fmla="*/ 21705 w 4725797"/>
              <a:gd name="connsiteY3" fmla="*/ 2389909 h 4821382"/>
              <a:gd name="connsiteX4" fmla="*/ 28632 w 4725797"/>
              <a:gd name="connsiteY4" fmla="*/ 2417618 h 4821382"/>
              <a:gd name="connsiteX5" fmla="*/ 35559 w 4725797"/>
              <a:gd name="connsiteY5" fmla="*/ 2452255 h 4821382"/>
              <a:gd name="connsiteX6" fmla="*/ 42486 w 4725797"/>
              <a:gd name="connsiteY6" fmla="*/ 2500746 h 4821382"/>
              <a:gd name="connsiteX7" fmla="*/ 49414 w 4725797"/>
              <a:gd name="connsiteY7" fmla="*/ 2563091 h 4821382"/>
              <a:gd name="connsiteX8" fmla="*/ 63268 w 4725797"/>
              <a:gd name="connsiteY8" fmla="*/ 2618509 h 4821382"/>
              <a:gd name="connsiteX9" fmla="*/ 70195 w 4725797"/>
              <a:gd name="connsiteY9" fmla="*/ 2701637 h 4821382"/>
              <a:gd name="connsiteX10" fmla="*/ 90977 w 4725797"/>
              <a:gd name="connsiteY10" fmla="*/ 2777837 h 4821382"/>
              <a:gd name="connsiteX11" fmla="*/ 97905 w 4725797"/>
              <a:gd name="connsiteY11" fmla="*/ 2805546 h 4821382"/>
              <a:gd name="connsiteX12" fmla="*/ 104832 w 4725797"/>
              <a:gd name="connsiteY12" fmla="*/ 2874818 h 4821382"/>
              <a:gd name="connsiteX13" fmla="*/ 118686 w 4725797"/>
              <a:gd name="connsiteY13" fmla="*/ 2944091 h 4821382"/>
              <a:gd name="connsiteX14" fmla="*/ 125614 w 4725797"/>
              <a:gd name="connsiteY14" fmla="*/ 3027218 h 4821382"/>
              <a:gd name="connsiteX15" fmla="*/ 132541 w 4725797"/>
              <a:gd name="connsiteY15" fmla="*/ 3054928 h 4821382"/>
              <a:gd name="connsiteX16" fmla="*/ 146395 w 4725797"/>
              <a:gd name="connsiteY16" fmla="*/ 3131128 h 4821382"/>
              <a:gd name="connsiteX17" fmla="*/ 153323 w 4725797"/>
              <a:gd name="connsiteY17" fmla="*/ 3165764 h 4821382"/>
              <a:gd name="connsiteX18" fmla="*/ 160250 w 4725797"/>
              <a:gd name="connsiteY18" fmla="*/ 3228109 h 4821382"/>
              <a:gd name="connsiteX19" fmla="*/ 174105 w 4725797"/>
              <a:gd name="connsiteY19" fmla="*/ 3345873 h 4821382"/>
              <a:gd name="connsiteX20" fmla="*/ 181032 w 4725797"/>
              <a:gd name="connsiteY20" fmla="*/ 3546764 h 4821382"/>
              <a:gd name="connsiteX21" fmla="*/ 194886 w 4725797"/>
              <a:gd name="connsiteY21" fmla="*/ 3588328 h 4821382"/>
              <a:gd name="connsiteX22" fmla="*/ 215668 w 4725797"/>
              <a:gd name="connsiteY22" fmla="*/ 3636818 h 4821382"/>
              <a:gd name="connsiteX23" fmla="*/ 229523 w 4725797"/>
              <a:gd name="connsiteY23" fmla="*/ 3844637 h 4821382"/>
              <a:gd name="connsiteX24" fmla="*/ 236450 w 4725797"/>
              <a:gd name="connsiteY24" fmla="*/ 3900055 h 4821382"/>
              <a:gd name="connsiteX25" fmla="*/ 250305 w 4725797"/>
              <a:gd name="connsiteY25" fmla="*/ 3941618 h 4821382"/>
              <a:gd name="connsiteX26" fmla="*/ 257232 w 4725797"/>
              <a:gd name="connsiteY26" fmla="*/ 3990109 h 4821382"/>
              <a:gd name="connsiteX27" fmla="*/ 264159 w 4725797"/>
              <a:gd name="connsiteY27" fmla="*/ 4010891 h 4821382"/>
              <a:gd name="connsiteX28" fmla="*/ 271086 w 4725797"/>
              <a:gd name="connsiteY28" fmla="*/ 4080164 h 4821382"/>
              <a:gd name="connsiteX29" fmla="*/ 284941 w 4725797"/>
              <a:gd name="connsiteY29" fmla="*/ 4121728 h 4821382"/>
              <a:gd name="connsiteX30" fmla="*/ 291868 w 4725797"/>
              <a:gd name="connsiteY30" fmla="*/ 4163291 h 4821382"/>
              <a:gd name="connsiteX31" fmla="*/ 298795 w 4725797"/>
              <a:gd name="connsiteY31" fmla="*/ 4184073 h 4821382"/>
              <a:gd name="connsiteX32" fmla="*/ 305723 w 4725797"/>
              <a:gd name="connsiteY32" fmla="*/ 4211782 h 4821382"/>
              <a:gd name="connsiteX33" fmla="*/ 319577 w 4725797"/>
              <a:gd name="connsiteY33" fmla="*/ 4253346 h 4821382"/>
              <a:gd name="connsiteX34" fmla="*/ 326505 w 4725797"/>
              <a:gd name="connsiteY34" fmla="*/ 4412673 h 4821382"/>
              <a:gd name="connsiteX35" fmla="*/ 333432 w 4725797"/>
              <a:gd name="connsiteY35" fmla="*/ 4440382 h 4821382"/>
              <a:gd name="connsiteX36" fmla="*/ 340359 w 4725797"/>
              <a:gd name="connsiteY36" fmla="*/ 4475018 h 4821382"/>
              <a:gd name="connsiteX37" fmla="*/ 347286 w 4725797"/>
              <a:gd name="connsiteY37" fmla="*/ 4495800 h 4821382"/>
              <a:gd name="connsiteX38" fmla="*/ 354214 w 4725797"/>
              <a:gd name="connsiteY38" fmla="*/ 4537364 h 4821382"/>
              <a:gd name="connsiteX39" fmla="*/ 361141 w 4725797"/>
              <a:gd name="connsiteY39" fmla="*/ 4572000 h 4821382"/>
              <a:gd name="connsiteX40" fmla="*/ 368068 w 4725797"/>
              <a:gd name="connsiteY40" fmla="*/ 4620491 h 4821382"/>
              <a:gd name="connsiteX41" fmla="*/ 374995 w 4725797"/>
              <a:gd name="connsiteY41" fmla="*/ 4641273 h 4821382"/>
              <a:gd name="connsiteX42" fmla="*/ 381923 w 4725797"/>
              <a:gd name="connsiteY42" fmla="*/ 4668982 h 4821382"/>
              <a:gd name="connsiteX43" fmla="*/ 395777 w 4725797"/>
              <a:gd name="connsiteY43" fmla="*/ 4738255 h 4821382"/>
              <a:gd name="connsiteX44" fmla="*/ 402705 w 4725797"/>
              <a:gd name="connsiteY44" fmla="*/ 4786746 h 4821382"/>
              <a:gd name="connsiteX45" fmla="*/ 409632 w 4725797"/>
              <a:gd name="connsiteY45" fmla="*/ 4807528 h 4821382"/>
              <a:gd name="connsiteX46" fmla="*/ 430414 w 4725797"/>
              <a:gd name="connsiteY46" fmla="*/ 4793673 h 4821382"/>
              <a:gd name="connsiteX47" fmla="*/ 492759 w 4725797"/>
              <a:gd name="connsiteY47" fmla="*/ 4779818 h 4821382"/>
              <a:gd name="connsiteX48" fmla="*/ 555105 w 4725797"/>
              <a:gd name="connsiteY48" fmla="*/ 4786746 h 4821382"/>
              <a:gd name="connsiteX49" fmla="*/ 568959 w 4725797"/>
              <a:gd name="connsiteY49" fmla="*/ 4807528 h 4821382"/>
              <a:gd name="connsiteX50" fmla="*/ 589741 w 4725797"/>
              <a:gd name="connsiteY50" fmla="*/ 4821382 h 4821382"/>
              <a:gd name="connsiteX51" fmla="*/ 631305 w 4725797"/>
              <a:gd name="connsiteY51" fmla="*/ 4800600 h 4821382"/>
              <a:gd name="connsiteX52" fmla="*/ 672868 w 4725797"/>
              <a:gd name="connsiteY52" fmla="*/ 4786746 h 4821382"/>
              <a:gd name="connsiteX53" fmla="*/ 700577 w 4725797"/>
              <a:gd name="connsiteY53" fmla="*/ 4772891 h 4821382"/>
              <a:gd name="connsiteX54" fmla="*/ 742141 w 4725797"/>
              <a:gd name="connsiteY54" fmla="*/ 4759037 h 4821382"/>
              <a:gd name="connsiteX55" fmla="*/ 769850 w 4725797"/>
              <a:gd name="connsiteY55" fmla="*/ 4745182 h 4821382"/>
              <a:gd name="connsiteX56" fmla="*/ 804486 w 4725797"/>
              <a:gd name="connsiteY56" fmla="*/ 4738255 h 4821382"/>
              <a:gd name="connsiteX57" fmla="*/ 846050 w 4725797"/>
              <a:gd name="connsiteY57" fmla="*/ 4724400 h 4821382"/>
              <a:gd name="connsiteX58" fmla="*/ 866832 w 4725797"/>
              <a:gd name="connsiteY58" fmla="*/ 4717473 h 4821382"/>
              <a:gd name="connsiteX59" fmla="*/ 922250 w 4725797"/>
              <a:gd name="connsiteY59" fmla="*/ 4703618 h 4821382"/>
              <a:gd name="connsiteX60" fmla="*/ 963814 w 4725797"/>
              <a:gd name="connsiteY60" fmla="*/ 4689764 h 4821382"/>
              <a:gd name="connsiteX61" fmla="*/ 1019232 w 4725797"/>
              <a:gd name="connsiteY61" fmla="*/ 4675909 h 4821382"/>
              <a:gd name="connsiteX62" fmla="*/ 1040014 w 4725797"/>
              <a:gd name="connsiteY62" fmla="*/ 4662055 h 4821382"/>
              <a:gd name="connsiteX63" fmla="*/ 1067723 w 4725797"/>
              <a:gd name="connsiteY63" fmla="*/ 4655128 h 4821382"/>
              <a:gd name="connsiteX64" fmla="*/ 1109286 w 4725797"/>
              <a:gd name="connsiteY64" fmla="*/ 4641273 h 4821382"/>
              <a:gd name="connsiteX65" fmla="*/ 1130068 w 4725797"/>
              <a:gd name="connsiteY65" fmla="*/ 4634346 h 4821382"/>
              <a:gd name="connsiteX66" fmla="*/ 1157777 w 4725797"/>
              <a:gd name="connsiteY66" fmla="*/ 4627418 h 4821382"/>
              <a:gd name="connsiteX67" fmla="*/ 1185486 w 4725797"/>
              <a:gd name="connsiteY67" fmla="*/ 4613564 h 4821382"/>
              <a:gd name="connsiteX68" fmla="*/ 1233977 w 4725797"/>
              <a:gd name="connsiteY68" fmla="*/ 4599709 h 4821382"/>
              <a:gd name="connsiteX69" fmla="*/ 1303250 w 4725797"/>
              <a:gd name="connsiteY69" fmla="*/ 4578928 h 4821382"/>
              <a:gd name="connsiteX70" fmla="*/ 1372523 w 4725797"/>
              <a:gd name="connsiteY70" fmla="*/ 4572000 h 4821382"/>
              <a:gd name="connsiteX71" fmla="*/ 1441795 w 4725797"/>
              <a:gd name="connsiteY71" fmla="*/ 4551218 h 4821382"/>
              <a:gd name="connsiteX72" fmla="*/ 1462577 w 4725797"/>
              <a:gd name="connsiteY72" fmla="*/ 4544291 h 4821382"/>
              <a:gd name="connsiteX73" fmla="*/ 1504141 w 4725797"/>
              <a:gd name="connsiteY73" fmla="*/ 4523509 h 4821382"/>
              <a:gd name="connsiteX74" fmla="*/ 1524923 w 4725797"/>
              <a:gd name="connsiteY74" fmla="*/ 4509655 h 4821382"/>
              <a:gd name="connsiteX75" fmla="*/ 1566486 w 4725797"/>
              <a:gd name="connsiteY75" fmla="*/ 4495800 h 4821382"/>
              <a:gd name="connsiteX76" fmla="*/ 1587268 w 4725797"/>
              <a:gd name="connsiteY76" fmla="*/ 4488873 h 4821382"/>
              <a:gd name="connsiteX77" fmla="*/ 1608050 w 4725797"/>
              <a:gd name="connsiteY77" fmla="*/ 4468091 h 4821382"/>
              <a:gd name="connsiteX78" fmla="*/ 1628832 w 4725797"/>
              <a:gd name="connsiteY78" fmla="*/ 4461164 h 4821382"/>
              <a:gd name="connsiteX79" fmla="*/ 1698105 w 4725797"/>
              <a:gd name="connsiteY79" fmla="*/ 4433455 h 4821382"/>
              <a:gd name="connsiteX80" fmla="*/ 1732741 w 4725797"/>
              <a:gd name="connsiteY80" fmla="*/ 4426528 h 4821382"/>
              <a:gd name="connsiteX81" fmla="*/ 1774305 w 4725797"/>
              <a:gd name="connsiteY81" fmla="*/ 4412673 h 4821382"/>
              <a:gd name="connsiteX82" fmla="*/ 1836650 w 4725797"/>
              <a:gd name="connsiteY82" fmla="*/ 4391891 h 4821382"/>
              <a:gd name="connsiteX83" fmla="*/ 1885141 w 4725797"/>
              <a:gd name="connsiteY83" fmla="*/ 4378037 h 4821382"/>
              <a:gd name="connsiteX84" fmla="*/ 1947486 w 4725797"/>
              <a:gd name="connsiteY84" fmla="*/ 4357255 h 4821382"/>
              <a:gd name="connsiteX85" fmla="*/ 1968268 w 4725797"/>
              <a:gd name="connsiteY85" fmla="*/ 4350328 h 4821382"/>
              <a:gd name="connsiteX86" fmla="*/ 1989050 w 4725797"/>
              <a:gd name="connsiteY86" fmla="*/ 4343400 h 4821382"/>
              <a:gd name="connsiteX87" fmla="*/ 2016759 w 4725797"/>
              <a:gd name="connsiteY87" fmla="*/ 4336473 h 4821382"/>
              <a:gd name="connsiteX88" fmla="*/ 2051395 w 4725797"/>
              <a:gd name="connsiteY88" fmla="*/ 4329546 h 4821382"/>
              <a:gd name="connsiteX89" fmla="*/ 2072177 w 4725797"/>
              <a:gd name="connsiteY89" fmla="*/ 4322618 h 4821382"/>
              <a:gd name="connsiteX90" fmla="*/ 2099886 w 4725797"/>
              <a:gd name="connsiteY90" fmla="*/ 4315691 h 4821382"/>
              <a:gd name="connsiteX91" fmla="*/ 2141450 w 4725797"/>
              <a:gd name="connsiteY91" fmla="*/ 4301837 h 4821382"/>
              <a:gd name="connsiteX92" fmla="*/ 2217650 w 4725797"/>
              <a:gd name="connsiteY92" fmla="*/ 4308764 h 4821382"/>
              <a:gd name="connsiteX93" fmla="*/ 2286923 w 4725797"/>
              <a:gd name="connsiteY93" fmla="*/ 4315691 h 4821382"/>
              <a:gd name="connsiteX94" fmla="*/ 2307705 w 4725797"/>
              <a:gd name="connsiteY94" fmla="*/ 4294909 h 4821382"/>
              <a:gd name="connsiteX95" fmla="*/ 2349268 w 4725797"/>
              <a:gd name="connsiteY95" fmla="*/ 4267200 h 4821382"/>
              <a:gd name="connsiteX96" fmla="*/ 2370050 w 4725797"/>
              <a:gd name="connsiteY96" fmla="*/ 4246418 h 4821382"/>
              <a:gd name="connsiteX97" fmla="*/ 2390832 w 4725797"/>
              <a:gd name="connsiteY97" fmla="*/ 4239491 h 4821382"/>
              <a:gd name="connsiteX98" fmla="*/ 2432395 w 4725797"/>
              <a:gd name="connsiteY98" fmla="*/ 4211782 h 4821382"/>
              <a:gd name="connsiteX99" fmla="*/ 2460105 w 4725797"/>
              <a:gd name="connsiteY99" fmla="*/ 4197928 h 4821382"/>
              <a:gd name="connsiteX100" fmla="*/ 2480886 w 4725797"/>
              <a:gd name="connsiteY100" fmla="*/ 4184073 h 4821382"/>
              <a:gd name="connsiteX101" fmla="*/ 2529377 w 4725797"/>
              <a:gd name="connsiteY101" fmla="*/ 4163291 h 4821382"/>
              <a:gd name="connsiteX102" fmla="*/ 2550159 w 4725797"/>
              <a:gd name="connsiteY102" fmla="*/ 4142509 h 4821382"/>
              <a:gd name="connsiteX103" fmla="*/ 2577868 w 4725797"/>
              <a:gd name="connsiteY103" fmla="*/ 4135582 h 4821382"/>
              <a:gd name="connsiteX104" fmla="*/ 2619432 w 4725797"/>
              <a:gd name="connsiteY104" fmla="*/ 4121728 h 4821382"/>
              <a:gd name="connsiteX105" fmla="*/ 2674850 w 4725797"/>
              <a:gd name="connsiteY105" fmla="*/ 4107873 h 4821382"/>
              <a:gd name="connsiteX106" fmla="*/ 2702559 w 4725797"/>
              <a:gd name="connsiteY106" fmla="*/ 4100946 h 4821382"/>
              <a:gd name="connsiteX107" fmla="*/ 2737195 w 4725797"/>
              <a:gd name="connsiteY107" fmla="*/ 4087091 h 4821382"/>
              <a:gd name="connsiteX108" fmla="*/ 2757977 w 4725797"/>
              <a:gd name="connsiteY108" fmla="*/ 4080164 h 4821382"/>
              <a:gd name="connsiteX109" fmla="*/ 2785686 w 4725797"/>
              <a:gd name="connsiteY109" fmla="*/ 4066309 h 4821382"/>
              <a:gd name="connsiteX110" fmla="*/ 2834177 w 4725797"/>
              <a:gd name="connsiteY110" fmla="*/ 4052455 h 4821382"/>
              <a:gd name="connsiteX111" fmla="*/ 2861886 w 4725797"/>
              <a:gd name="connsiteY111" fmla="*/ 4038600 h 4821382"/>
              <a:gd name="connsiteX112" fmla="*/ 2910377 w 4725797"/>
              <a:gd name="connsiteY112" fmla="*/ 4024746 h 4821382"/>
              <a:gd name="connsiteX113" fmla="*/ 2938086 w 4725797"/>
              <a:gd name="connsiteY113" fmla="*/ 4010891 h 4821382"/>
              <a:gd name="connsiteX114" fmla="*/ 2979650 w 4725797"/>
              <a:gd name="connsiteY114" fmla="*/ 4003964 h 4821382"/>
              <a:gd name="connsiteX115" fmla="*/ 3035068 w 4725797"/>
              <a:gd name="connsiteY115" fmla="*/ 3990109 h 4821382"/>
              <a:gd name="connsiteX116" fmla="*/ 3076632 w 4725797"/>
              <a:gd name="connsiteY116" fmla="*/ 3976255 h 4821382"/>
              <a:gd name="connsiteX117" fmla="*/ 3104341 w 4725797"/>
              <a:gd name="connsiteY117" fmla="*/ 3962400 h 4821382"/>
              <a:gd name="connsiteX118" fmla="*/ 3145905 w 4725797"/>
              <a:gd name="connsiteY118" fmla="*/ 3948546 h 4821382"/>
              <a:gd name="connsiteX119" fmla="*/ 3166686 w 4725797"/>
              <a:gd name="connsiteY119" fmla="*/ 3934691 h 4821382"/>
              <a:gd name="connsiteX120" fmla="*/ 3194395 w 4725797"/>
              <a:gd name="connsiteY120" fmla="*/ 3927764 h 4821382"/>
              <a:gd name="connsiteX121" fmla="*/ 3215177 w 4725797"/>
              <a:gd name="connsiteY121" fmla="*/ 3920837 h 4821382"/>
              <a:gd name="connsiteX122" fmla="*/ 3242886 w 4725797"/>
              <a:gd name="connsiteY122" fmla="*/ 3913909 h 4821382"/>
              <a:gd name="connsiteX123" fmla="*/ 3284450 w 4725797"/>
              <a:gd name="connsiteY123" fmla="*/ 3900055 h 4821382"/>
              <a:gd name="connsiteX124" fmla="*/ 3305232 w 4725797"/>
              <a:gd name="connsiteY124" fmla="*/ 3886200 h 4821382"/>
              <a:gd name="connsiteX125" fmla="*/ 3332941 w 4725797"/>
              <a:gd name="connsiteY125" fmla="*/ 3879273 h 4821382"/>
              <a:gd name="connsiteX126" fmla="*/ 3353723 w 4725797"/>
              <a:gd name="connsiteY126" fmla="*/ 3872346 h 4821382"/>
              <a:gd name="connsiteX127" fmla="*/ 3381432 w 4725797"/>
              <a:gd name="connsiteY127" fmla="*/ 3865418 h 4821382"/>
              <a:gd name="connsiteX128" fmla="*/ 3422995 w 4725797"/>
              <a:gd name="connsiteY128" fmla="*/ 3851564 h 4821382"/>
              <a:gd name="connsiteX129" fmla="*/ 3416068 w 4725797"/>
              <a:gd name="connsiteY129" fmla="*/ 3816928 h 4821382"/>
              <a:gd name="connsiteX130" fmla="*/ 3402214 w 4725797"/>
              <a:gd name="connsiteY130" fmla="*/ 3775364 h 4821382"/>
              <a:gd name="connsiteX131" fmla="*/ 3395286 w 4725797"/>
              <a:gd name="connsiteY131" fmla="*/ 3754582 h 4821382"/>
              <a:gd name="connsiteX132" fmla="*/ 3388359 w 4725797"/>
              <a:gd name="connsiteY132" fmla="*/ 3719946 h 4821382"/>
              <a:gd name="connsiteX133" fmla="*/ 3409141 w 4725797"/>
              <a:gd name="connsiteY133" fmla="*/ 3574473 h 4821382"/>
              <a:gd name="connsiteX134" fmla="*/ 3422995 w 4725797"/>
              <a:gd name="connsiteY134" fmla="*/ 3553691 h 4821382"/>
              <a:gd name="connsiteX135" fmla="*/ 3443777 w 4725797"/>
              <a:gd name="connsiteY135" fmla="*/ 3096491 h 4821382"/>
              <a:gd name="connsiteX136" fmla="*/ 3450705 w 4725797"/>
              <a:gd name="connsiteY136" fmla="*/ 2854037 h 4821382"/>
              <a:gd name="connsiteX137" fmla="*/ 3513050 w 4725797"/>
              <a:gd name="connsiteY137" fmla="*/ 2819400 h 4821382"/>
              <a:gd name="connsiteX138" fmla="*/ 3547686 w 4725797"/>
              <a:gd name="connsiteY138" fmla="*/ 2812473 h 4821382"/>
              <a:gd name="connsiteX139" fmla="*/ 3568468 w 4725797"/>
              <a:gd name="connsiteY139" fmla="*/ 2805546 h 4821382"/>
              <a:gd name="connsiteX140" fmla="*/ 3596177 w 4725797"/>
              <a:gd name="connsiteY140" fmla="*/ 2784764 h 4821382"/>
              <a:gd name="connsiteX141" fmla="*/ 3665450 w 4725797"/>
              <a:gd name="connsiteY141" fmla="*/ 2763982 h 4821382"/>
              <a:gd name="connsiteX142" fmla="*/ 3686232 w 4725797"/>
              <a:gd name="connsiteY142" fmla="*/ 2750128 h 4821382"/>
              <a:gd name="connsiteX143" fmla="*/ 3783214 w 4725797"/>
              <a:gd name="connsiteY143" fmla="*/ 2736273 h 4821382"/>
              <a:gd name="connsiteX144" fmla="*/ 3900977 w 4725797"/>
              <a:gd name="connsiteY144" fmla="*/ 2722418 h 4821382"/>
              <a:gd name="connsiteX145" fmla="*/ 3928686 w 4725797"/>
              <a:gd name="connsiteY145" fmla="*/ 2715491 h 4821382"/>
              <a:gd name="connsiteX146" fmla="*/ 4004886 w 4725797"/>
              <a:gd name="connsiteY146" fmla="*/ 2694709 h 4821382"/>
              <a:gd name="connsiteX147" fmla="*/ 4122650 w 4725797"/>
              <a:gd name="connsiteY147" fmla="*/ 2687782 h 4821382"/>
              <a:gd name="connsiteX148" fmla="*/ 4219632 w 4725797"/>
              <a:gd name="connsiteY148" fmla="*/ 2680855 h 4821382"/>
              <a:gd name="connsiteX149" fmla="*/ 4302759 w 4725797"/>
              <a:gd name="connsiteY149" fmla="*/ 2667000 h 4821382"/>
              <a:gd name="connsiteX150" fmla="*/ 4323541 w 4725797"/>
              <a:gd name="connsiteY150" fmla="*/ 2660073 h 4821382"/>
              <a:gd name="connsiteX151" fmla="*/ 4351250 w 4725797"/>
              <a:gd name="connsiteY151" fmla="*/ 2653146 h 4821382"/>
              <a:gd name="connsiteX152" fmla="*/ 4378959 w 4725797"/>
              <a:gd name="connsiteY152" fmla="*/ 2639291 h 4821382"/>
              <a:gd name="connsiteX153" fmla="*/ 4455159 w 4725797"/>
              <a:gd name="connsiteY153" fmla="*/ 2625437 h 4821382"/>
              <a:gd name="connsiteX154" fmla="*/ 4496723 w 4725797"/>
              <a:gd name="connsiteY154" fmla="*/ 2604655 h 4821382"/>
              <a:gd name="connsiteX155" fmla="*/ 4545214 w 4725797"/>
              <a:gd name="connsiteY155" fmla="*/ 2583873 h 4821382"/>
              <a:gd name="connsiteX156" fmla="*/ 4565995 w 4725797"/>
              <a:gd name="connsiteY156" fmla="*/ 2563091 h 4821382"/>
              <a:gd name="connsiteX157" fmla="*/ 4607559 w 4725797"/>
              <a:gd name="connsiteY157" fmla="*/ 2549237 h 4821382"/>
              <a:gd name="connsiteX158" fmla="*/ 4669905 w 4725797"/>
              <a:gd name="connsiteY158" fmla="*/ 2507673 h 4821382"/>
              <a:gd name="connsiteX159" fmla="*/ 4690686 w 4725797"/>
              <a:gd name="connsiteY159" fmla="*/ 2493818 h 4821382"/>
              <a:gd name="connsiteX160" fmla="*/ 4711468 w 4725797"/>
              <a:gd name="connsiteY160" fmla="*/ 2479964 h 4821382"/>
              <a:gd name="connsiteX161" fmla="*/ 4725323 w 4725797"/>
              <a:gd name="connsiteY161" fmla="*/ 2438400 h 4821382"/>
              <a:gd name="connsiteX162" fmla="*/ 4711468 w 4725797"/>
              <a:gd name="connsiteY162" fmla="*/ 2168237 h 4821382"/>
              <a:gd name="connsiteX163" fmla="*/ 4697614 w 4725797"/>
              <a:gd name="connsiteY163" fmla="*/ 2043546 h 4821382"/>
              <a:gd name="connsiteX164" fmla="*/ 4683759 w 4725797"/>
              <a:gd name="connsiteY164" fmla="*/ 1960418 h 4821382"/>
              <a:gd name="connsiteX165" fmla="*/ 4676832 w 4725797"/>
              <a:gd name="connsiteY165" fmla="*/ 1787237 h 4821382"/>
              <a:gd name="connsiteX166" fmla="*/ 4662977 w 4725797"/>
              <a:gd name="connsiteY166" fmla="*/ 1281546 h 4821382"/>
              <a:gd name="connsiteX167" fmla="*/ 4649123 w 4725797"/>
              <a:gd name="connsiteY167" fmla="*/ 1163782 h 4821382"/>
              <a:gd name="connsiteX168" fmla="*/ 4642195 w 4725797"/>
              <a:gd name="connsiteY168" fmla="*/ 1136073 h 4821382"/>
              <a:gd name="connsiteX169" fmla="*/ 4635268 w 4725797"/>
              <a:gd name="connsiteY169" fmla="*/ 1052946 h 4821382"/>
              <a:gd name="connsiteX170" fmla="*/ 4628341 w 4725797"/>
              <a:gd name="connsiteY170" fmla="*/ 1011382 h 4821382"/>
              <a:gd name="connsiteX171" fmla="*/ 4621414 w 4725797"/>
              <a:gd name="connsiteY171" fmla="*/ 935182 h 4821382"/>
              <a:gd name="connsiteX172" fmla="*/ 4614486 w 4725797"/>
              <a:gd name="connsiteY172" fmla="*/ 173182 h 4821382"/>
              <a:gd name="connsiteX173" fmla="*/ 4600632 w 4725797"/>
              <a:gd name="connsiteY173" fmla="*/ 131618 h 4821382"/>
              <a:gd name="connsiteX174" fmla="*/ 4593705 w 4725797"/>
              <a:gd name="connsiteY174" fmla="*/ 110837 h 4821382"/>
              <a:gd name="connsiteX175" fmla="*/ 4565995 w 4725797"/>
              <a:gd name="connsiteY175" fmla="*/ 69273 h 4821382"/>
              <a:gd name="connsiteX176" fmla="*/ 4559068 w 4725797"/>
              <a:gd name="connsiteY176" fmla="*/ 48491 h 4821382"/>
              <a:gd name="connsiteX177" fmla="*/ 4545214 w 4725797"/>
              <a:gd name="connsiteY177" fmla="*/ 27709 h 4821382"/>
              <a:gd name="connsiteX178" fmla="*/ 4538286 w 4725797"/>
              <a:gd name="connsiteY178" fmla="*/ 0 h 4821382"/>
              <a:gd name="connsiteX179" fmla="*/ 4517505 w 4725797"/>
              <a:gd name="connsiteY179" fmla="*/ 13855 h 4821382"/>
              <a:gd name="connsiteX180" fmla="*/ 4475941 w 4725797"/>
              <a:gd name="connsiteY180" fmla="*/ 34637 h 4821382"/>
              <a:gd name="connsiteX181" fmla="*/ 4441305 w 4725797"/>
              <a:gd name="connsiteY181" fmla="*/ 69273 h 4821382"/>
              <a:gd name="connsiteX182" fmla="*/ 4406668 w 4725797"/>
              <a:gd name="connsiteY182" fmla="*/ 96982 h 4821382"/>
              <a:gd name="connsiteX183" fmla="*/ 4365105 w 4725797"/>
              <a:gd name="connsiteY183" fmla="*/ 131618 h 4821382"/>
              <a:gd name="connsiteX184" fmla="*/ 4337395 w 4725797"/>
              <a:gd name="connsiteY184" fmla="*/ 138546 h 4821382"/>
              <a:gd name="connsiteX185" fmla="*/ 4288905 w 4725797"/>
              <a:gd name="connsiteY185" fmla="*/ 159328 h 4821382"/>
              <a:gd name="connsiteX186" fmla="*/ 4309686 w 4725797"/>
              <a:gd name="connsiteY186" fmla="*/ 200891 h 4821382"/>
              <a:gd name="connsiteX187" fmla="*/ 4330468 w 4725797"/>
              <a:gd name="connsiteY187" fmla="*/ 214746 h 4821382"/>
              <a:gd name="connsiteX188" fmla="*/ 4365105 w 4725797"/>
              <a:gd name="connsiteY188" fmla="*/ 249382 h 4821382"/>
              <a:gd name="connsiteX189" fmla="*/ 4399741 w 4725797"/>
              <a:gd name="connsiteY189" fmla="*/ 284018 h 4821382"/>
              <a:gd name="connsiteX190" fmla="*/ 4413595 w 4725797"/>
              <a:gd name="connsiteY190" fmla="*/ 304800 h 4821382"/>
              <a:gd name="connsiteX191" fmla="*/ 4434377 w 4725797"/>
              <a:gd name="connsiteY191" fmla="*/ 318655 h 4821382"/>
              <a:gd name="connsiteX192" fmla="*/ 4462086 w 4725797"/>
              <a:gd name="connsiteY192" fmla="*/ 360218 h 4821382"/>
              <a:gd name="connsiteX193" fmla="*/ 4482868 w 4725797"/>
              <a:gd name="connsiteY193" fmla="*/ 381000 h 4821382"/>
              <a:gd name="connsiteX194" fmla="*/ 4462086 w 4725797"/>
              <a:gd name="connsiteY194" fmla="*/ 526473 h 4821382"/>
              <a:gd name="connsiteX195" fmla="*/ 4441305 w 4725797"/>
              <a:gd name="connsiteY195" fmla="*/ 547255 h 4821382"/>
              <a:gd name="connsiteX196" fmla="*/ 4420523 w 4725797"/>
              <a:gd name="connsiteY196" fmla="*/ 561109 h 4821382"/>
              <a:gd name="connsiteX197" fmla="*/ 4385886 w 4725797"/>
              <a:gd name="connsiteY197" fmla="*/ 595746 h 4821382"/>
              <a:gd name="connsiteX198" fmla="*/ 4372032 w 4725797"/>
              <a:gd name="connsiteY198" fmla="*/ 616528 h 4821382"/>
              <a:gd name="connsiteX199" fmla="*/ 4351250 w 4725797"/>
              <a:gd name="connsiteY199" fmla="*/ 623455 h 4821382"/>
              <a:gd name="connsiteX200" fmla="*/ 4309686 w 4725797"/>
              <a:gd name="connsiteY200" fmla="*/ 651164 h 4821382"/>
              <a:gd name="connsiteX201" fmla="*/ 4288905 w 4725797"/>
              <a:gd name="connsiteY201" fmla="*/ 665018 h 4821382"/>
              <a:gd name="connsiteX202" fmla="*/ 4247341 w 4725797"/>
              <a:gd name="connsiteY202" fmla="*/ 699655 h 4821382"/>
              <a:gd name="connsiteX203" fmla="*/ 4226559 w 4725797"/>
              <a:gd name="connsiteY203" fmla="*/ 720437 h 4821382"/>
              <a:gd name="connsiteX204" fmla="*/ 4198850 w 4725797"/>
              <a:gd name="connsiteY204" fmla="*/ 734291 h 4821382"/>
              <a:gd name="connsiteX205" fmla="*/ 4178068 w 4725797"/>
              <a:gd name="connsiteY205" fmla="*/ 748146 h 4821382"/>
              <a:gd name="connsiteX206" fmla="*/ 4150359 w 4725797"/>
              <a:gd name="connsiteY206" fmla="*/ 762000 h 4821382"/>
              <a:gd name="connsiteX207" fmla="*/ 4108795 w 4725797"/>
              <a:gd name="connsiteY207" fmla="*/ 782782 h 4821382"/>
              <a:gd name="connsiteX208" fmla="*/ 4053377 w 4725797"/>
              <a:gd name="connsiteY208" fmla="*/ 803564 h 4821382"/>
              <a:gd name="connsiteX209" fmla="*/ 4004886 w 4725797"/>
              <a:gd name="connsiteY209" fmla="*/ 817418 h 4821382"/>
              <a:gd name="connsiteX210" fmla="*/ 3907905 w 4725797"/>
              <a:gd name="connsiteY210" fmla="*/ 831273 h 4821382"/>
              <a:gd name="connsiteX211" fmla="*/ 3887123 w 4725797"/>
              <a:gd name="connsiteY211" fmla="*/ 838200 h 4821382"/>
              <a:gd name="connsiteX212" fmla="*/ 3824777 w 4725797"/>
              <a:gd name="connsiteY212" fmla="*/ 872837 h 4821382"/>
              <a:gd name="connsiteX213" fmla="*/ 3810923 w 4725797"/>
              <a:gd name="connsiteY213" fmla="*/ 893618 h 4821382"/>
              <a:gd name="connsiteX214" fmla="*/ 3783214 w 4725797"/>
              <a:gd name="connsiteY214" fmla="*/ 1122218 h 4821382"/>
              <a:gd name="connsiteX215" fmla="*/ 3741650 w 4725797"/>
              <a:gd name="connsiteY215" fmla="*/ 1149928 h 4821382"/>
              <a:gd name="connsiteX216" fmla="*/ 3693159 w 4725797"/>
              <a:gd name="connsiteY216" fmla="*/ 1177637 h 4821382"/>
              <a:gd name="connsiteX217" fmla="*/ 3686232 w 4725797"/>
              <a:gd name="connsiteY217" fmla="*/ 1274618 h 4821382"/>
              <a:gd name="connsiteX218" fmla="*/ 3700086 w 4725797"/>
              <a:gd name="connsiteY218" fmla="*/ 1336964 h 4821382"/>
              <a:gd name="connsiteX219" fmla="*/ 3707014 w 4725797"/>
              <a:gd name="connsiteY219" fmla="*/ 1357746 h 4821382"/>
              <a:gd name="connsiteX220" fmla="*/ 3720868 w 4725797"/>
              <a:gd name="connsiteY220" fmla="*/ 1440873 h 4821382"/>
              <a:gd name="connsiteX221" fmla="*/ 3713941 w 4725797"/>
              <a:gd name="connsiteY221" fmla="*/ 1939637 h 4821382"/>
              <a:gd name="connsiteX222" fmla="*/ 3700086 w 4725797"/>
              <a:gd name="connsiteY222" fmla="*/ 1960418 h 4821382"/>
              <a:gd name="connsiteX223" fmla="*/ 3679305 w 4725797"/>
              <a:gd name="connsiteY223" fmla="*/ 2001982 h 4821382"/>
              <a:gd name="connsiteX224" fmla="*/ 2321559 w 4725797"/>
              <a:gd name="connsiteY224" fmla="*/ 2015837 h 4821382"/>
              <a:gd name="connsiteX225" fmla="*/ 2300777 w 4725797"/>
              <a:gd name="connsiteY225" fmla="*/ 2022764 h 4821382"/>
              <a:gd name="connsiteX226" fmla="*/ 2051395 w 4725797"/>
              <a:gd name="connsiteY226" fmla="*/ 2036618 h 4821382"/>
              <a:gd name="connsiteX227" fmla="*/ 1982123 w 4725797"/>
              <a:gd name="connsiteY227" fmla="*/ 2050473 h 4821382"/>
              <a:gd name="connsiteX228" fmla="*/ 1912850 w 4725797"/>
              <a:gd name="connsiteY228" fmla="*/ 2057400 h 4821382"/>
              <a:gd name="connsiteX229" fmla="*/ 1705032 w 4725797"/>
              <a:gd name="connsiteY229" fmla="*/ 2064328 h 4821382"/>
              <a:gd name="connsiteX230" fmla="*/ 555105 w 4725797"/>
              <a:gd name="connsiteY230" fmla="*/ 2071255 h 4821382"/>
              <a:gd name="connsiteX231" fmla="*/ 506614 w 4725797"/>
              <a:gd name="connsiteY231" fmla="*/ 2078182 h 4821382"/>
              <a:gd name="connsiteX232" fmla="*/ 278014 w 4725797"/>
              <a:gd name="connsiteY232" fmla="*/ 2078182 h 4821382"/>
              <a:gd name="connsiteX233" fmla="*/ 229523 w 4725797"/>
              <a:gd name="connsiteY233" fmla="*/ 2098964 h 4821382"/>
              <a:gd name="connsiteX234" fmla="*/ 28632 w 4725797"/>
              <a:gd name="connsiteY234" fmla="*/ 2119746 h 4821382"/>
              <a:gd name="connsiteX235" fmla="*/ 923 w 4725797"/>
              <a:gd name="connsiteY235" fmla="*/ 2154382 h 482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4725797" h="4821382">
                <a:moveTo>
                  <a:pt x="923" y="2154382"/>
                </a:moveTo>
                <a:cubicBezTo>
                  <a:pt x="-2541" y="2176318"/>
                  <a:pt x="4625" y="2219115"/>
                  <a:pt x="7850" y="2251364"/>
                </a:cubicBezTo>
                <a:cubicBezTo>
                  <a:pt x="9248" y="2265340"/>
                  <a:pt x="13379" y="2278952"/>
                  <a:pt x="14777" y="2292928"/>
                </a:cubicBezTo>
                <a:cubicBezTo>
                  <a:pt x="18002" y="2325177"/>
                  <a:pt x="18126" y="2357698"/>
                  <a:pt x="21705" y="2389909"/>
                </a:cubicBezTo>
                <a:cubicBezTo>
                  <a:pt x="22756" y="2399371"/>
                  <a:pt x="26567" y="2408324"/>
                  <a:pt x="28632" y="2417618"/>
                </a:cubicBezTo>
                <a:cubicBezTo>
                  <a:pt x="31186" y="2429112"/>
                  <a:pt x="33623" y="2440641"/>
                  <a:pt x="35559" y="2452255"/>
                </a:cubicBezTo>
                <a:cubicBezTo>
                  <a:pt x="38243" y="2468361"/>
                  <a:pt x="40461" y="2484544"/>
                  <a:pt x="42486" y="2500746"/>
                </a:cubicBezTo>
                <a:cubicBezTo>
                  <a:pt x="45080" y="2521494"/>
                  <a:pt x="45780" y="2542500"/>
                  <a:pt x="49414" y="2563091"/>
                </a:cubicBezTo>
                <a:cubicBezTo>
                  <a:pt x="52723" y="2581842"/>
                  <a:pt x="63268" y="2618509"/>
                  <a:pt x="63268" y="2618509"/>
                </a:cubicBezTo>
                <a:cubicBezTo>
                  <a:pt x="65577" y="2646218"/>
                  <a:pt x="66946" y="2674022"/>
                  <a:pt x="70195" y="2701637"/>
                </a:cubicBezTo>
                <a:cubicBezTo>
                  <a:pt x="75518" y="2746880"/>
                  <a:pt x="78944" y="2729709"/>
                  <a:pt x="90977" y="2777837"/>
                </a:cubicBezTo>
                <a:lnTo>
                  <a:pt x="97905" y="2805546"/>
                </a:lnTo>
                <a:cubicBezTo>
                  <a:pt x="100214" y="2828637"/>
                  <a:pt x="101390" y="2851869"/>
                  <a:pt x="104832" y="2874818"/>
                </a:cubicBezTo>
                <a:cubicBezTo>
                  <a:pt x="108325" y="2898106"/>
                  <a:pt x="118686" y="2944091"/>
                  <a:pt x="118686" y="2944091"/>
                </a:cubicBezTo>
                <a:cubicBezTo>
                  <a:pt x="120995" y="2971800"/>
                  <a:pt x="122165" y="2999628"/>
                  <a:pt x="125614" y="3027218"/>
                </a:cubicBezTo>
                <a:cubicBezTo>
                  <a:pt x="126795" y="3036665"/>
                  <a:pt x="130476" y="3045634"/>
                  <a:pt x="132541" y="3054928"/>
                </a:cubicBezTo>
                <a:cubicBezTo>
                  <a:pt x="141100" y="3093446"/>
                  <a:pt x="138872" y="3089750"/>
                  <a:pt x="146395" y="3131128"/>
                </a:cubicBezTo>
                <a:cubicBezTo>
                  <a:pt x="148501" y="3142712"/>
                  <a:pt x="151658" y="3154108"/>
                  <a:pt x="153323" y="3165764"/>
                </a:cubicBezTo>
                <a:cubicBezTo>
                  <a:pt x="156280" y="3186463"/>
                  <a:pt x="157657" y="3207361"/>
                  <a:pt x="160250" y="3228109"/>
                </a:cubicBezTo>
                <a:cubicBezTo>
                  <a:pt x="175566" y="3350645"/>
                  <a:pt x="158293" y="3187767"/>
                  <a:pt x="174105" y="3345873"/>
                </a:cubicBezTo>
                <a:cubicBezTo>
                  <a:pt x="176414" y="3412837"/>
                  <a:pt x="175310" y="3480005"/>
                  <a:pt x="181032" y="3546764"/>
                </a:cubicBezTo>
                <a:cubicBezTo>
                  <a:pt x="182279" y="3561315"/>
                  <a:pt x="191344" y="3574160"/>
                  <a:pt x="194886" y="3588328"/>
                </a:cubicBezTo>
                <a:cubicBezTo>
                  <a:pt x="203833" y="3624114"/>
                  <a:pt x="196533" y="3608115"/>
                  <a:pt x="215668" y="3636818"/>
                </a:cubicBezTo>
                <a:cubicBezTo>
                  <a:pt x="232182" y="3752421"/>
                  <a:pt x="215148" y="3621831"/>
                  <a:pt x="229523" y="3844637"/>
                </a:cubicBezTo>
                <a:cubicBezTo>
                  <a:pt x="230722" y="3863215"/>
                  <a:pt x="232549" y="3881852"/>
                  <a:pt x="236450" y="3900055"/>
                </a:cubicBezTo>
                <a:cubicBezTo>
                  <a:pt x="239510" y="3914335"/>
                  <a:pt x="250305" y="3941618"/>
                  <a:pt x="250305" y="3941618"/>
                </a:cubicBezTo>
                <a:cubicBezTo>
                  <a:pt x="252614" y="3957782"/>
                  <a:pt x="254030" y="3974098"/>
                  <a:pt x="257232" y="3990109"/>
                </a:cubicBezTo>
                <a:cubicBezTo>
                  <a:pt x="258664" y="3997269"/>
                  <a:pt x="263049" y="4003674"/>
                  <a:pt x="264159" y="4010891"/>
                </a:cubicBezTo>
                <a:cubicBezTo>
                  <a:pt x="267688" y="4033827"/>
                  <a:pt x="266809" y="4057355"/>
                  <a:pt x="271086" y="4080164"/>
                </a:cubicBezTo>
                <a:cubicBezTo>
                  <a:pt x="273777" y="4094518"/>
                  <a:pt x="282540" y="4107323"/>
                  <a:pt x="284941" y="4121728"/>
                </a:cubicBezTo>
                <a:cubicBezTo>
                  <a:pt x="287250" y="4135582"/>
                  <a:pt x="288821" y="4149580"/>
                  <a:pt x="291868" y="4163291"/>
                </a:cubicBezTo>
                <a:cubicBezTo>
                  <a:pt x="293452" y="4170419"/>
                  <a:pt x="296789" y="4177052"/>
                  <a:pt x="298795" y="4184073"/>
                </a:cubicBezTo>
                <a:cubicBezTo>
                  <a:pt x="301411" y="4193227"/>
                  <a:pt x="302987" y="4202663"/>
                  <a:pt x="305723" y="4211782"/>
                </a:cubicBezTo>
                <a:cubicBezTo>
                  <a:pt x="309919" y="4225770"/>
                  <a:pt x="319577" y="4253346"/>
                  <a:pt x="319577" y="4253346"/>
                </a:cubicBezTo>
                <a:cubicBezTo>
                  <a:pt x="321886" y="4306455"/>
                  <a:pt x="322578" y="4359659"/>
                  <a:pt x="326505" y="4412673"/>
                </a:cubicBezTo>
                <a:cubicBezTo>
                  <a:pt x="327208" y="4422168"/>
                  <a:pt x="331367" y="4431088"/>
                  <a:pt x="333432" y="4440382"/>
                </a:cubicBezTo>
                <a:cubicBezTo>
                  <a:pt x="335986" y="4451876"/>
                  <a:pt x="337503" y="4463596"/>
                  <a:pt x="340359" y="4475018"/>
                </a:cubicBezTo>
                <a:cubicBezTo>
                  <a:pt x="342130" y="4482102"/>
                  <a:pt x="345702" y="4488672"/>
                  <a:pt x="347286" y="4495800"/>
                </a:cubicBezTo>
                <a:cubicBezTo>
                  <a:pt x="350333" y="4509511"/>
                  <a:pt x="351701" y="4523545"/>
                  <a:pt x="354214" y="4537364"/>
                </a:cubicBezTo>
                <a:cubicBezTo>
                  <a:pt x="356320" y="4548948"/>
                  <a:pt x="359205" y="4560386"/>
                  <a:pt x="361141" y="4572000"/>
                </a:cubicBezTo>
                <a:cubicBezTo>
                  <a:pt x="363825" y="4588106"/>
                  <a:pt x="364866" y="4604480"/>
                  <a:pt x="368068" y="4620491"/>
                </a:cubicBezTo>
                <a:cubicBezTo>
                  <a:pt x="369500" y="4627651"/>
                  <a:pt x="372989" y="4634252"/>
                  <a:pt x="374995" y="4641273"/>
                </a:cubicBezTo>
                <a:cubicBezTo>
                  <a:pt x="377611" y="4650427"/>
                  <a:pt x="380220" y="4659615"/>
                  <a:pt x="381923" y="4668982"/>
                </a:cubicBezTo>
                <a:cubicBezTo>
                  <a:pt x="394661" y="4739036"/>
                  <a:pt x="381550" y="4695573"/>
                  <a:pt x="395777" y="4738255"/>
                </a:cubicBezTo>
                <a:cubicBezTo>
                  <a:pt x="398086" y="4754419"/>
                  <a:pt x="399503" y="4770735"/>
                  <a:pt x="402705" y="4786746"/>
                </a:cubicBezTo>
                <a:cubicBezTo>
                  <a:pt x="404137" y="4793906"/>
                  <a:pt x="402548" y="4805757"/>
                  <a:pt x="409632" y="4807528"/>
                </a:cubicBezTo>
                <a:cubicBezTo>
                  <a:pt x="417709" y="4809547"/>
                  <a:pt x="422967" y="4797396"/>
                  <a:pt x="430414" y="4793673"/>
                </a:cubicBezTo>
                <a:cubicBezTo>
                  <a:pt x="447466" y="4785147"/>
                  <a:pt x="476799" y="4782478"/>
                  <a:pt x="492759" y="4779818"/>
                </a:cubicBezTo>
                <a:cubicBezTo>
                  <a:pt x="513541" y="4782127"/>
                  <a:pt x="535454" y="4779600"/>
                  <a:pt x="555105" y="4786746"/>
                </a:cubicBezTo>
                <a:cubicBezTo>
                  <a:pt x="562929" y="4789591"/>
                  <a:pt x="563072" y="4801641"/>
                  <a:pt x="568959" y="4807528"/>
                </a:cubicBezTo>
                <a:cubicBezTo>
                  <a:pt x="574846" y="4813415"/>
                  <a:pt x="582814" y="4816764"/>
                  <a:pt x="589741" y="4821382"/>
                </a:cubicBezTo>
                <a:cubicBezTo>
                  <a:pt x="665528" y="4796121"/>
                  <a:pt x="550737" y="4836408"/>
                  <a:pt x="631305" y="4800600"/>
                </a:cubicBezTo>
                <a:cubicBezTo>
                  <a:pt x="644650" y="4794669"/>
                  <a:pt x="659806" y="4793277"/>
                  <a:pt x="672868" y="4786746"/>
                </a:cubicBezTo>
                <a:cubicBezTo>
                  <a:pt x="682104" y="4782128"/>
                  <a:pt x="690989" y="4776726"/>
                  <a:pt x="700577" y="4772891"/>
                </a:cubicBezTo>
                <a:cubicBezTo>
                  <a:pt x="714137" y="4767467"/>
                  <a:pt x="729079" y="4765568"/>
                  <a:pt x="742141" y="4759037"/>
                </a:cubicBezTo>
                <a:cubicBezTo>
                  <a:pt x="751377" y="4754419"/>
                  <a:pt x="760053" y="4748448"/>
                  <a:pt x="769850" y="4745182"/>
                </a:cubicBezTo>
                <a:cubicBezTo>
                  <a:pt x="781020" y="4741459"/>
                  <a:pt x="793127" y="4741353"/>
                  <a:pt x="804486" y="4738255"/>
                </a:cubicBezTo>
                <a:cubicBezTo>
                  <a:pt x="818576" y="4734412"/>
                  <a:pt x="832195" y="4729018"/>
                  <a:pt x="846050" y="4724400"/>
                </a:cubicBezTo>
                <a:lnTo>
                  <a:pt x="866832" y="4717473"/>
                </a:lnTo>
                <a:cubicBezTo>
                  <a:pt x="929890" y="4696455"/>
                  <a:pt x="830297" y="4728696"/>
                  <a:pt x="922250" y="4703618"/>
                </a:cubicBezTo>
                <a:cubicBezTo>
                  <a:pt x="936339" y="4699775"/>
                  <a:pt x="949646" y="4693306"/>
                  <a:pt x="963814" y="4689764"/>
                </a:cubicBezTo>
                <a:lnTo>
                  <a:pt x="1019232" y="4675909"/>
                </a:lnTo>
                <a:cubicBezTo>
                  <a:pt x="1026159" y="4671291"/>
                  <a:pt x="1032362" y="4665334"/>
                  <a:pt x="1040014" y="4662055"/>
                </a:cubicBezTo>
                <a:cubicBezTo>
                  <a:pt x="1048765" y="4658305"/>
                  <a:pt x="1058604" y="4657864"/>
                  <a:pt x="1067723" y="4655128"/>
                </a:cubicBezTo>
                <a:cubicBezTo>
                  <a:pt x="1081711" y="4650932"/>
                  <a:pt x="1095432" y="4645891"/>
                  <a:pt x="1109286" y="4641273"/>
                </a:cubicBezTo>
                <a:cubicBezTo>
                  <a:pt x="1116213" y="4638964"/>
                  <a:pt x="1122984" y="4636117"/>
                  <a:pt x="1130068" y="4634346"/>
                </a:cubicBezTo>
                <a:cubicBezTo>
                  <a:pt x="1139304" y="4632037"/>
                  <a:pt x="1148863" y="4630761"/>
                  <a:pt x="1157777" y="4627418"/>
                </a:cubicBezTo>
                <a:cubicBezTo>
                  <a:pt x="1167446" y="4623792"/>
                  <a:pt x="1175994" y="4617632"/>
                  <a:pt x="1185486" y="4613564"/>
                </a:cubicBezTo>
                <a:cubicBezTo>
                  <a:pt x="1203586" y="4605807"/>
                  <a:pt x="1214457" y="4605565"/>
                  <a:pt x="1233977" y="4599709"/>
                </a:cubicBezTo>
                <a:cubicBezTo>
                  <a:pt x="1251507" y="4594450"/>
                  <a:pt x="1282929" y="4581831"/>
                  <a:pt x="1303250" y="4578928"/>
                </a:cubicBezTo>
                <a:cubicBezTo>
                  <a:pt x="1326223" y="4575646"/>
                  <a:pt x="1349432" y="4574309"/>
                  <a:pt x="1372523" y="4572000"/>
                </a:cubicBezTo>
                <a:cubicBezTo>
                  <a:pt x="1414404" y="4561530"/>
                  <a:pt x="1391194" y="4568085"/>
                  <a:pt x="1441795" y="4551218"/>
                </a:cubicBezTo>
                <a:cubicBezTo>
                  <a:pt x="1448722" y="4548909"/>
                  <a:pt x="1456501" y="4548341"/>
                  <a:pt x="1462577" y="4544291"/>
                </a:cubicBezTo>
                <a:cubicBezTo>
                  <a:pt x="1522134" y="4504588"/>
                  <a:pt x="1446781" y="4552189"/>
                  <a:pt x="1504141" y="4523509"/>
                </a:cubicBezTo>
                <a:cubicBezTo>
                  <a:pt x="1511588" y="4519786"/>
                  <a:pt x="1517315" y="4513036"/>
                  <a:pt x="1524923" y="4509655"/>
                </a:cubicBezTo>
                <a:cubicBezTo>
                  <a:pt x="1538268" y="4503724"/>
                  <a:pt x="1552632" y="4500418"/>
                  <a:pt x="1566486" y="4495800"/>
                </a:cubicBezTo>
                <a:lnTo>
                  <a:pt x="1587268" y="4488873"/>
                </a:lnTo>
                <a:cubicBezTo>
                  <a:pt x="1594195" y="4481946"/>
                  <a:pt x="1599899" y="4473525"/>
                  <a:pt x="1608050" y="4468091"/>
                </a:cubicBezTo>
                <a:cubicBezTo>
                  <a:pt x="1614126" y="4464041"/>
                  <a:pt x="1622120" y="4464040"/>
                  <a:pt x="1628832" y="4461164"/>
                </a:cubicBezTo>
                <a:cubicBezTo>
                  <a:pt x="1661164" y="4447308"/>
                  <a:pt x="1658680" y="4441340"/>
                  <a:pt x="1698105" y="4433455"/>
                </a:cubicBezTo>
                <a:cubicBezTo>
                  <a:pt x="1709650" y="4431146"/>
                  <a:pt x="1721382" y="4429626"/>
                  <a:pt x="1732741" y="4426528"/>
                </a:cubicBezTo>
                <a:cubicBezTo>
                  <a:pt x="1746831" y="4422685"/>
                  <a:pt x="1760450" y="4417291"/>
                  <a:pt x="1774305" y="4412673"/>
                </a:cubicBezTo>
                <a:lnTo>
                  <a:pt x="1836650" y="4391891"/>
                </a:lnTo>
                <a:cubicBezTo>
                  <a:pt x="1906521" y="4368602"/>
                  <a:pt x="1798120" y="4404143"/>
                  <a:pt x="1885141" y="4378037"/>
                </a:cubicBezTo>
                <a:cubicBezTo>
                  <a:pt x="1906123" y="4371742"/>
                  <a:pt x="1926704" y="4364182"/>
                  <a:pt x="1947486" y="4357255"/>
                </a:cubicBezTo>
                <a:lnTo>
                  <a:pt x="1968268" y="4350328"/>
                </a:lnTo>
                <a:cubicBezTo>
                  <a:pt x="1975195" y="4348019"/>
                  <a:pt x="1981966" y="4345171"/>
                  <a:pt x="1989050" y="4343400"/>
                </a:cubicBezTo>
                <a:cubicBezTo>
                  <a:pt x="1998286" y="4341091"/>
                  <a:pt x="2007465" y="4338538"/>
                  <a:pt x="2016759" y="4336473"/>
                </a:cubicBezTo>
                <a:cubicBezTo>
                  <a:pt x="2028253" y="4333919"/>
                  <a:pt x="2039973" y="4332402"/>
                  <a:pt x="2051395" y="4329546"/>
                </a:cubicBezTo>
                <a:cubicBezTo>
                  <a:pt x="2058479" y="4327775"/>
                  <a:pt x="2065156" y="4324624"/>
                  <a:pt x="2072177" y="4322618"/>
                </a:cubicBezTo>
                <a:cubicBezTo>
                  <a:pt x="2081331" y="4320002"/>
                  <a:pt x="2090767" y="4318427"/>
                  <a:pt x="2099886" y="4315691"/>
                </a:cubicBezTo>
                <a:cubicBezTo>
                  <a:pt x="2113874" y="4311495"/>
                  <a:pt x="2141450" y="4301837"/>
                  <a:pt x="2141450" y="4301837"/>
                </a:cubicBezTo>
                <a:cubicBezTo>
                  <a:pt x="2166850" y="4304146"/>
                  <a:pt x="2192711" y="4303420"/>
                  <a:pt x="2217650" y="4308764"/>
                </a:cubicBezTo>
                <a:cubicBezTo>
                  <a:pt x="2295550" y="4325456"/>
                  <a:pt x="2144816" y="4335991"/>
                  <a:pt x="2286923" y="4315691"/>
                </a:cubicBezTo>
                <a:cubicBezTo>
                  <a:pt x="2293850" y="4308764"/>
                  <a:pt x="2299972" y="4300924"/>
                  <a:pt x="2307705" y="4294909"/>
                </a:cubicBezTo>
                <a:cubicBezTo>
                  <a:pt x="2320848" y="4284686"/>
                  <a:pt x="2337494" y="4278974"/>
                  <a:pt x="2349268" y="4267200"/>
                </a:cubicBezTo>
                <a:cubicBezTo>
                  <a:pt x="2356195" y="4260273"/>
                  <a:pt x="2361899" y="4251852"/>
                  <a:pt x="2370050" y="4246418"/>
                </a:cubicBezTo>
                <a:cubicBezTo>
                  <a:pt x="2376126" y="4242368"/>
                  <a:pt x="2384449" y="4243037"/>
                  <a:pt x="2390832" y="4239491"/>
                </a:cubicBezTo>
                <a:cubicBezTo>
                  <a:pt x="2405388" y="4231405"/>
                  <a:pt x="2417502" y="4219228"/>
                  <a:pt x="2432395" y="4211782"/>
                </a:cubicBezTo>
                <a:cubicBezTo>
                  <a:pt x="2441632" y="4207164"/>
                  <a:pt x="2451139" y="4203051"/>
                  <a:pt x="2460105" y="4197928"/>
                </a:cubicBezTo>
                <a:cubicBezTo>
                  <a:pt x="2467333" y="4193797"/>
                  <a:pt x="2473440" y="4187796"/>
                  <a:pt x="2480886" y="4184073"/>
                </a:cubicBezTo>
                <a:cubicBezTo>
                  <a:pt x="2511042" y="4168995"/>
                  <a:pt x="2495735" y="4187321"/>
                  <a:pt x="2529377" y="4163291"/>
                </a:cubicBezTo>
                <a:cubicBezTo>
                  <a:pt x="2537349" y="4157597"/>
                  <a:pt x="2541653" y="4147370"/>
                  <a:pt x="2550159" y="4142509"/>
                </a:cubicBezTo>
                <a:cubicBezTo>
                  <a:pt x="2558425" y="4137785"/>
                  <a:pt x="2568749" y="4138318"/>
                  <a:pt x="2577868" y="4135582"/>
                </a:cubicBezTo>
                <a:cubicBezTo>
                  <a:pt x="2591856" y="4131386"/>
                  <a:pt x="2605112" y="4124592"/>
                  <a:pt x="2619432" y="4121728"/>
                </a:cubicBezTo>
                <a:cubicBezTo>
                  <a:pt x="2689860" y="4107641"/>
                  <a:pt x="2625141" y="4122075"/>
                  <a:pt x="2674850" y="4107873"/>
                </a:cubicBezTo>
                <a:cubicBezTo>
                  <a:pt x="2684004" y="4105258"/>
                  <a:pt x="2693527" y="4103957"/>
                  <a:pt x="2702559" y="4100946"/>
                </a:cubicBezTo>
                <a:cubicBezTo>
                  <a:pt x="2714356" y="4097014"/>
                  <a:pt x="2725552" y="4091457"/>
                  <a:pt x="2737195" y="4087091"/>
                </a:cubicBezTo>
                <a:cubicBezTo>
                  <a:pt x="2744032" y="4084527"/>
                  <a:pt x="2751265" y="4083040"/>
                  <a:pt x="2757977" y="4080164"/>
                </a:cubicBezTo>
                <a:cubicBezTo>
                  <a:pt x="2767469" y="4076096"/>
                  <a:pt x="2776194" y="4070377"/>
                  <a:pt x="2785686" y="4066309"/>
                </a:cubicBezTo>
                <a:cubicBezTo>
                  <a:pt x="2799597" y="4060347"/>
                  <a:pt x="2820119" y="4055969"/>
                  <a:pt x="2834177" y="4052455"/>
                </a:cubicBezTo>
                <a:cubicBezTo>
                  <a:pt x="2843413" y="4047837"/>
                  <a:pt x="2852217" y="4042226"/>
                  <a:pt x="2861886" y="4038600"/>
                </a:cubicBezTo>
                <a:cubicBezTo>
                  <a:pt x="2908752" y="4021025"/>
                  <a:pt x="2871304" y="4041492"/>
                  <a:pt x="2910377" y="4024746"/>
                </a:cubicBezTo>
                <a:cubicBezTo>
                  <a:pt x="2919869" y="4020678"/>
                  <a:pt x="2928195" y="4013858"/>
                  <a:pt x="2938086" y="4010891"/>
                </a:cubicBezTo>
                <a:cubicBezTo>
                  <a:pt x="2951539" y="4006855"/>
                  <a:pt x="2965916" y="4006907"/>
                  <a:pt x="2979650" y="4003964"/>
                </a:cubicBezTo>
                <a:cubicBezTo>
                  <a:pt x="2998269" y="3999974"/>
                  <a:pt x="3017004" y="3996130"/>
                  <a:pt x="3035068" y="3990109"/>
                </a:cubicBezTo>
                <a:cubicBezTo>
                  <a:pt x="3048923" y="3985491"/>
                  <a:pt x="3063570" y="3982786"/>
                  <a:pt x="3076632" y="3976255"/>
                </a:cubicBezTo>
                <a:cubicBezTo>
                  <a:pt x="3085868" y="3971637"/>
                  <a:pt x="3094753" y="3966235"/>
                  <a:pt x="3104341" y="3962400"/>
                </a:cubicBezTo>
                <a:cubicBezTo>
                  <a:pt x="3117901" y="3956976"/>
                  <a:pt x="3145905" y="3948546"/>
                  <a:pt x="3145905" y="3948546"/>
                </a:cubicBezTo>
                <a:cubicBezTo>
                  <a:pt x="3152832" y="3943928"/>
                  <a:pt x="3159034" y="3937971"/>
                  <a:pt x="3166686" y="3934691"/>
                </a:cubicBezTo>
                <a:cubicBezTo>
                  <a:pt x="3175437" y="3930941"/>
                  <a:pt x="3185241" y="3930379"/>
                  <a:pt x="3194395" y="3927764"/>
                </a:cubicBezTo>
                <a:cubicBezTo>
                  <a:pt x="3201416" y="3925758"/>
                  <a:pt x="3208156" y="3922843"/>
                  <a:pt x="3215177" y="3920837"/>
                </a:cubicBezTo>
                <a:cubicBezTo>
                  <a:pt x="3224331" y="3918221"/>
                  <a:pt x="3233767" y="3916645"/>
                  <a:pt x="3242886" y="3913909"/>
                </a:cubicBezTo>
                <a:cubicBezTo>
                  <a:pt x="3256874" y="3909713"/>
                  <a:pt x="3284450" y="3900055"/>
                  <a:pt x="3284450" y="3900055"/>
                </a:cubicBezTo>
                <a:cubicBezTo>
                  <a:pt x="3291377" y="3895437"/>
                  <a:pt x="3297580" y="3889480"/>
                  <a:pt x="3305232" y="3886200"/>
                </a:cubicBezTo>
                <a:cubicBezTo>
                  <a:pt x="3313983" y="3882450"/>
                  <a:pt x="3323787" y="3881888"/>
                  <a:pt x="3332941" y="3879273"/>
                </a:cubicBezTo>
                <a:cubicBezTo>
                  <a:pt x="3339962" y="3877267"/>
                  <a:pt x="3346702" y="3874352"/>
                  <a:pt x="3353723" y="3872346"/>
                </a:cubicBezTo>
                <a:cubicBezTo>
                  <a:pt x="3362877" y="3869730"/>
                  <a:pt x="3372313" y="3868154"/>
                  <a:pt x="3381432" y="3865418"/>
                </a:cubicBezTo>
                <a:cubicBezTo>
                  <a:pt x="3395420" y="3861222"/>
                  <a:pt x="3422995" y="3851564"/>
                  <a:pt x="3422995" y="3851564"/>
                </a:cubicBezTo>
                <a:cubicBezTo>
                  <a:pt x="3420686" y="3840019"/>
                  <a:pt x="3419166" y="3828287"/>
                  <a:pt x="3416068" y="3816928"/>
                </a:cubicBezTo>
                <a:cubicBezTo>
                  <a:pt x="3412226" y="3802839"/>
                  <a:pt x="3406832" y="3789219"/>
                  <a:pt x="3402214" y="3775364"/>
                </a:cubicBezTo>
                <a:cubicBezTo>
                  <a:pt x="3399905" y="3768437"/>
                  <a:pt x="3396718" y="3761742"/>
                  <a:pt x="3395286" y="3754582"/>
                </a:cubicBezTo>
                <a:lnTo>
                  <a:pt x="3388359" y="3719946"/>
                </a:lnTo>
                <a:cubicBezTo>
                  <a:pt x="3389700" y="3699832"/>
                  <a:pt x="3387067" y="3607585"/>
                  <a:pt x="3409141" y="3574473"/>
                </a:cubicBezTo>
                <a:lnTo>
                  <a:pt x="3422995" y="3553691"/>
                </a:lnTo>
                <a:cubicBezTo>
                  <a:pt x="3469617" y="3367209"/>
                  <a:pt x="3434558" y="3525167"/>
                  <a:pt x="3443777" y="3096491"/>
                </a:cubicBezTo>
                <a:cubicBezTo>
                  <a:pt x="3445515" y="3015659"/>
                  <a:pt x="3436421" y="2933616"/>
                  <a:pt x="3450705" y="2854037"/>
                </a:cubicBezTo>
                <a:cubicBezTo>
                  <a:pt x="3453129" y="2840534"/>
                  <a:pt x="3496300" y="2823588"/>
                  <a:pt x="3513050" y="2819400"/>
                </a:cubicBezTo>
                <a:cubicBezTo>
                  <a:pt x="3524472" y="2816544"/>
                  <a:pt x="3536264" y="2815329"/>
                  <a:pt x="3547686" y="2812473"/>
                </a:cubicBezTo>
                <a:cubicBezTo>
                  <a:pt x="3554770" y="2810702"/>
                  <a:pt x="3561541" y="2807855"/>
                  <a:pt x="3568468" y="2805546"/>
                </a:cubicBezTo>
                <a:cubicBezTo>
                  <a:pt x="3577704" y="2798619"/>
                  <a:pt x="3585850" y="2789927"/>
                  <a:pt x="3596177" y="2784764"/>
                </a:cubicBezTo>
                <a:cubicBezTo>
                  <a:pt x="3613045" y="2776330"/>
                  <a:pt x="3645561" y="2768954"/>
                  <a:pt x="3665450" y="2763982"/>
                </a:cubicBezTo>
                <a:cubicBezTo>
                  <a:pt x="3672377" y="2759364"/>
                  <a:pt x="3678580" y="2753408"/>
                  <a:pt x="3686232" y="2750128"/>
                </a:cubicBezTo>
                <a:cubicBezTo>
                  <a:pt x="3709164" y="2740300"/>
                  <a:pt x="3770987" y="2737496"/>
                  <a:pt x="3783214" y="2736273"/>
                </a:cubicBezTo>
                <a:cubicBezTo>
                  <a:pt x="3838936" y="2717699"/>
                  <a:pt x="3778095" y="2736072"/>
                  <a:pt x="3900977" y="2722418"/>
                </a:cubicBezTo>
                <a:cubicBezTo>
                  <a:pt x="3910439" y="2721367"/>
                  <a:pt x="3919567" y="2718227"/>
                  <a:pt x="3928686" y="2715491"/>
                </a:cubicBezTo>
                <a:cubicBezTo>
                  <a:pt x="3958137" y="2706656"/>
                  <a:pt x="3974701" y="2697453"/>
                  <a:pt x="4004886" y="2694709"/>
                </a:cubicBezTo>
                <a:cubicBezTo>
                  <a:pt x="4044047" y="2691149"/>
                  <a:pt x="4083409" y="2690314"/>
                  <a:pt x="4122650" y="2687782"/>
                </a:cubicBezTo>
                <a:lnTo>
                  <a:pt x="4219632" y="2680855"/>
                </a:lnTo>
                <a:cubicBezTo>
                  <a:pt x="4293048" y="2662502"/>
                  <a:pt x="4183835" y="2688623"/>
                  <a:pt x="4302759" y="2667000"/>
                </a:cubicBezTo>
                <a:cubicBezTo>
                  <a:pt x="4309943" y="2665694"/>
                  <a:pt x="4316520" y="2662079"/>
                  <a:pt x="4323541" y="2660073"/>
                </a:cubicBezTo>
                <a:cubicBezTo>
                  <a:pt x="4332695" y="2657458"/>
                  <a:pt x="4342014" y="2655455"/>
                  <a:pt x="4351250" y="2653146"/>
                </a:cubicBezTo>
                <a:cubicBezTo>
                  <a:pt x="4360486" y="2648528"/>
                  <a:pt x="4369290" y="2642917"/>
                  <a:pt x="4378959" y="2639291"/>
                </a:cubicBezTo>
                <a:cubicBezTo>
                  <a:pt x="4399057" y="2631754"/>
                  <a:pt x="4437462" y="2627965"/>
                  <a:pt x="4455159" y="2625437"/>
                </a:cubicBezTo>
                <a:cubicBezTo>
                  <a:pt x="4514718" y="2585730"/>
                  <a:pt x="4439362" y="2633335"/>
                  <a:pt x="4496723" y="2604655"/>
                </a:cubicBezTo>
                <a:cubicBezTo>
                  <a:pt x="4544563" y="2580735"/>
                  <a:pt x="4487545" y="2598290"/>
                  <a:pt x="4545214" y="2583873"/>
                </a:cubicBezTo>
                <a:cubicBezTo>
                  <a:pt x="4552141" y="2576946"/>
                  <a:pt x="4557431" y="2567849"/>
                  <a:pt x="4565995" y="2563091"/>
                </a:cubicBezTo>
                <a:cubicBezTo>
                  <a:pt x="4578761" y="2555999"/>
                  <a:pt x="4607559" y="2549237"/>
                  <a:pt x="4607559" y="2549237"/>
                </a:cubicBezTo>
                <a:lnTo>
                  <a:pt x="4669905" y="2507673"/>
                </a:lnTo>
                <a:lnTo>
                  <a:pt x="4690686" y="2493818"/>
                </a:lnTo>
                <a:lnTo>
                  <a:pt x="4711468" y="2479964"/>
                </a:lnTo>
                <a:cubicBezTo>
                  <a:pt x="4716086" y="2466109"/>
                  <a:pt x="4725740" y="2452998"/>
                  <a:pt x="4725323" y="2438400"/>
                </a:cubicBezTo>
                <a:cubicBezTo>
                  <a:pt x="4718123" y="2186429"/>
                  <a:pt x="4738004" y="2274383"/>
                  <a:pt x="4711468" y="2168237"/>
                </a:cubicBezTo>
                <a:cubicBezTo>
                  <a:pt x="4698621" y="2039759"/>
                  <a:pt x="4710683" y="2154626"/>
                  <a:pt x="4697614" y="2043546"/>
                </a:cubicBezTo>
                <a:cubicBezTo>
                  <a:pt x="4689177" y="1971836"/>
                  <a:pt x="4697543" y="2001773"/>
                  <a:pt x="4683759" y="1960418"/>
                </a:cubicBezTo>
                <a:cubicBezTo>
                  <a:pt x="4681450" y="1902691"/>
                  <a:pt x="4678048" y="1844997"/>
                  <a:pt x="4676832" y="1787237"/>
                </a:cubicBezTo>
                <a:cubicBezTo>
                  <a:pt x="4666246" y="1284362"/>
                  <a:pt x="4721189" y="1456166"/>
                  <a:pt x="4662977" y="1281546"/>
                </a:cubicBezTo>
                <a:cubicBezTo>
                  <a:pt x="4659263" y="1244401"/>
                  <a:pt x="4655928" y="1201209"/>
                  <a:pt x="4649123" y="1163782"/>
                </a:cubicBezTo>
                <a:cubicBezTo>
                  <a:pt x="4647420" y="1154415"/>
                  <a:pt x="4644504" y="1145309"/>
                  <a:pt x="4642195" y="1136073"/>
                </a:cubicBezTo>
                <a:cubicBezTo>
                  <a:pt x="4639886" y="1108364"/>
                  <a:pt x="4638338" y="1080581"/>
                  <a:pt x="4635268" y="1052946"/>
                </a:cubicBezTo>
                <a:cubicBezTo>
                  <a:pt x="4633717" y="1038986"/>
                  <a:pt x="4629982" y="1025332"/>
                  <a:pt x="4628341" y="1011382"/>
                </a:cubicBezTo>
                <a:cubicBezTo>
                  <a:pt x="4625361" y="986052"/>
                  <a:pt x="4623723" y="960582"/>
                  <a:pt x="4621414" y="935182"/>
                </a:cubicBezTo>
                <a:cubicBezTo>
                  <a:pt x="4619105" y="681182"/>
                  <a:pt x="4621053" y="427108"/>
                  <a:pt x="4614486" y="173182"/>
                </a:cubicBezTo>
                <a:cubicBezTo>
                  <a:pt x="4614108" y="158583"/>
                  <a:pt x="4605250" y="145473"/>
                  <a:pt x="4600632" y="131618"/>
                </a:cubicBezTo>
                <a:cubicBezTo>
                  <a:pt x="4598323" y="124691"/>
                  <a:pt x="4597755" y="116912"/>
                  <a:pt x="4593705" y="110837"/>
                </a:cubicBezTo>
                <a:lnTo>
                  <a:pt x="4565995" y="69273"/>
                </a:lnTo>
                <a:cubicBezTo>
                  <a:pt x="4563686" y="62346"/>
                  <a:pt x="4562333" y="55022"/>
                  <a:pt x="4559068" y="48491"/>
                </a:cubicBezTo>
                <a:cubicBezTo>
                  <a:pt x="4555345" y="41044"/>
                  <a:pt x="4548494" y="35361"/>
                  <a:pt x="4545214" y="27709"/>
                </a:cubicBezTo>
                <a:cubicBezTo>
                  <a:pt x="4541464" y="18958"/>
                  <a:pt x="4540595" y="9236"/>
                  <a:pt x="4538286" y="0"/>
                </a:cubicBezTo>
                <a:cubicBezTo>
                  <a:pt x="4531359" y="4618"/>
                  <a:pt x="4524951" y="10132"/>
                  <a:pt x="4517505" y="13855"/>
                </a:cubicBezTo>
                <a:cubicBezTo>
                  <a:pt x="4460140" y="42538"/>
                  <a:pt x="4535504" y="-5073"/>
                  <a:pt x="4475941" y="34637"/>
                </a:cubicBezTo>
                <a:cubicBezTo>
                  <a:pt x="4438992" y="90057"/>
                  <a:pt x="4487489" y="23088"/>
                  <a:pt x="4441305" y="69273"/>
                </a:cubicBezTo>
                <a:cubicBezTo>
                  <a:pt x="4409973" y="100606"/>
                  <a:pt x="4447124" y="83497"/>
                  <a:pt x="4406668" y="96982"/>
                </a:cubicBezTo>
                <a:cubicBezTo>
                  <a:pt x="4394185" y="109465"/>
                  <a:pt x="4381982" y="124385"/>
                  <a:pt x="4365105" y="131618"/>
                </a:cubicBezTo>
                <a:cubicBezTo>
                  <a:pt x="4356354" y="135369"/>
                  <a:pt x="4346550" y="135930"/>
                  <a:pt x="4337395" y="138546"/>
                </a:cubicBezTo>
                <a:cubicBezTo>
                  <a:pt x="4313611" y="145342"/>
                  <a:pt x="4313537" y="147012"/>
                  <a:pt x="4288905" y="159328"/>
                </a:cubicBezTo>
                <a:cubicBezTo>
                  <a:pt x="4294539" y="176229"/>
                  <a:pt x="4296258" y="187463"/>
                  <a:pt x="4309686" y="200891"/>
                </a:cubicBezTo>
                <a:cubicBezTo>
                  <a:pt x="4315573" y="206778"/>
                  <a:pt x="4323541" y="210128"/>
                  <a:pt x="4330468" y="214746"/>
                </a:cubicBezTo>
                <a:cubicBezTo>
                  <a:pt x="4367418" y="270169"/>
                  <a:pt x="4318919" y="203196"/>
                  <a:pt x="4365105" y="249382"/>
                </a:cubicBezTo>
                <a:cubicBezTo>
                  <a:pt x="4411286" y="295563"/>
                  <a:pt x="4344322" y="247074"/>
                  <a:pt x="4399741" y="284018"/>
                </a:cubicBezTo>
                <a:cubicBezTo>
                  <a:pt x="4404359" y="290945"/>
                  <a:pt x="4407708" y="298913"/>
                  <a:pt x="4413595" y="304800"/>
                </a:cubicBezTo>
                <a:cubicBezTo>
                  <a:pt x="4419482" y="310687"/>
                  <a:pt x="4428894" y="312389"/>
                  <a:pt x="4434377" y="318655"/>
                </a:cubicBezTo>
                <a:cubicBezTo>
                  <a:pt x="4445342" y="331186"/>
                  <a:pt x="4450312" y="348444"/>
                  <a:pt x="4462086" y="360218"/>
                </a:cubicBezTo>
                <a:lnTo>
                  <a:pt x="4482868" y="381000"/>
                </a:lnTo>
                <a:cubicBezTo>
                  <a:pt x="4478777" y="454639"/>
                  <a:pt x="4498373" y="482928"/>
                  <a:pt x="4462086" y="526473"/>
                </a:cubicBezTo>
                <a:cubicBezTo>
                  <a:pt x="4455815" y="533999"/>
                  <a:pt x="4448831" y="540983"/>
                  <a:pt x="4441305" y="547255"/>
                </a:cubicBezTo>
                <a:cubicBezTo>
                  <a:pt x="4434909" y="552585"/>
                  <a:pt x="4427450" y="556491"/>
                  <a:pt x="4420523" y="561109"/>
                </a:cubicBezTo>
                <a:cubicBezTo>
                  <a:pt x="4383574" y="616532"/>
                  <a:pt x="4432071" y="549559"/>
                  <a:pt x="4385886" y="595746"/>
                </a:cubicBezTo>
                <a:cubicBezTo>
                  <a:pt x="4379999" y="601633"/>
                  <a:pt x="4378533" y="611327"/>
                  <a:pt x="4372032" y="616528"/>
                </a:cubicBezTo>
                <a:cubicBezTo>
                  <a:pt x="4366330" y="621090"/>
                  <a:pt x="4357633" y="619909"/>
                  <a:pt x="4351250" y="623455"/>
                </a:cubicBezTo>
                <a:cubicBezTo>
                  <a:pt x="4336694" y="631541"/>
                  <a:pt x="4323541" y="641928"/>
                  <a:pt x="4309686" y="651164"/>
                </a:cubicBezTo>
                <a:cubicBezTo>
                  <a:pt x="4302759" y="655782"/>
                  <a:pt x="4294792" y="659131"/>
                  <a:pt x="4288905" y="665018"/>
                </a:cubicBezTo>
                <a:cubicBezTo>
                  <a:pt x="4228190" y="725733"/>
                  <a:pt x="4305208" y="651432"/>
                  <a:pt x="4247341" y="699655"/>
                </a:cubicBezTo>
                <a:cubicBezTo>
                  <a:pt x="4239815" y="705927"/>
                  <a:pt x="4234531" y="714743"/>
                  <a:pt x="4226559" y="720437"/>
                </a:cubicBezTo>
                <a:cubicBezTo>
                  <a:pt x="4218156" y="726439"/>
                  <a:pt x="4207816" y="729168"/>
                  <a:pt x="4198850" y="734291"/>
                </a:cubicBezTo>
                <a:cubicBezTo>
                  <a:pt x="4191621" y="738422"/>
                  <a:pt x="4185297" y="744015"/>
                  <a:pt x="4178068" y="748146"/>
                </a:cubicBezTo>
                <a:cubicBezTo>
                  <a:pt x="4169102" y="753269"/>
                  <a:pt x="4159325" y="756877"/>
                  <a:pt x="4150359" y="762000"/>
                </a:cubicBezTo>
                <a:cubicBezTo>
                  <a:pt x="4112757" y="783487"/>
                  <a:pt x="4146899" y="770081"/>
                  <a:pt x="4108795" y="782782"/>
                </a:cubicBezTo>
                <a:cubicBezTo>
                  <a:pt x="4074586" y="805589"/>
                  <a:pt x="4101313" y="791581"/>
                  <a:pt x="4053377" y="803564"/>
                </a:cubicBezTo>
                <a:cubicBezTo>
                  <a:pt x="4000540" y="816773"/>
                  <a:pt x="4069697" y="804455"/>
                  <a:pt x="4004886" y="817418"/>
                </a:cubicBezTo>
                <a:cubicBezTo>
                  <a:pt x="3971580" y="824079"/>
                  <a:pt x="3941977" y="827014"/>
                  <a:pt x="3907905" y="831273"/>
                </a:cubicBezTo>
                <a:cubicBezTo>
                  <a:pt x="3900978" y="833582"/>
                  <a:pt x="3893506" y="834654"/>
                  <a:pt x="3887123" y="838200"/>
                </a:cubicBezTo>
                <a:cubicBezTo>
                  <a:pt x="3815658" y="877902"/>
                  <a:pt x="3871804" y="857160"/>
                  <a:pt x="3824777" y="872837"/>
                </a:cubicBezTo>
                <a:cubicBezTo>
                  <a:pt x="3820159" y="879764"/>
                  <a:pt x="3811634" y="885323"/>
                  <a:pt x="3810923" y="893618"/>
                </a:cubicBezTo>
                <a:cubicBezTo>
                  <a:pt x="3790930" y="1126868"/>
                  <a:pt x="3875396" y="1091491"/>
                  <a:pt x="3783214" y="1122218"/>
                </a:cubicBezTo>
                <a:cubicBezTo>
                  <a:pt x="3769359" y="1131455"/>
                  <a:pt x="3756544" y="1142482"/>
                  <a:pt x="3741650" y="1149928"/>
                </a:cubicBezTo>
                <a:cubicBezTo>
                  <a:pt x="3706494" y="1167505"/>
                  <a:pt x="3722533" y="1158054"/>
                  <a:pt x="3693159" y="1177637"/>
                </a:cubicBezTo>
                <a:cubicBezTo>
                  <a:pt x="3665949" y="1218452"/>
                  <a:pt x="3676126" y="1193765"/>
                  <a:pt x="3686232" y="1274618"/>
                </a:cubicBezTo>
                <a:cubicBezTo>
                  <a:pt x="3687819" y="1287315"/>
                  <a:pt x="3696131" y="1323122"/>
                  <a:pt x="3700086" y="1336964"/>
                </a:cubicBezTo>
                <a:cubicBezTo>
                  <a:pt x="3702092" y="1343985"/>
                  <a:pt x="3705243" y="1350662"/>
                  <a:pt x="3707014" y="1357746"/>
                </a:cubicBezTo>
                <a:cubicBezTo>
                  <a:pt x="3713766" y="1384754"/>
                  <a:pt x="3716959" y="1413508"/>
                  <a:pt x="3720868" y="1440873"/>
                </a:cubicBezTo>
                <a:cubicBezTo>
                  <a:pt x="3718559" y="1607128"/>
                  <a:pt x="3720587" y="1773499"/>
                  <a:pt x="3713941" y="1939637"/>
                </a:cubicBezTo>
                <a:cubicBezTo>
                  <a:pt x="3713608" y="1947956"/>
                  <a:pt x="3703809" y="1952972"/>
                  <a:pt x="3700086" y="1960418"/>
                </a:cubicBezTo>
                <a:cubicBezTo>
                  <a:pt x="3697412" y="1965765"/>
                  <a:pt x="3689358" y="2001728"/>
                  <a:pt x="3679305" y="2001982"/>
                </a:cubicBezTo>
                <a:cubicBezTo>
                  <a:pt x="3226844" y="2013408"/>
                  <a:pt x="2321559" y="2015837"/>
                  <a:pt x="2321559" y="2015837"/>
                </a:cubicBezTo>
                <a:cubicBezTo>
                  <a:pt x="2314632" y="2018146"/>
                  <a:pt x="2307905" y="2021180"/>
                  <a:pt x="2300777" y="2022764"/>
                </a:cubicBezTo>
                <a:cubicBezTo>
                  <a:pt x="2223177" y="2040008"/>
                  <a:pt x="2113700" y="2034541"/>
                  <a:pt x="2051395" y="2036618"/>
                </a:cubicBezTo>
                <a:cubicBezTo>
                  <a:pt x="2018036" y="2047739"/>
                  <a:pt x="2031332" y="2044684"/>
                  <a:pt x="1982123" y="2050473"/>
                </a:cubicBezTo>
                <a:cubicBezTo>
                  <a:pt x="1959076" y="2053184"/>
                  <a:pt x="1936027" y="2056241"/>
                  <a:pt x="1912850" y="2057400"/>
                </a:cubicBezTo>
                <a:cubicBezTo>
                  <a:pt x="1843625" y="2060861"/>
                  <a:pt x="1774340" y="2063621"/>
                  <a:pt x="1705032" y="2064328"/>
                </a:cubicBezTo>
                <a:lnTo>
                  <a:pt x="555105" y="2071255"/>
                </a:lnTo>
                <a:cubicBezTo>
                  <a:pt x="538941" y="2073564"/>
                  <a:pt x="522942" y="2078182"/>
                  <a:pt x="506614" y="2078182"/>
                </a:cubicBezTo>
                <a:cubicBezTo>
                  <a:pt x="260859" y="2078182"/>
                  <a:pt x="391176" y="2059322"/>
                  <a:pt x="278014" y="2078182"/>
                </a:cubicBezTo>
                <a:cubicBezTo>
                  <a:pt x="245044" y="2100163"/>
                  <a:pt x="270188" y="2086765"/>
                  <a:pt x="229523" y="2098964"/>
                </a:cubicBezTo>
                <a:cubicBezTo>
                  <a:pt x="125574" y="2130147"/>
                  <a:pt x="246062" y="2110292"/>
                  <a:pt x="28632" y="2119746"/>
                </a:cubicBezTo>
                <a:cubicBezTo>
                  <a:pt x="-11068" y="2127686"/>
                  <a:pt x="4387" y="2132446"/>
                  <a:pt x="923" y="2154382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0246622">
            <a:off x="2701063" y="3499803"/>
            <a:ext cx="52036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ЛЕСОПАРК «ИЗМАЙЛОВСКИЙ»</a:t>
            </a:r>
            <a:endParaRPr lang="ru-RU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846258"/>
            <a:ext cx="9143999" cy="201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1"/>
            <a:ext cx="1595729" cy="6150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9959" y="50022"/>
            <a:ext cx="52864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ПРИРОДООХРАННЫЕ АКЦИИ: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926" y="777645"/>
            <a:ext cx="4644811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«ПТИЦА-СИНИЦА»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«ПАРКАРТ»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«СКВОРЕЧНИК ПОД КЛЮЧ»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«СЫТЫЙ ЗАЯЦ»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«ДЕНЬ БЕЗ ОПАСНОСТЕЙ»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«ЁЛОЧНЫЙ КРУГОВОРОТ»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2122" r="11750" b="14074"/>
          <a:stretch/>
        </p:blipFill>
        <p:spPr>
          <a:xfrm>
            <a:off x="187685" y="4336812"/>
            <a:ext cx="1854261" cy="224998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3131" r="3434" b="6768"/>
          <a:stretch/>
        </p:blipFill>
        <p:spPr>
          <a:xfrm rot="5400000">
            <a:off x="6642326" y="707380"/>
            <a:ext cx="2619411" cy="1819714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5" r="1002" b="12532"/>
          <a:stretch/>
        </p:blipFill>
        <p:spPr>
          <a:xfrm>
            <a:off x="4999147" y="5090617"/>
            <a:ext cx="3862742" cy="155886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8" t="25724" r="2053"/>
          <a:stretch/>
        </p:blipFill>
        <p:spPr>
          <a:xfrm>
            <a:off x="4846004" y="735716"/>
            <a:ext cx="1615282" cy="2356688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5387" r="7883" b="8013"/>
          <a:stretch/>
        </p:blipFill>
        <p:spPr>
          <a:xfrm>
            <a:off x="2399432" y="4660573"/>
            <a:ext cx="2242229" cy="176038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16444" r="6668" b="5296"/>
          <a:stretch/>
        </p:blipFill>
        <p:spPr>
          <a:xfrm>
            <a:off x="6262255" y="3356986"/>
            <a:ext cx="2256839" cy="1337003"/>
          </a:xfrm>
          <a:prstGeom prst="rect">
            <a:avLst/>
          </a:prstGeom>
          <a:ln>
            <a:noFill/>
          </a:ln>
          <a:effectLst>
            <a:glow rad="190500">
              <a:schemeClr val="accent6">
                <a:satMod val="175000"/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4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1246046"/>
            <a:ext cx="5271802" cy="561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2180639" cy="8405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9061" y="89829"/>
            <a:ext cx="38882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НОВЫЕ ПРОГРАММЫ: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57664" y="3149061"/>
            <a:ext cx="35098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«СНЕЖНЫЙ ХОЛСТ»</a:t>
            </a:r>
          </a:p>
          <a:p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«ЛЕСНОЕ ЧАЕПИТИЕ»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</a:t>
            </a:r>
            <a:r>
              <a:rPr lang="en-US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DRAGON FLY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«СОВИНЫЙ ВЕЧЕР»</a:t>
            </a:r>
          </a:p>
          <a:p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/>
          <a:stretch/>
        </p:blipFill>
        <p:spPr>
          <a:xfrm>
            <a:off x="242286" y="4956496"/>
            <a:ext cx="2289300" cy="1804247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29225" r="2074" b="3300"/>
          <a:stretch/>
        </p:blipFill>
        <p:spPr>
          <a:xfrm>
            <a:off x="3820957" y="2719909"/>
            <a:ext cx="1543776" cy="1778004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8754" r="3434" b="4511"/>
          <a:stretch/>
        </p:blipFill>
        <p:spPr>
          <a:xfrm>
            <a:off x="4116415" y="776859"/>
            <a:ext cx="2532352" cy="170233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12235" r="21414"/>
          <a:stretch/>
        </p:blipFill>
        <p:spPr>
          <a:xfrm>
            <a:off x="635907" y="2716999"/>
            <a:ext cx="2605592" cy="199114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2349" r="3636" b="8178"/>
          <a:stretch/>
        </p:blipFill>
        <p:spPr>
          <a:xfrm flipH="1">
            <a:off x="242286" y="863555"/>
            <a:ext cx="2596118" cy="161563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10529" r="15857" b="1201"/>
          <a:stretch/>
        </p:blipFill>
        <p:spPr>
          <a:xfrm>
            <a:off x="2926078" y="4744390"/>
            <a:ext cx="2293073" cy="192301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5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3" y="1246049"/>
            <a:ext cx="5271802" cy="561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2180639" cy="8405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5570" y="138011"/>
            <a:ext cx="47440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ПОПУЛЯРНЫЕ КВЕСТЫ: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21393" y="2272460"/>
            <a:ext cx="3695357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«НЕ БУДИ ЕЖА»</a:t>
            </a:r>
          </a:p>
          <a:p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«СИНЕ-ЗЕЛЁНЫЙ КВЕСТ»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«НОЧЬ ЛЕТУЧЕЙ МЫШИ»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</a:t>
            </a:r>
            <a:r>
              <a:rPr lang="en-US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Z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БЕЖИМ В ИЗМАЙЛОВО»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27061" r="12727" b="759"/>
          <a:stretch/>
        </p:blipFill>
        <p:spPr>
          <a:xfrm>
            <a:off x="399421" y="4867236"/>
            <a:ext cx="2549656" cy="157999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t="27992" r="1919" b="758"/>
          <a:stretch/>
        </p:blipFill>
        <p:spPr>
          <a:xfrm>
            <a:off x="174528" y="2691488"/>
            <a:ext cx="2999442" cy="1875649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" r="8415" b="1051"/>
          <a:stretch/>
        </p:blipFill>
        <p:spPr>
          <a:xfrm>
            <a:off x="3552628" y="2885365"/>
            <a:ext cx="2449525" cy="1873247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1482" r="14343" b="24310"/>
          <a:stretch/>
        </p:blipFill>
        <p:spPr>
          <a:xfrm>
            <a:off x="3552628" y="772191"/>
            <a:ext cx="2247654" cy="184294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70" y="5028844"/>
            <a:ext cx="2552335" cy="1699855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4" y="784342"/>
            <a:ext cx="2428778" cy="161756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8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4054764" y="1607127"/>
            <a:ext cx="5091397" cy="52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1570721" cy="6054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0971" y="77412"/>
            <a:ext cx="58363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ЭКСКУРСИОННЫЕ ПРОГРАММЫ: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7901" y="952331"/>
            <a:ext cx="3727776" cy="62170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«ЖИЛ-БЫЛ ЛЕС»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«ЭКОНЕВИДАЛЬ»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«ПТИЦЫ ИЗМАЙЛОВСКОГО ЛЕСОПАРКА»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«ВОДНЫЕ ЭКОСИСТЕМЫ ИЗМАЙЛОВСКОГО ЛЕСОПАРКА»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«ОБРАТНЫЙ ОТСЧЁТ» </a:t>
            </a:r>
          </a:p>
          <a:p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 (новогодняя экскурсия)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«ИЗУМРУДНЫЙ ЛЕС»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«ПРОФЕССИОНАЛЬНЫЕ СТАЖИРОВКИ ШКОЛЬНИКА»</a:t>
            </a:r>
          </a:p>
          <a:p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704" r="4647"/>
          <a:stretch/>
        </p:blipFill>
        <p:spPr>
          <a:xfrm>
            <a:off x="3328424" y="952331"/>
            <a:ext cx="2681395" cy="1893739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12045" r="11212" b="7724"/>
          <a:stretch/>
        </p:blipFill>
        <p:spPr>
          <a:xfrm>
            <a:off x="4485131" y="2747372"/>
            <a:ext cx="1847273" cy="1173118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6899" r="-203" b="-10617"/>
          <a:stretch/>
        </p:blipFill>
        <p:spPr>
          <a:xfrm>
            <a:off x="6332404" y="690616"/>
            <a:ext cx="2557990" cy="1729358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14169" r="14747" b="8026"/>
          <a:stretch/>
        </p:blipFill>
        <p:spPr>
          <a:xfrm>
            <a:off x="3717391" y="4888823"/>
            <a:ext cx="2615013" cy="1878854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6583" b="1"/>
          <a:stretch/>
        </p:blipFill>
        <p:spPr>
          <a:xfrm>
            <a:off x="5975404" y="4388836"/>
            <a:ext cx="2873027" cy="182428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r="18081" b="4074"/>
          <a:stretch/>
        </p:blipFill>
        <p:spPr>
          <a:xfrm>
            <a:off x="6600462" y="2649102"/>
            <a:ext cx="2392776" cy="151060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4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1607127"/>
            <a:ext cx="9143999" cy="52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1570721" cy="6054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6010" y="48316"/>
            <a:ext cx="5836302" cy="5806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ЛЕСНАЯ ШКОЛА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4" y="4807003"/>
            <a:ext cx="2851747" cy="189926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0605" r="4464"/>
          <a:stretch/>
        </p:blipFill>
        <p:spPr>
          <a:xfrm>
            <a:off x="1278866" y="832539"/>
            <a:ext cx="2738952" cy="187316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" t="970" r="2806" b="-970"/>
          <a:stretch/>
        </p:blipFill>
        <p:spPr>
          <a:xfrm>
            <a:off x="5882152" y="5089390"/>
            <a:ext cx="2781558" cy="1634131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/>
        </p:blipFill>
        <p:spPr>
          <a:xfrm>
            <a:off x="3394845" y="3184708"/>
            <a:ext cx="2204073" cy="2853175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2504"/>
          <a:stretch/>
        </p:blipFill>
        <p:spPr>
          <a:xfrm>
            <a:off x="5156558" y="748111"/>
            <a:ext cx="3057237" cy="2209479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87" y="3224914"/>
            <a:ext cx="2398126" cy="159715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r="5342"/>
          <a:stretch/>
        </p:blipFill>
        <p:spPr>
          <a:xfrm>
            <a:off x="259864" y="2982733"/>
            <a:ext cx="2530765" cy="1548823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6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-4" y="1187611"/>
            <a:ext cx="9143999" cy="78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22"/>
            <a:ext cx="1700092" cy="6552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6275" y="296936"/>
            <a:ext cx="6826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ЭПЦ «ЦАРСКАЯ ПАСЕКА»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408" y="1183061"/>
            <a:ext cx="87951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>
                  <a:noFill/>
                </a:ln>
                <a:latin typeface="Bookman Old Style" panose="02050604050505020204" pitchFamily="18" charset="0"/>
              </a:rPr>
              <a:t>В 2019 было проведено более </a:t>
            </a:r>
            <a:r>
              <a:rPr lang="ru-RU" sz="2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420</a:t>
            </a:r>
            <a:r>
              <a:rPr lang="ru-RU" sz="2400" b="1" dirty="0" smtClean="0">
                <a:ln w="0">
                  <a:noFill/>
                </a:ln>
                <a:latin typeface="Bookman Old Style" panose="02050604050505020204" pitchFamily="18" charset="0"/>
              </a:rPr>
              <a:t> мероприятий, которые посетили порядка </a:t>
            </a:r>
            <a:r>
              <a:rPr lang="ru-RU" sz="2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13</a:t>
            </a:r>
            <a:r>
              <a:rPr lang="ru-RU" sz="2400" b="1" dirty="0" smtClean="0">
                <a:ln w="19050">
                  <a:solidFill>
                    <a:schemeClr val="tx1"/>
                  </a:solidFill>
                </a:ln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000</a:t>
            </a:r>
            <a:r>
              <a:rPr lang="ru-RU" sz="2400" b="1" dirty="0" smtClean="0">
                <a:ln w="19050">
                  <a:solidFill>
                    <a:schemeClr val="tx1"/>
                  </a:solidFill>
                </a:ln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ln w="0">
                  <a:noFill/>
                </a:ln>
                <a:latin typeface="Bookman Old Style" panose="02050604050505020204" pitchFamily="18" charset="0"/>
              </a:rPr>
              <a:t>человек.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548581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r="2727" b="33068"/>
          <a:stretch/>
        </p:blipFill>
        <p:spPr>
          <a:xfrm>
            <a:off x="5182679" y="2630092"/>
            <a:ext cx="3786908" cy="187962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/>
          <a:stretch/>
        </p:blipFill>
        <p:spPr>
          <a:xfrm>
            <a:off x="277789" y="4348630"/>
            <a:ext cx="3224569" cy="212526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7842" r="1717" b="5801"/>
          <a:stretch/>
        </p:blipFill>
        <p:spPr>
          <a:xfrm>
            <a:off x="3696995" y="4783506"/>
            <a:ext cx="5173407" cy="149128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6932" r="18182"/>
          <a:stretch/>
        </p:blipFill>
        <p:spPr>
          <a:xfrm>
            <a:off x="137069" y="2413112"/>
            <a:ext cx="2074242" cy="169203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792" r="14746" b="9416"/>
          <a:stretch/>
        </p:blipFill>
        <p:spPr>
          <a:xfrm>
            <a:off x="2402128" y="2104380"/>
            <a:ext cx="2589734" cy="206894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3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402958"/>
            <a:ext cx="9143999" cy="4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0639" cy="8405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15481" y="518168"/>
            <a:ext cx="731736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ОРГАНИЗАЦИИ-ПАРТНЕРЫ 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ПО СПОРТИВНЫМ МЕРОПРИЯТИЯМ</a:t>
            </a:r>
            <a:endParaRPr lang="ru-RU" sz="2800" b="1" u="sng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53" y="1878644"/>
            <a:ext cx="480183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Федерация спортивного ориентирования г. Москвы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Parkrun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Центр физической культуры</a:t>
            </a:r>
          </a:p>
          <a:p>
            <a:r>
              <a:rPr lang="ru-RU" sz="16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 и спорта ВАО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Училище олимпийского резерва №1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Спортивно- досуговый центр «Восточное </a:t>
            </a:r>
            <a:r>
              <a:rPr lang="ru-RU" sz="16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И</a:t>
            </a: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змайлово»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Спортивный клуб «Ёлка»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Лыжный клуб «Измайлово»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Лыжный клуб «Луч»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Клуб спортивного ориентирования «</a:t>
            </a:r>
            <a:r>
              <a:rPr lang="en-US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Graft </a:t>
            </a:r>
            <a:r>
              <a:rPr lang="en-US" sz="1600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Orienta</a:t>
            </a: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Клуб «</a:t>
            </a:r>
            <a:r>
              <a:rPr lang="ru-RU" sz="1600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МосКомпас</a:t>
            </a: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– </a:t>
            </a:r>
            <a:r>
              <a:rPr lang="ru-RU" sz="1600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ориента</a:t>
            </a: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СДЮШОР «Ориента»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Благотворительный фонд «Московский благотворительный резерв»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0254" r="6886" b="6885"/>
          <a:stretch/>
        </p:blipFill>
        <p:spPr>
          <a:xfrm>
            <a:off x="6577912" y="5265684"/>
            <a:ext cx="2411852" cy="144012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4141"/>
          <a:stretch/>
        </p:blipFill>
        <p:spPr>
          <a:xfrm>
            <a:off x="4574161" y="3992918"/>
            <a:ext cx="2457677" cy="140471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9982" r="6944" b="17639"/>
          <a:stretch/>
        </p:blipFill>
        <p:spPr>
          <a:xfrm>
            <a:off x="6318112" y="2755244"/>
            <a:ext cx="2697018" cy="123767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15401" r="2679" b="6864"/>
          <a:stretch/>
        </p:blipFill>
        <p:spPr>
          <a:xfrm>
            <a:off x="4213300" y="1903164"/>
            <a:ext cx="2364612" cy="143163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0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402958"/>
            <a:ext cx="9143999" cy="4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0639" cy="8405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45508" y="9512"/>
            <a:ext cx="51280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Лыжня России 2019</a:t>
            </a:r>
            <a:endParaRPr lang="ru-RU" sz="32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 r="3131"/>
          <a:stretch/>
        </p:blipFill>
        <p:spPr>
          <a:xfrm>
            <a:off x="4815797" y="1130331"/>
            <a:ext cx="3789702" cy="257620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24634"/>
          <a:stretch/>
        </p:blipFill>
        <p:spPr>
          <a:xfrm>
            <a:off x="888851" y="908276"/>
            <a:ext cx="3685310" cy="233883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1" r="3232" b="7419"/>
          <a:stretch/>
        </p:blipFill>
        <p:spPr>
          <a:xfrm>
            <a:off x="4689281" y="3996360"/>
            <a:ext cx="3916218" cy="198672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4776" r="1" b="14548"/>
          <a:stretch/>
        </p:blipFill>
        <p:spPr>
          <a:xfrm>
            <a:off x="177652" y="3491994"/>
            <a:ext cx="4200384" cy="280025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402958"/>
            <a:ext cx="9143999" cy="4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0639" cy="8405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4871" y="656390"/>
            <a:ext cx="688117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Московское долголетие.</a:t>
            </a:r>
          </a:p>
          <a:p>
            <a:pPr algn="ctr"/>
            <a:r>
              <a:rPr lang="ru-RU" sz="28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Скандинавская</a:t>
            </a:r>
          </a:p>
          <a:p>
            <a:pPr algn="ctr"/>
            <a:r>
              <a:rPr lang="ru-RU" sz="28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ходьба</a:t>
            </a:r>
            <a:endParaRPr lang="ru-RU" sz="28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r="19799"/>
          <a:stretch/>
        </p:blipFill>
        <p:spPr>
          <a:xfrm>
            <a:off x="245599" y="1621640"/>
            <a:ext cx="2506275" cy="191670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3" y="4822610"/>
            <a:ext cx="3864582" cy="187625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" t="10053"/>
          <a:stretch/>
        </p:blipFill>
        <p:spPr>
          <a:xfrm>
            <a:off x="2863885" y="2668872"/>
            <a:ext cx="3856203" cy="229510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7138" r="5859" b="2087"/>
          <a:stretch/>
        </p:blipFill>
        <p:spPr>
          <a:xfrm>
            <a:off x="419914" y="4111703"/>
            <a:ext cx="2916889" cy="218929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4320" r="9192" b="746"/>
          <a:stretch/>
        </p:blipFill>
        <p:spPr>
          <a:xfrm>
            <a:off x="5839044" y="1621640"/>
            <a:ext cx="3062321" cy="197569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6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548581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20072"/>
            <a:ext cx="2180639" cy="8405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4544" y="895015"/>
            <a:ext cx="6834909" cy="661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ОБРАЩЕНИЯ ГРАЖДАН</a:t>
            </a:r>
            <a:endParaRPr lang="ru-RU" sz="2800" b="1" u="sng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1819896"/>
            <a:ext cx="9143999" cy="74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30912" y="1837413"/>
            <a:ext cx="96058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ЗА 2019 ГОД ОБЩЕЕ КОЛИЧЕСТВО ОБРАЩЕНИЙ- </a:t>
            </a:r>
            <a:r>
              <a:rPr lang="ru-RU" sz="2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2032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ИЗ НИХ ПО ТЕРРИТОРИИ ЛЕСОПАРКА «ИЗМАЙЛОВСКИЙ»- </a:t>
            </a:r>
            <a:r>
              <a:rPr lang="ru-RU" sz="2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704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9820" y="2912101"/>
            <a:ext cx="7944355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ПРОВЕДЕНИЕ РАБОТ ПО ПОСАДКЕ ДЕРЕВЬЕВ </a:t>
            </a:r>
          </a:p>
          <a:p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 В РАМКАХ ПРОГРАММЫ «НАШЕ ДЕРЕВО»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УСТАНОВКИ ДОПОЛНИТЕЛЬНОГО ОСВЕЩЕНИЯ</a:t>
            </a:r>
          </a:p>
          <a:p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 НА ТЕРРИТОРИИ ЛЕСОПАРКА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НАРУШЕНИЕ ПРИРОДООХРАННОГО ЗАКОНОДАТЕЛЬСТВА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БЛАГОУСТРОЙСТВО И СОДЕРЖАНИЕ ЗЕЛЕНЫХ НАСАЖДЕНИЙ</a:t>
            </a:r>
            <a:endParaRPr lang="ru-RU" sz="20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0" y="173676"/>
            <a:ext cx="1600525" cy="6169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2254" y="514209"/>
            <a:ext cx="752161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СОДЕРЖАНИЕ И БЛАГОУСТРОЙСТВО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ПРИРОДНЫХ ТЕРРИТОРИЙ</a:t>
            </a:r>
            <a:endParaRPr lang="ru-RU" sz="2800" b="1" u="sng" dirty="0">
              <a:ln w="1905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-11870" y="1819564"/>
            <a:ext cx="5179623" cy="5038439"/>
          </a:xfrm>
          <a:prstGeom prst="rect">
            <a:avLst/>
          </a:prstGeom>
          <a:gradFill>
            <a:gsLst>
              <a:gs pos="2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</p:pic>
      <p:sp>
        <p:nvSpPr>
          <p:cNvPr id="5" name="Прямоугольник 4"/>
          <p:cNvSpPr/>
          <p:nvPr/>
        </p:nvSpPr>
        <p:spPr>
          <a:xfrm>
            <a:off x="46763" y="4499820"/>
            <a:ext cx="31582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КОШЕНИЕ ГАЗОНОВ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65" y="2831777"/>
            <a:ext cx="52739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САНИТАРНАЯ ОБРЕЗКА ВЕТВЕЙ ВДОЛЬ ДОРОЖНО- ТРОПИНОЧНОЙ СЕТИ И ЛЫЖНОГО МАРШРУТА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70" y="4971260"/>
            <a:ext cx="43508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ВЫКАШИВАНИЕ БОРЩЕВИКА</a:t>
            </a:r>
          </a:p>
          <a:p>
            <a:r>
              <a:rPr lang="ru-RU" b="1" dirty="0" smtClean="0">
                <a:ln w="0"/>
                <a:latin typeface="Bookman Old Style" panose="02050604050505020204" pitchFamily="18" charset="0"/>
              </a:rPr>
              <a:t>    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93" y="5442700"/>
            <a:ext cx="3703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РЕМОНТ МАЛЫХ </a:t>
            </a:r>
          </a:p>
          <a:p>
            <a:r>
              <a:rPr lang="ru-RU" b="1" dirty="0" smtClean="0">
                <a:ln w="0"/>
                <a:latin typeface="Bookman Old Style" panose="02050604050505020204" pitchFamily="18" charset="0"/>
              </a:rPr>
              <a:t>    АРХИТЕКТУРНЫХ ГРУПП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185333"/>
            <a:ext cx="51796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РЕМОНТ И УХОД ЗА ОГРАЖДЕНИЕМ</a:t>
            </a:r>
          </a:p>
          <a:p>
            <a:r>
              <a:rPr lang="ru-RU" b="1" dirty="0" smtClean="0">
                <a:ln w="0"/>
                <a:latin typeface="Bookman Old Style" panose="02050604050505020204" pitchFamily="18" charset="0"/>
              </a:rPr>
              <a:t>    ПО ПЕРИМЕТРУ ЛЕСОПАРКА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-11870" y="-18059"/>
            <a:ext cx="9143999" cy="26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859" y="1846415"/>
            <a:ext cx="5019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УДАЛЕНИЕ СУХОСТОЙНЫХ</a:t>
            </a:r>
          </a:p>
          <a:p>
            <a:r>
              <a:rPr lang="ru-RU" b="1" dirty="0">
                <a:ln w="0"/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n w="0"/>
                <a:latin typeface="Bookman Old Style" panose="02050604050505020204" pitchFamily="18" charset="0"/>
              </a:rPr>
              <a:t>   И АВАРИЙНЫХ ДЕРЕВЬЕВ-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910</a:t>
            </a:r>
            <a:r>
              <a:rPr lang="ru-RU" b="1" dirty="0" smtClean="0">
                <a:ln w="0"/>
                <a:latin typeface="Bookman Old Style" panose="02050604050505020204" pitchFamily="18" charset="0"/>
              </a:rPr>
              <a:t> ШТ.,</a:t>
            </a:r>
          </a:p>
          <a:p>
            <a:r>
              <a:rPr lang="ru-RU" b="1" dirty="0" smtClean="0">
                <a:ln w="0"/>
                <a:latin typeface="Bookman Old Style" panose="02050604050505020204" pitchFamily="18" charset="0"/>
              </a:rPr>
              <a:t>    ВАЛЕЖНЫХ ДЕРЕВЬЕВ-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1090</a:t>
            </a:r>
            <a:r>
              <a:rPr lang="ru-RU" b="1" dirty="0" smtClean="0">
                <a:ln w="0"/>
                <a:latin typeface="Bookman Old Style" panose="02050604050505020204" pitchFamily="18" charset="0"/>
              </a:rPr>
              <a:t> ШТ.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65" y="3791892"/>
            <a:ext cx="52739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ln w="0"/>
                <a:latin typeface="Bookman Old Style" panose="02050604050505020204" pitchFamily="18" charset="0"/>
              </a:rPr>
              <a:t>ПОСАДКА И УХОД ЗА ЦВЕТНИКАМИ</a:t>
            </a:r>
          </a:p>
          <a:p>
            <a:r>
              <a:rPr lang="ru-RU" b="1" dirty="0">
                <a:ln w="0"/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n w="0"/>
                <a:latin typeface="Bookman Old Style" panose="02050604050505020204" pitchFamily="18" charset="0"/>
              </a:rPr>
              <a:t>   ПЛОЩАДЬЮ </a:t>
            </a:r>
            <a:r>
              <a:rPr lang="ru-RU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277,5</a:t>
            </a:r>
            <a:r>
              <a:rPr lang="ru-RU" b="1" dirty="0" smtClean="0">
                <a:ln w="0"/>
                <a:latin typeface="Bookman Old Style" panose="02050604050505020204" pitchFamily="18" charset="0"/>
              </a:rPr>
              <a:t> М</a:t>
            </a:r>
            <a:r>
              <a:rPr lang="ru-RU" b="1" baseline="30000" dirty="0" smtClean="0">
                <a:ln w="0"/>
                <a:latin typeface="Bookman Old Style" panose="02050604050505020204" pitchFamily="18" charset="0"/>
              </a:rPr>
              <a:t>2</a:t>
            </a:r>
            <a:endParaRPr lang="ru-RU" b="1" baseline="30000" dirty="0">
              <a:ln w="0"/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/>
        </p:blipFill>
        <p:spPr>
          <a:xfrm>
            <a:off x="5100220" y="3319781"/>
            <a:ext cx="1818417" cy="213720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9" b="3165"/>
          <a:stretch/>
        </p:blipFill>
        <p:spPr>
          <a:xfrm flipH="1">
            <a:off x="5955927" y="5337245"/>
            <a:ext cx="3037657" cy="142677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r="10707" b="15152"/>
          <a:stretch/>
        </p:blipFill>
        <p:spPr>
          <a:xfrm>
            <a:off x="7062973" y="3706186"/>
            <a:ext cx="1980496" cy="136439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9292" b="5589"/>
          <a:stretch/>
        </p:blipFill>
        <p:spPr>
          <a:xfrm>
            <a:off x="6385026" y="1837084"/>
            <a:ext cx="2428831" cy="162264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1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336145"/>
            <a:ext cx="9143999" cy="52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-1"/>
            <a:ext cx="2204601" cy="849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6705" y="924003"/>
            <a:ext cx="683490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ПРЕСС-СЛУЖБА ДИРЕКЦИИ ПРИРОДНЫХ ТЕРРИТОРИЙ «ИЗМАЙЛОВО» И «КОСИНСКИЙ» </a:t>
            </a:r>
            <a:endParaRPr lang="ru-RU" sz="2800" b="1" u="sng" dirty="0">
              <a:ln w="1905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985" y="3233048"/>
            <a:ext cx="871235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тмечено около 15 сюжетов о деятельности Дирекции (Первый канал, М24, ТВЦ, «Карусель»)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б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олее 600 публикаций в электронных и печатных городских и районных СМИ ( портал Мэра Москвы, РИАМО новости, РАМБЛЕР новости, Новости- </a:t>
            </a:r>
            <a:r>
              <a:rPr lang="en-US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MosDay.ru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, газета «Вечерняя Москва», газета «Аргументы и факты», сайт Префектуры ВАО, газета «Восточный округ»,</a:t>
            </a:r>
          </a:p>
          <a:p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сайты и газеты Управ районов)</a:t>
            </a:r>
          </a:p>
        </p:txBody>
      </p:sp>
    </p:spTree>
    <p:extLst>
      <p:ext uri="{BB962C8B-B14F-4D97-AF65-F5344CB8AC3E}">
        <p14:creationId xmlns:p14="http://schemas.microsoft.com/office/powerpoint/2010/main" val="21419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6543894"/>
            <a:ext cx="9143999" cy="31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1917045" cy="7389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2891" y="344185"/>
            <a:ext cx="8386617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САЙТ И СОЦИАЛЬНЫЕ СЕТИ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n w="1905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ДИРЕКЦИИ ПРИРОДНЫХ ТЕРРИТОРИЙ «ИЗМАЙЛОВО» И «КОСИНСКИЙ» </a:t>
            </a:r>
            <a:endParaRPr lang="ru-RU" sz="2800" b="1" u="sng" dirty="0">
              <a:ln w="1905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5889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14" y="5581927"/>
            <a:ext cx="977793" cy="550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22" y="5581927"/>
            <a:ext cx="511142" cy="511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778" r="96667">
                        <a14:foregroundMark x1="36667" y1="29625" x2="47111" y2="28625"/>
                        <a14:foregroundMark x1="49889" y1="44250" x2="50444" y2="5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10" y="5581927"/>
            <a:ext cx="583981" cy="5190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7174" y="6009041"/>
            <a:ext cx="2801330" cy="4585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facebook.com/</a:t>
            </a:r>
            <a:r>
              <a:rPr lang="en-US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ecovao</a:t>
            </a: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4876" y="6036062"/>
            <a:ext cx="4071211" cy="4585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instagram.com/</a:t>
            </a:r>
            <a:r>
              <a:rPr lang="en-US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mospriroda_vao</a:t>
            </a: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01445" y="6036062"/>
            <a:ext cx="2151541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vk.com/</a:t>
            </a:r>
            <a:r>
              <a:rPr lang="en-US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ecovao</a:t>
            </a:r>
            <a:endParaRPr lang="ru-RU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28312" y="3637825"/>
            <a:ext cx="32391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MOSECOVAO.INFO</a:t>
            </a:r>
            <a:endParaRPr lang="ru-RU" sz="24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1" y="2413675"/>
            <a:ext cx="4385410" cy="309192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3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8705" cy="132542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1" y="2069787"/>
            <a:ext cx="9143999" cy="270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2164" y="2069787"/>
            <a:ext cx="605967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ln w="19050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БЛАГОДАРИМ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ln w="19050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ЗА</a:t>
            </a:r>
            <a:r>
              <a:rPr lang="ru-RU" sz="5400" b="1" dirty="0">
                <a:ln w="19050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5400" b="1" dirty="0" smtClean="0">
                <a:ln w="19050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ВНИМАНИЕ!</a:t>
            </a:r>
            <a:endParaRPr lang="ru-RU" sz="5400" b="1" dirty="0">
              <a:ln w="19050">
                <a:noFill/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5897847"/>
            <a:ext cx="9143999" cy="9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9422"/>
            <a:ext cx="1532138" cy="590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953" y="736870"/>
            <a:ext cx="8795179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ВОССТАНОВЛЕНИЕ ФИТОЦЕНОЗОВ</a:t>
            </a:r>
            <a:r>
              <a:rPr lang="ru-RU" sz="2800" b="1" baseline="30000" dirty="0" smtClean="0">
                <a:ln w="0">
                  <a:noFill/>
                </a:ln>
                <a:latin typeface="Bookman Old Style" panose="02050604050505020204" pitchFamily="18" charset="0"/>
              </a:rPr>
              <a:t>*</a:t>
            </a: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С ПОДГОТОВКОЙ ПЛОЩАДЕЙ, ФОРМИРОВАНИЕМ СОСТАВА ДРЕВОСТОЕВ И ЖИВОЙ ИЗГОРОДИ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В ГРАНИЦАХ ЛЕСОПАРКА «ИЗМАЙЛОВСКИЙ» :</a:t>
            </a:r>
            <a:endParaRPr lang="ru-RU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34" y="5897847"/>
            <a:ext cx="295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ln w="0">
                  <a:noFill/>
                </a:ln>
                <a:latin typeface="Bookman Old Style" panose="02050604050505020204" pitchFamily="18" charset="0"/>
              </a:rPr>
              <a:t>*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2925" y="5899510"/>
            <a:ext cx="89132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>
                  <a:noFill/>
                </a:ln>
                <a:latin typeface="Bookman Old Style" panose="02050604050505020204" pitchFamily="18" charset="0"/>
              </a:rPr>
              <a:t>ф</a:t>
            </a:r>
            <a:r>
              <a:rPr lang="ru-RU" sz="1400" b="1" dirty="0" smtClean="0">
                <a:ln w="0">
                  <a:noFill/>
                </a:ln>
                <a:latin typeface="Bookman Old Style" panose="02050604050505020204" pitchFamily="18" charset="0"/>
              </a:rPr>
              <a:t>итоценоз определяет растительное сообщество, существующее</a:t>
            </a:r>
          </a:p>
          <a:p>
            <a:r>
              <a:rPr lang="ru-RU" sz="1400" b="1" dirty="0" smtClean="0">
                <a:ln w="0">
                  <a:noFill/>
                </a:ln>
                <a:latin typeface="Bookman Old Style" panose="02050604050505020204" pitchFamily="18" charset="0"/>
              </a:rPr>
              <a:t>в пределах одного биотопа или одного местопроизрастания,</a:t>
            </a:r>
          </a:p>
          <a:p>
            <a:r>
              <a:rPr lang="ru-RU" sz="1400" b="1" dirty="0" smtClean="0">
                <a:ln w="0">
                  <a:noFill/>
                </a:ln>
                <a:latin typeface="Bookman Old Style" panose="02050604050505020204" pitchFamily="18" charset="0"/>
              </a:rPr>
              <a:t>и характеризуется относительной однородностью видового состава, определенной структурой и системой взаимоотношения растений друг с другом и с внешней средой</a:t>
            </a:r>
            <a:endParaRPr lang="ru-RU" sz="1400" b="1" dirty="0">
              <a:ln w="0">
                <a:noFill/>
              </a:ln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111364"/>
            <a:ext cx="53848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у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далено 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2186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сухостойных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и аварийных деревьев,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1368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err="1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валёжных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деревьев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к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орчевка пней 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1912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шт.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осадка деревьев 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2145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шт.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(липа, лиственница европейская,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сосна обыкновенная, рябина,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 ель сибирская, тополь белый) </a:t>
            </a:r>
            <a:endParaRPr lang="ru-RU" sz="20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0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 r="10195"/>
          <a:stretch/>
        </p:blipFill>
        <p:spPr>
          <a:xfrm>
            <a:off x="4403324" y="2131640"/>
            <a:ext cx="2251665" cy="161865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23" b="2625"/>
          <a:stretch/>
        </p:blipFill>
        <p:spPr>
          <a:xfrm rot="5400000">
            <a:off x="6788825" y="2564098"/>
            <a:ext cx="2348789" cy="188962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3" r="1112"/>
          <a:stretch/>
        </p:blipFill>
        <p:spPr>
          <a:xfrm>
            <a:off x="5198908" y="4116181"/>
            <a:ext cx="2347775" cy="169668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0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472280"/>
            <a:ext cx="9143999" cy="238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9422"/>
            <a:ext cx="1532138" cy="590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2124" y="463163"/>
            <a:ext cx="699900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Лебедянский пруд. </a:t>
            </a:r>
          </a:p>
          <a:p>
            <a:pPr algn="ctr"/>
            <a:r>
              <a:rPr lang="ru-RU" sz="32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Высадка 100 саженцев липы</a:t>
            </a:r>
            <a:endParaRPr lang="ru-RU" sz="3200" b="1" dirty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0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8" b="3569"/>
          <a:stretch/>
        </p:blipFill>
        <p:spPr>
          <a:xfrm>
            <a:off x="274479" y="1745566"/>
            <a:ext cx="3852334" cy="252152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909" b="11515"/>
          <a:stretch/>
        </p:blipFill>
        <p:spPr>
          <a:xfrm>
            <a:off x="4399130" y="3692022"/>
            <a:ext cx="4513962" cy="253076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5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4488873"/>
            <a:ext cx="9143999" cy="236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9421"/>
            <a:ext cx="1744168" cy="672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571" y="809303"/>
            <a:ext cx="879517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В РАМКАХ КОНТРАКТА ПО РЕМОНТУ ДОРОЖНО-ТРОПИНОЧНОЙ СЕТИ ЛЕСОПАРКА «ИЗМАЙЛОВО» ОТРЕМОНТИРОВАНО:</a:t>
            </a:r>
          </a:p>
          <a:p>
            <a:endParaRPr lang="ru-RU" sz="2000" b="1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два участка асфальтированных дорог площадью 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2750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м</a:t>
            </a:r>
            <a:r>
              <a:rPr lang="ru-RU" sz="2000" b="1" baseline="30000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у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часток щебеночной дороги площадью 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4200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м</a:t>
            </a:r>
            <a:r>
              <a:rPr lang="ru-RU" sz="2000" b="1" baseline="30000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2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 </a:t>
            </a:r>
            <a:endParaRPr lang="ru-RU" sz="2000" b="1" baseline="30000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0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5" y="3108633"/>
            <a:ext cx="2611027" cy="195827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69" y="4677241"/>
            <a:ext cx="2603695" cy="1952771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34" y="3143267"/>
            <a:ext cx="2518670" cy="188900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71" y="4677241"/>
            <a:ext cx="2703147" cy="2027360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8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3689124"/>
            <a:ext cx="9143999" cy="31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9422"/>
            <a:ext cx="1413163" cy="5446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54253" y="430937"/>
            <a:ext cx="3143605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ЗАМЕНА МАФ</a:t>
            </a:r>
            <a:endParaRPr lang="ru-RU" sz="2800" b="1" baseline="30000" dirty="0" smtClean="0">
              <a:ln w="0">
                <a:noFill/>
              </a:ln>
              <a:solidFill>
                <a:srgbClr val="6699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2162" y="0"/>
            <a:ext cx="9143999" cy="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22" y="854114"/>
            <a:ext cx="3439957" cy="257996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24" y="1198081"/>
            <a:ext cx="3149930" cy="236244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9832" r="10808" b="8149"/>
          <a:stretch/>
        </p:blipFill>
        <p:spPr>
          <a:xfrm>
            <a:off x="2920757" y="4034768"/>
            <a:ext cx="3306808" cy="2483164"/>
          </a:xfrm>
          <a:prstGeom prst="rect">
            <a:avLst/>
          </a:prstGeom>
          <a:effectLst>
            <a:glow rad="190500">
              <a:schemeClr val="bg1">
                <a:alpha val="5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4713" r="827" b="4108"/>
          <a:stretch/>
        </p:blipFill>
        <p:spPr>
          <a:xfrm>
            <a:off x="6966216" y="3946314"/>
            <a:ext cx="1783860" cy="2660073"/>
          </a:xfrm>
          <a:prstGeom prst="rect">
            <a:avLst/>
          </a:prstGeom>
          <a:effectLst>
            <a:glow rad="190500">
              <a:schemeClr val="bg1">
                <a:alpha val="5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60133" y="4799298"/>
            <a:ext cx="31436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ПЕРЕКОПКА</a:t>
            </a:r>
          </a:p>
          <a:p>
            <a:pPr algn="ctr"/>
            <a:r>
              <a:rPr lang="ru-RU" sz="2800" b="1" dirty="0" smtClean="0">
                <a:ln w="0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КОСТРИЩ</a:t>
            </a:r>
          </a:p>
        </p:txBody>
      </p:sp>
    </p:spTree>
    <p:extLst>
      <p:ext uri="{BB962C8B-B14F-4D97-AF65-F5344CB8AC3E}">
        <p14:creationId xmlns:p14="http://schemas.microsoft.com/office/powerpoint/2010/main" val="11596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4067332" y="3911514"/>
            <a:ext cx="5078830" cy="29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88"/>
            <a:ext cx="1810327" cy="6977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5163" y="782299"/>
            <a:ext cx="77077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ПРОЕКТ ПРАВИТЕЛЬСТВА ГОРОДА МОСКВЫ</a:t>
            </a:r>
          </a:p>
          <a:p>
            <a:pPr algn="ctr"/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 «НАШЕ ДЕРЕВО»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0800" y="3911514"/>
            <a:ext cx="528319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В ИЗМАЙЛОВСКОМ ЛЕСОПАРКЕ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ВЫСАЖЕНО </a:t>
            </a:r>
            <a:r>
              <a:rPr lang="ru-RU" sz="2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290</a:t>
            </a:r>
            <a:r>
              <a:rPr lang="ru-RU" sz="2000" b="1" dirty="0" smtClean="0">
                <a:ln w="0">
                  <a:noFill/>
                </a:ln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ИМЕННЫХ ДЕРЕВЬЕВ 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(ЛИПЫ МЕЛКОЛИСТНЫЕ, 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КЛЁНЫ ОСТРОЛИСТНЫЕ,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ИВЫ БЕЛЫЕ, ДУБЫ ЧЕРЕШЧАТЫЕ,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 СОСНЫ ОБЫКНОВЕННЫЕ)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n w="0">
                  <a:noFill/>
                </a:ln>
                <a:latin typeface="Bookman Old Style" panose="02050604050505020204" pitchFamily="18" charset="0"/>
              </a:rPr>
              <a:t>В ЧЕСТЬ НОВОРОЖДЕННЫХ ДЕТЕЙ</a:t>
            </a:r>
            <a:endParaRPr lang="ru-RU" sz="2000" b="1" dirty="0" smtClean="0">
              <a:ln w="0">
                <a:noFill/>
              </a:ln>
              <a:latin typeface="Bookman Old Style" panose="0205060405050502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-9973"/>
            <a:ext cx="9143999" cy="2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7" t="12525" r="34376" b="17846"/>
          <a:stretch/>
        </p:blipFill>
        <p:spPr>
          <a:xfrm>
            <a:off x="184836" y="1455217"/>
            <a:ext cx="1778911" cy="2919671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-1751" r="11391" b="3164"/>
          <a:stretch/>
        </p:blipFill>
        <p:spPr>
          <a:xfrm>
            <a:off x="7321026" y="1262452"/>
            <a:ext cx="1584018" cy="274113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1693306"/>
            <a:ext cx="2700458" cy="202534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b="11628"/>
          <a:stretch/>
        </p:blipFill>
        <p:spPr>
          <a:xfrm rot="5400000">
            <a:off x="1437905" y="2488994"/>
            <a:ext cx="3182141" cy="181647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/>
          <a:stretch/>
        </p:blipFill>
        <p:spPr>
          <a:xfrm>
            <a:off x="307483" y="4830619"/>
            <a:ext cx="2813296" cy="185706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9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3713018"/>
            <a:ext cx="9143999" cy="314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88"/>
            <a:ext cx="1810327" cy="6977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3332" y="488926"/>
            <a:ext cx="44761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ПО ПРОЕКТУ</a:t>
            </a:r>
          </a:p>
          <a:p>
            <a:pPr algn="ctr"/>
            <a:r>
              <a:rPr lang="ru-RU" sz="2400" b="1" dirty="0" smtClean="0">
                <a:ln w="0">
                  <a:noFill/>
                </a:ln>
                <a:solidFill>
                  <a:srgbClr val="669900"/>
                </a:solidFill>
                <a:latin typeface="Bookman Old Style" panose="02050604050505020204" pitchFamily="18" charset="0"/>
              </a:rPr>
              <a:t>«НАШЕ ДЕРЕВО»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6053" r="29722" b="9038"/>
          <a:stretch/>
        </p:blipFill>
        <p:spPr bwMode="auto">
          <a:xfrm>
            <a:off x="0" y="-9973"/>
            <a:ext cx="9143999" cy="2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3241" y="2077021"/>
            <a:ext cx="3925461" cy="2944096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269" r="2021" b="20674"/>
          <a:stretch/>
        </p:blipFill>
        <p:spPr>
          <a:xfrm>
            <a:off x="3803648" y="3928541"/>
            <a:ext cx="4091709" cy="2713935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5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2" y="765964"/>
            <a:ext cx="3574185" cy="268063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9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2133</TotalTime>
  <Words>844</Words>
  <Application>Microsoft Office PowerPoint</Application>
  <PresentationFormat>Экран (4:3)</PresentationFormat>
  <Paragraphs>191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Bookman Old Style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</dc:creator>
  <cp:lastModifiedBy>4</cp:lastModifiedBy>
  <cp:revision>280</cp:revision>
  <dcterms:created xsi:type="dcterms:W3CDTF">2020-01-15T11:04:49Z</dcterms:created>
  <dcterms:modified xsi:type="dcterms:W3CDTF">2020-02-11T09:19:17Z</dcterms:modified>
</cp:coreProperties>
</file>