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8288000" cy="10287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F89A24A-41E1-49E4-8655-92DAB7D33277}">
  <a:tblStyle styleId="{4F89A24A-41E1-49E4-8655-92DAB7D3327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C9A5CE34-5BF5-4B90-8BC1-504238F92AF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CF4"/>
          </a:solidFill>
        </a:fill>
      </a:tcStyle>
    </a:wholeTbl>
    <a:band1H>
      <a:tcTxStyle/>
      <a:tcStyle>
        <a:tcBdr/>
        <a:fill>
          <a:solidFill>
            <a:srgbClr val="CFD7E7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FD7E7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9" d="100"/>
          <a:sy n="49" d="100"/>
        </p:scale>
        <p:origin x="75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Google Shape;196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7" name="Google Shape;19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g1f29d935c59_1_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0" name="Google Shape;210;g1f29d935c59_1_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" name="Google Shape;219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1f29d935c59_1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0" name="Google Shape;230;g1f29d935c59_1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Google Shape;239;g1f29d935c59_1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0" name="Google Shape;240;g1f29d935c59_1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0" name="Google Shape;2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5" name="Google Shape;10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7" name="Google Shape;127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2" name="Google Shape;15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1f29d935c59_1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g1f29d935c59_1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3" name="Google Shape;17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4" name="Google Shape;44;p7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5" name="Google Shape;45;p7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-RU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7365D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13274538" y="0"/>
            <a:ext cx="5013462" cy="4054005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5" name="Google Shape;85;p13"/>
          <p:cNvSpPr/>
          <p:nvPr/>
        </p:nvSpPr>
        <p:spPr>
          <a:xfrm>
            <a:off x="12555205" y="2465664"/>
            <a:ext cx="2128471" cy="2138011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13"/>
          <p:cNvSpPr/>
          <p:nvPr/>
        </p:nvSpPr>
        <p:spPr>
          <a:xfrm>
            <a:off x="13561485" y="2251688"/>
            <a:ext cx="1494936" cy="149493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3"/>
          <p:cNvSpPr/>
          <p:nvPr/>
        </p:nvSpPr>
        <p:spPr>
          <a:xfrm>
            <a:off x="17140214" y="2014302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13"/>
          <p:cNvSpPr/>
          <p:nvPr/>
        </p:nvSpPr>
        <p:spPr>
          <a:xfrm>
            <a:off x="0" y="0"/>
            <a:ext cx="1284046" cy="1950007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9" name="Google Shape;89;p13"/>
          <p:cNvSpPr/>
          <p:nvPr/>
        </p:nvSpPr>
        <p:spPr>
          <a:xfrm>
            <a:off x="0" y="975003"/>
            <a:ext cx="10869754" cy="125413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13"/>
          <p:cNvSpPr txBox="1"/>
          <p:nvPr/>
        </p:nvSpPr>
        <p:spPr>
          <a:xfrm>
            <a:off x="228599" y="3543300"/>
            <a:ext cx="13332900" cy="341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Отчет директора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Государственного бюджетного общеобразовательного учреждения города Москвы «Школа № 1811 «Восточное Измайлово»  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по итогам 202</a:t>
            </a:r>
            <a:r>
              <a:rPr lang="ru-RU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/202</a:t>
            </a:r>
            <a:r>
              <a:rPr lang="ru-RU" sz="36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 учебного года</a:t>
            </a:r>
            <a:endParaRPr/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Тихонова Валерия Анатольевича</a:t>
            </a:r>
            <a:endParaRPr sz="36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1" name="Google Shape;91;p13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4202192" y="570811"/>
            <a:ext cx="3147124" cy="288698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22"/>
          <p:cNvSpPr/>
          <p:nvPr/>
        </p:nvSpPr>
        <p:spPr>
          <a:xfrm>
            <a:off x="25400" y="6194900"/>
            <a:ext cx="2446800" cy="40539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" name="Google Shape;188;p22"/>
          <p:cNvSpPr/>
          <p:nvPr/>
        </p:nvSpPr>
        <p:spPr>
          <a:xfrm>
            <a:off x="1622742" y="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22"/>
          <p:cNvSpPr/>
          <p:nvPr/>
        </p:nvSpPr>
        <p:spPr>
          <a:xfrm rot="-8904737">
            <a:off x="16371453" y="6110940"/>
            <a:ext cx="1775693" cy="1783652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0" name="Google Shape;190;p22"/>
          <p:cNvSpPr/>
          <p:nvPr/>
        </p:nvSpPr>
        <p:spPr>
          <a:xfrm rot="-8904737">
            <a:off x="15901187" y="7327546"/>
            <a:ext cx="1130209" cy="1130209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1" name="Google Shape;191;p22"/>
          <p:cNvSpPr txBox="1"/>
          <p:nvPr/>
        </p:nvSpPr>
        <p:spPr>
          <a:xfrm>
            <a:off x="2133600" y="495300"/>
            <a:ext cx="13030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финансово-хозяйственной деятельности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92" name="Google Shape;192;p22"/>
          <p:cNvSpPr txBox="1"/>
          <p:nvPr/>
        </p:nvSpPr>
        <p:spPr>
          <a:xfrm>
            <a:off x="2133600" y="1687830"/>
            <a:ext cx="11201400" cy="43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000"/>
              <a:buFont typeface="Arial"/>
              <a:buNone/>
            </a:pPr>
            <a:r>
              <a:rPr lang="ru-RU" sz="4000" b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000" b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000" b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3" name="Google Shape;193;p22"/>
          <p:cNvSpPr txBox="1"/>
          <p:nvPr/>
        </p:nvSpPr>
        <p:spPr>
          <a:xfrm>
            <a:off x="2667000" y="1687830"/>
            <a:ext cx="14576700" cy="649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Расходы: 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Зарплата + Налоги: 885,14 млн. рублей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Хозяйственная деятельность: 329,57 млн. рублей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1. Коммунальные платежи – 42,95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2. Питание – 139,53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3. Охрана – 37,85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4. Налог на имущество – 31,86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5. Ремонты – 15,53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6. Текущее содержание зданий и территорий – 26,24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7. Пополнение материально-технической базы – 35,40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8. Повышение квалификации педагогов – 0,21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94" name="Google Shape;194;p22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23"/>
          <p:cNvSpPr/>
          <p:nvPr/>
        </p:nvSpPr>
        <p:spPr>
          <a:xfrm rot="3994440">
            <a:off x="10401870" y="6992510"/>
            <a:ext cx="711700" cy="71489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" name="Google Shape;200;p23"/>
          <p:cNvSpPr/>
          <p:nvPr/>
        </p:nvSpPr>
        <p:spPr>
          <a:xfrm rot="3994440">
            <a:off x="10796235" y="7282766"/>
            <a:ext cx="450454" cy="450454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23"/>
          <p:cNvSpPr/>
          <p:nvPr/>
        </p:nvSpPr>
        <p:spPr>
          <a:xfrm rot="3994440">
            <a:off x="10401870" y="3963123"/>
            <a:ext cx="711700" cy="71489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" name="Google Shape;202;p23"/>
          <p:cNvSpPr/>
          <p:nvPr/>
        </p:nvSpPr>
        <p:spPr>
          <a:xfrm rot="3994440">
            <a:off x="10796235" y="4253379"/>
            <a:ext cx="450454" cy="450454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3" name="Google Shape;203;p23"/>
          <p:cNvSpPr/>
          <p:nvPr/>
        </p:nvSpPr>
        <p:spPr>
          <a:xfrm>
            <a:off x="226249" y="0"/>
            <a:ext cx="1284046" cy="2790356"/>
          </a:xfrm>
          <a:prstGeom prst="rect">
            <a:avLst/>
          </a:prstGeom>
          <a:solidFill>
            <a:srgbClr val="FDFDF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4" name="Google Shape;204;p23"/>
          <p:cNvSpPr/>
          <p:nvPr/>
        </p:nvSpPr>
        <p:spPr>
          <a:xfrm>
            <a:off x="0" y="1387742"/>
            <a:ext cx="10869754" cy="125413"/>
          </a:xfrm>
          <a:prstGeom prst="rect">
            <a:avLst/>
          </a:pr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5" name="Google Shape;205;p23"/>
          <p:cNvSpPr txBox="1"/>
          <p:nvPr/>
        </p:nvSpPr>
        <p:spPr>
          <a:xfrm>
            <a:off x="2286000" y="2076471"/>
            <a:ext cx="12725400" cy="7694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 b="1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Охват дополнительным образованием</a:t>
            </a:r>
            <a:endParaRPr/>
          </a:p>
        </p:txBody>
      </p:sp>
      <p:graphicFrame>
        <p:nvGraphicFramePr>
          <p:cNvPr id="206" name="Google Shape;206;p23"/>
          <p:cNvGraphicFramePr/>
          <p:nvPr/>
        </p:nvGraphicFramePr>
        <p:xfrm>
          <a:off x="938829" y="3409233"/>
          <a:ext cx="3000000" cy="3000000"/>
        </p:xfrm>
        <a:graphic>
          <a:graphicData uri="http://schemas.openxmlformats.org/drawingml/2006/table">
            <a:tbl>
              <a:tblPr firstRow="1" firstCol="1" bandRow="1">
                <a:noFill/>
                <a:tableStyleId>{C9A5CE34-5BF5-4B90-8BC1-504238F92AF1}</a:tableStyleId>
              </a:tblPr>
              <a:tblGrid>
                <a:gridCol w="4264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1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9812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281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Направленность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ctr">
                    <a:solidFill>
                      <a:srgbClr val="36609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Бюджет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ПДД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3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объединений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обучающихся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объединений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обучающихся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объединений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обучающихся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Естественнонаучная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1015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1145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67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2160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Социально-гуманитарная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555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995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51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1550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Техническая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284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284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36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Туристско-краеведческая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0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28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Физкультурно-спортивная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602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269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871</a:t>
                      </a:r>
                      <a:endParaRPr sz="2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E8EC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Художественная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73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1067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36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275</a:t>
                      </a:r>
                      <a:endParaRPr sz="28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109</a:t>
                      </a:r>
                      <a:endParaRPr sz="28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9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1342</a:t>
                      </a:r>
                      <a:endParaRPr sz="29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CFD7E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54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u="none" strike="noStrike" cap="none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</a:t>
                      </a:r>
                      <a:endParaRPr sz="2400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>
                    <a:solidFill>
                      <a:srgbClr val="36609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187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3551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111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2684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298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8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6235</a:t>
                      </a:r>
                      <a:endParaRPr sz="2800" b="1" u="none" strike="noStrike" cap="none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49200" marR="4920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207" name="Google Shape;207;p23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24"/>
          <p:cNvSpPr/>
          <p:nvPr/>
        </p:nvSpPr>
        <p:spPr>
          <a:xfrm>
            <a:off x="788199" y="-112550"/>
            <a:ext cx="165900" cy="102870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24"/>
          <p:cNvSpPr/>
          <p:nvPr/>
        </p:nvSpPr>
        <p:spPr>
          <a:xfrm rot="-8905549">
            <a:off x="16367759" y="6104887"/>
            <a:ext cx="1780828" cy="178881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4" name="Google Shape;214;p24"/>
          <p:cNvSpPr/>
          <p:nvPr/>
        </p:nvSpPr>
        <p:spPr>
          <a:xfrm rot="-8925647">
            <a:off x="15894266" y="7324787"/>
            <a:ext cx="1133496" cy="113349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5" name="Google Shape;215;p24"/>
          <p:cNvSpPr txBox="1"/>
          <p:nvPr/>
        </p:nvSpPr>
        <p:spPr>
          <a:xfrm>
            <a:off x="2133600" y="495300"/>
            <a:ext cx="13030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Охват дополнительным образованием</a:t>
            </a:r>
            <a:endParaRPr/>
          </a:p>
        </p:txBody>
      </p:sp>
      <p:pic>
        <p:nvPicPr>
          <p:cNvPr id="216" name="Google Shape;216;p24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17" name="Google Shape;217;p24"/>
          <p:cNvGraphicFramePr/>
          <p:nvPr/>
        </p:nvGraphicFramePr>
        <p:xfrm>
          <a:off x="2313350" y="1593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5232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248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1862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Категория обучающихся, занятых в ДО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обучающихся, занятых в ДО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2022/2023 г.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Дошкольники: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1428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1-4 классы: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2633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5-9 классы: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2231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10-11 классы: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312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ИТОГО: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6459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53050">
                <a:tc gridSpan="2"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 том числе: 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из других организаций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96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53050">
                <a:tc>
                  <a:txBody>
                    <a:bodyPr/>
                    <a:lstStyle/>
                    <a:p>
                      <a:pPr marL="0" lvl="0" indent="0" algn="just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 ОВЗ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145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p25"/>
          <p:cNvSpPr/>
          <p:nvPr/>
        </p:nvSpPr>
        <p:spPr>
          <a:xfrm>
            <a:off x="1305926" y="-79200"/>
            <a:ext cx="53100" cy="1044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3" name="Google Shape;223;p25"/>
          <p:cNvSpPr/>
          <p:nvPr/>
        </p:nvSpPr>
        <p:spPr>
          <a:xfrm rot="-8904737">
            <a:off x="16371453" y="6110940"/>
            <a:ext cx="1775693" cy="1783652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4" name="Google Shape;224;p25"/>
          <p:cNvSpPr/>
          <p:nvPr/>
        </p:nvSpPr>
        <p:spPr>
          <a:xfrm rot="-8904737">
            <a:off x="15901187" y="7327546"/>
            <a:ext cx="1130209" cy="1130209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5"/>
          <p:cNvSpPr txBox="1"/>
          <p:nvPr/>
        </p:nvSpPr>
        <p:spPr>
          <a:xfrm>
            <a:off x="1711084" y="347038"/>
            <a:ext cx="13030200" cy="708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Участие в городских проектах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26" name="Google Shape;226;p25"/>
          <p:cNvSpPr txBox="1"/>
          <p:nvPr/>
        </p:nvSpPr>
        <p:spPr>
          <a:xfrm>
            <a:off x="1830300" y="1407925"/>
            <a:ext cx="13346100" cy="4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2022/2023 учебном году в Школе 1811 были реализованы следующие проекты:</a:t>
            </a:r>
            <a:endParaRPr sz="3000" b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500" b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Times New Roman"/>
              <a:buChar char="●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Кадетские классы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московской школе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»: 118 учащихся с 5-го по 10-й класс, на базе корпуса № 4.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«Математическая вертикаль»: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134 учащихся с 7-го по 9-й класс  на базе корпусов № 1, № 4  и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«Математическая вертикаль ПЛЮС»: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28 учащихся 10-го класса на базе корпуса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«Предпринимательский класс в московской школе»: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33 учащихся 10-го класса на базе корпуса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«Медиакласс в московской школе»: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28 учащихся 10-го класса на базе корпуса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«Инженерный класс в московской школе»: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52 учащихся 10-х и 11-х классов на базе корпуса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4191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●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«Медицинский  класс в московской школе»: 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57 учащихся 10-х и 11-х классов на базе корпуса № 5.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27" name="Google Shape;227;p25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26"/>
          <p:cNvSpPr/>
          <p:nvPr/>
        </p:nvSpPr>
        <p:spPr>
          <a:xfrm>
            <a:off x="1305926" y="-79200"/>
            <a:ext cx="53100" cy="1044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3" name="Google Shape;233;p26"/>
          <p:cNvSpPr/>
          <p:nvPr/>
        </p:nvSpPr>
        <p:spPr>
          <a:xfrm rot="-8905549">
            <a:off x="16367759" y="6104887"/>
            <a:ext cx="1780828" cy="178881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4" name="Google Shape;234;p26"/>
          <p:cNvSpPr/>
          <p:nvPr/>
        </p:nvSpPr>
        <p:spPr>
          <a:xfrm rot="-8925647">
            <a:off x="15894266" y="7324787"/>
            <a:ext cx="1133496" cy="113349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5" name="Google Shape;235;p26"/>
          <p:cNvSpPr txBox="1"/>
          <p:nvPr/>
        </p:nvSpPr>
        <p:spPr>
          <a:xfrm>
            <a:off x="1711084" y="347038"/>
            <a:ext cx="130302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участия в городских проектах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предпрофессионального образования в 2022/2023 году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6" name="Google Shape;236;p26"/>
          <p:cNvSpPr txBox="1"/>
          <p:nvPr/>
        </p:nvSpPr>
        <p:spPr>
          <a:xfrm>
            <a:off x="1830313" y="2183050"/>
            <a:ext cx="13395600" cy="437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МЕДИЦИНСКИЙ КЛАСС В МОСКОВСКОЙ ШКОЛЕ</a:t>
            </a:r>
            <a:endParaRPr sz="3000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выпускник -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100-балльник по биологии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100%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выпускников стали призерами или победителями конкурса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“Интеллектуальный Мегаполис. Потенциал.”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 учащийся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стал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победителем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городской научно-практической конференции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“Старт в медицину”</a:t>
            </a:r>
            <a:endParaRPr sz="3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000" b="1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ИНЖЕНЕРНЫЙ КЛАСС В МОСКОВСКОЙ ШКОЛЕ</a:t>
            </a:r>
            <a:endParaRPr sz="3000" b="1">
              <a:solidFill>
                <a:schemeClr val="dk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2023 году Школа 1811 стала лауреатом гранта ДОНМ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“За реализацию проекта “Инженерный класс в московской школе”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85%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выпускников стали призерами или победителями конкурса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“Интеллектуальный Мегаполис. Потенциал.”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60000" lvl="0" indent="-390525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Times New Roman"/>
              <a:buChar char="•"/>
            </a:pP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 учащихся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стали 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призерами</a:t>
            </a:r>
            <a:r>
              <a:rPr lang="ru-RU" sz="3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городской научно-практической конференции</a:t>
            </a:r>
            <a:r>
              <a:rPr lang="ru-RU" sz="30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"Инженеры будущего"</a:t>
            </a:r>
            <a:endParaRPr sz="30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7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37" name="Google Shape;237;p26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27"/>
          <p:cNvSpPr/>
          <p:nvPr/>
        </p:nvSpPr>
        <p:spPr>
          <a:xfrm>
            <a:off x="1305926" y="-79200"/>
            <a:ext cx="53100" cy="1044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3" name="Google Shape;243;p27"/>
          <p:cNvSpPr/>
          <p:nvPr/>
        </p:nvSpPr>
        <p:spPr>
          <a:xfrm rot="-8905549">
            <a:off x="16367759" y="6104887"/>
            <a:ext cx="1780828" cy="178881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4" name="Google Shape;244;p27"/>
          <p:cNvSpPr/>
          <p:nvPr/>
        </p:nvSpPr>
        <p:spPr>
          <a:xfrm rot="-8925647">
            <a:off x="15894266" y="7324787"/>
            <a:ext cx="1133496" cy="113349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7"/>
          <p:cNvSpPr txBox="1"/>
          <p:nvPr/>
        </p:nvSpPr>
        <p:spPr>
          <a:xfrm>
            <a:off x="1711084" y="347038"/>
            <a:ext cx="130302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Набор в классы городских проектов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 2022/2023 году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246" name="Google Shape;246;p27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7" name="Google Shape;247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401555" y="2353373"/>
            <a:ext cx="12580082" cy="7561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2" name="Google Shape;252;p28"/>
          <p:cNvPicPr preferRelativeResize="0"/>
          <p:nvPr/>
        </p:nvPicPr>
        <p:blipFill rotWithShape="1">
          <a:blip r:embed="rId3">
            <a:alphaModFix amt="50000"/>
          </a:blip>
          <a:srcRect l="35277" r="38005"/>
          <a:stretch/>
        </p:blipFill>
        <p:spPr>
          <a:xfrm>
            <a:off x="0" y="-38099"/>
            <a:ext cx="4218457" cy="10325100"/>
          </a:xfrm>
          <a:prstGeom prst="rect">
            <a:avLst/>
          </a:prstGeom>
          <a:noFill/>
          <a:ln>
            <a:noFill/>
          </a:ln>
        </p:spPr>
      </p:pic>
      <p:sp>
        <p:nvSpPr>
          <p:cNvPr id="253" name="Google Shape;253;p28"/>
          <p:cNvSpPr/>
          <p:nvPr/>
        </p:nvSpPr>
        <p:spPr>
          <a:xfrm>
            <a:off x="739641" y="8289063"/>
            <a:ext cx="2492568" cy="1985237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4" name="Google Shape;254;p28"/>
          <p:cNvSpPr/>
          <p:nvPr/>
        </p:nvSpPr>
        <p:spPr>
          <a:xfrm>
            <a:off x="1807080" y="2589653"/>
            <a:ext cx="45719" cy="7684647"/>
          </a:xfrm>
          <a:prstGeom prst="rect">
            <a:avLst/>
          </a:pr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8"/>
          <p:cNvSpPr/>
          <p:nvPr/>
        </p:nvSpPr>
        <p:spPr>
          <a:xfrm rot="5400000">
            <a:off x="1331730" y="1202618"/>
            <a:ext cx="1188871" cy="119420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8"/>
          <p:cNvSpPr/>
          <p:nvPr/>
        </p:nvSpPr>
        <p:spPr>
          <a:xfrm rot="5400000">
            <a:off x="1807778" y="1767347"/>
            <a:ext cx="835006" cy="83500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57" name="Google Shape;257;p28"/>
          <p:cNvGrpSpPr/>
          <p:nvPr/>
        </p:nvGrpSpPr>
        <p:grpSpPr>
          <a:xfrm>
            <a:off x="4231442" y="1083838"/>
            <a:ext cx="12593949" cy="1869015"/>
            <a:chOff x="0" y="-161925"/>
            <a:chExt cx="16791932" cy="2492020"/>
          </a:xfrm>
        </p:grpSpPr>
        <p:sp>
          <p:nvSpPr>
            <p:cNvPr id="258" name="Google Shape;258;p28"/>
            <p:cNvSpPr txBox="1"/>
            <p:nvPr/>
          </p:nvSpPr>
          <p:spPr>
            <a:xfrm>
              <a:off x="0" y="-161925"/>
              <a:ext cx="16791932" cy="168592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t" anchorCtr="0">
              <a:spAutoFit/>
            </a:bodyPr>
            <a:lstStyle/>
            <a:p>
              <a:pPr marL="0" marR="0" lvl="0" indent="0" algn="l" rtl="0">
                <a:lnSpc>
                  <a:spcPct val="14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ru-RU" sz="7500">
                  <a:solidFill>
                    <a:srgbClr val="04383F"/>
                  </a:solidFill>
                  <a:latin typeface="Arial"/>
                  <a:ea typeface="Arial"/>
                  <a:cs typeface="Arial"/>
                  <a:sym typeface="Arial"/>
                </a:rPr>
                <a:t>ВОПРОСЫ И ОТВЕТЫ</a:t>
              </a:r>
              <a:endParaRPr/>
            </a:p>
          </p:txBody>
        </p:sp>
        <p:sp>
          <p:nvSpPr>
            <p:cNvPr id="259" name="Google Shape;259;p28"/>
            <p:cNvSpPr/>
            <p:nvPr/>
          </p:nvSpPr>
          <p:spPr>
            <a:xfrm>
              <a:off x="0" y="2162878"/>
              <a:ext cx="16772573" cy="167217"/>
            </a:xfrm>
            <a:prstGeom prst="rect">
              <a:avLst/>
            </a:prstGeom>
            <a:solidFill>
              <a:srgbClr val="04383F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pic>
        <p:nvPicPr>
          <p:cNvPr id="260" name="Google Shape;260;p28" descr="C:\Users\Чистякова\Downloads\логотип 1811 прозрачный (2)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4"/>
          <p:cNvSpPr/>
          <p:nvPr/>
        </p:nvSpPr>
        <p:spPr>
          <a:xfrm>
            <a:off x="2521049" y="1733697"/>
            <a:ext cx="13176300" cy="1038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14"/>
          <p:cNvSpPr/>
          <p:nvPr/>
        </p:nvSpPr>
        <p:spPr>
          <a:xfrm>
            <a:off x="19024" y="8263663"/>
            <a:ext cx="1284046" cy="1985237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14"/>
          <p:cNvSpPr/>
          <p:nvPr/>
        </p:nvSpPr>
        <p:spPr>
          <a:xfrm>
            <a:off x="630791" y="201930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9" name="Google Shape;99;p14"/>
          <p:cNvSpPr/>
          <p:nvPr/>
        </p:nvSpPr>
        <p:spPr>
          <a:xfrm rot="3994440">
            <a:off x="767736" y="616379"/>
            <a:ext cx="1070669" cy="1075468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14"/>
          <p:cNvSpPr/>
          <p:nvPr/>
        </p:nvSpPr>
        <p:spPr>
          <a:xfrm rot="3994440">
            <a:off x="1361012" y="1053035"/>
            <a:ext cx="677655" cy="677655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01" name="Google Shape;101;p14"/>
          <p:cNvGraphicFramePr/>
          <p:nvPr/>
        </p:nvGraphicFramePr>
        <p:xfrm>
          <a:off x="1361643" y="1995728"/>
          <a:ext cx="16240550" cy="7784750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3517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09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090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41052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6825">
                <a:tc gridSpan="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4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Показатели </a:t>
                      </a:r>
                      <a:r>
                        <a:rPr lang="ru-RU" sz="2400" b="1">
                          <a:solidFill>
                            <a:srgbClr val="404040"/>
                          </a:solidFill>
                        </a:rPr>
                        <a:t>качества обученности</a:t>
                      </a:r>
                      <a:endParaRPr sz="2400" b="1" i="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8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Название показателя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2020-2021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2021-2022</a:t>
                      </a:r>
                      <a:endParaRPr sz="2000" b="1" i="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2</a:t>
                      </a: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-202</a:t>
                      </a: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3</a:t>
                      </a:r>
                      <a:endParaRPr sz="2000" b="1" i="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04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ЕГЭ</a:t>
                      </a:r>
                      <a:endParaRPr sz="2000" b="1" i="0" u="none" strike="noStrike" cap="none">
                        <a:solidFill>
                          <a:srgbClr val="40404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(средний балл по предметам)</a:t>
                      </a:r>
                      <a:endParaRPr sz="2000" b="1">
                        <a:solidFill>
                          <a:srgbClr val="404040"/>
                        </a:solidFill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68,2 качества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65,7 качества</a:t>
                      </a:r>
                      <a:endParaRPr sz="20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>
                          <a:highlight>
                            <a:schemeClr val="lt1"/>
                          </a:highlight>
                        </a:rPr>
                        <a:t>64</a:t>
                      </a:r>
                      <a:r>
                        <a:rPr lang="ru-RU" sz="2000" u="none" strike="noStrike" cap="none">
                          <a:highlight>
                            <a:schemeClr val="lt1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,</a:t>
                      </a:r>
                      <a:r>
                        <a:rPr lang="ru-RU" sz="2000">
                          <a:highlight>
                            <a:schemeClr val="lt1"/>
                          </a:highlight>
                        </a:rPr>
                        <a:t>1</a:t>
                      </a:r>
                      <a:r>
                        <a:rPr lang="ru-RU" sz="2000" u="none" strike="noStrike" cap="none">
                          <a:highlight>
                            <a:schemeClr val="lt1"/>
                          </a:highlight>
                          <a:latin typeface="Arial"/>
                          <a:ea typeface="Arial"/>
                          <a:cs typeface="Arial"/>
                          <a:sym typeface="Arial"/>
                        </a:rPr>
                        <a:t> качества</a:t>
                      </a:r>
                      <a:endParaRPr sz="2000" u="none" strike="noStrike" cap="none">
                        <a:highlight>
                          <a:schemeClr val="lt1"/>
                        </a:highlight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766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Всероссийская</a:t>
                      </a:r>
                      <a:endParaRPr sz="2000" b="1">
                        <a:solidFill>
                          <a:srgbClr val="40404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олимпиада</a:t>
                      </a:r>
                      <a:endParaRPr sz="2000" b="1">
                        <a:solidFill>
                          <a:srgbClr val="404040"/>
                        </a:solidFill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школьников</a:t>
                      </a:r>
                      <a:endParaRPr sz="2000" b="1">
                        <a:solidFill>
                          <a:srgbClr val="404040"/>
                        </a:solidFill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победитель заключительного этапа (итал. язык),  5 призёров рег. этапа ( англ. язык, итал. язык, искусство, технология, экология)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 победитель заключительного этапа (итал. язык),  5 призёров рег. этапа (экология, ОБЖ, итал. язык, история, англ. язык)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2000">
                          <a:solidFill>
                            <a:srgbClr val="404040"/>
                          </a:solidFill>
                        </a:rPr>
                        <a:t>1 призер заключительного этапа (ОБЖ),  1 победитель и 12 призёров регионального этапа (биология, искусство, литература, ОБЖ, русский язык, экология)</a:t>
                      </a:r>
                      <a:endParaRPr sz="2000">
                        <a:solidFill>
                          <a:srgbClr val="404040"/>
                        </a:solidFill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77000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Московская олимпиада школьников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 призёров (экология, математика - 3 человека, обществознание, история)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 призёров (экология, математика - 3 человека, обществознание, история)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rPr lang="ru-RU" sz="2000">
                          <a:solidFill>
                            <a:srgbClr val="404040"/>
                          </a:solidFill>
                        </a:rPr>
                        <a:t>1 победитель (ИЗО), 11 призеров  (биология, ИЗО, история, обществознание, информатика, филология, экология)</a:t>
                      </a:r>
                      <a:endParaRPr sz="2000">
                        <a:solidFill>
                          <a:srgbClr val="404040"/>
                        </a:solidFill>
                      </a:endParaRPr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53972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Предметный охват В</a:t>
                      </a: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с</a:t>
                      </a: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ОШ (</a:t>
                      </a:r>
                      <a:r>
                        <a:rPr lang="ru-RU" sz="2000" b="1">
                          <a:solidFill>
                            <a:srgbClr val="404040"/>
                          </a:solidFill>
                        </a:rPr>
                        <a:t>муниципальный этап</a:t>
                      </a:r>
                      <a:r>
                        <a:rPr lang="ru-RU" sz="2000" b="1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)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предметов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 предметов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>
                          <a:solidFill>
                            <a:srgbClr val="404040"/>
                          </a:solidFill>
                        </a:rPr>
                        <a:t>18 </a:t>
                      </a:r>
                      <a:r>
                        <a:rPr lang="ru-RU" sz="2000" b="0" i="0" u="none" strike="noStrike" cap="none">
                          <a:solidFill>
                            <a:srgbClr val="40404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предметов</a:t>
                      </a:r>
                      <a:endParaRPr/>
                    </a:p>
                  </a:txBody>
                  <a:tcPr marL="2925" marR="2925" marT="2925" marB="0" anchor="ctr">
                    <a:lnL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2" name="Google Shape;102;p14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09100" y="190500"/>
            <a:ext cx="1897925" cy="168038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15"/>
          <p:cNvSpPr/>
          <p:nvPr/>
        </p:nvSpPr>
        <p:spPr>
          <a:xfrm>
            <a:off x="2521049" y="1733700"/>
            <a:ext cx="13176000" cy="12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8" name="Google Shape;108;p15"/>
          <p:cNvSpPr/>
          <p:nvPr/>
        </p:nvSpPr>
        <p:spPr>
          <a:xfrm>
            <a:off x="19024" y="8263663"/>
            <a:ext cx="1284046" cy="1985237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5"/>
          <p:cNvSpPr/>
          <p:nvPr/>
        </p:nvSpPr>
        <p:spPr>
          <a:xfrm>
            <a:off x="630791" y="201930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5"/>
          <p:cNvSpPr/>
          <p:nvPr/>
        </p:nvSpPr>
        <p:spPr>
          <a:xfrm rot="3994440">
            <a:off x="767736" y="616379"/>
            <a:ext cx="1070669" cy="1075468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5"/>
          <p:cNvSpPr/>
          <p:nvPr/>
        </p:nvSpPr>
        <p:spPr>
          <a:xfrm rot="3994440">
            <a:off x="1361012" y="1053035"/>
            <a:ext cx="677655" cy="677655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aphicFrame>
        <p:nvGraphicFramePr>
          <p:cNvPr id="112" name="Google Shape;112;p15"/>
          <p:cNvGraphicFramePr/>
          <p:nvPr/>
        </p:nvGraphicFramePr>
        <p:xfrm>
          <a:off x="1524000" y="1959091"/>
          <a:ext cx="16002025" cy="7281275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3421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35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9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899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210355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0899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035350">
                <a:tc gridSpan="7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Результаты итоговой аттестации в формате ГИА 11 класс 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1425">
                <a:tc row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Предмет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2020-2021 уч. г.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2021-2022 уч. г.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3F3F3F"/>
                        </a:buClr>
                        <a:buSzPts val="1800"/>
                        <a:buFont typeface="Arial"/>
                        <a:buNone/>
                      </a:pPr>
                      <a:r>
                        <a:rPr lang="ru-RU" sz="1800" b="1" i="0" u="none" strike="noStrike" cap="non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202</a:t>
                      </a:r>
                      <a:r>
                        <a:rPr lang="ru-RU" sz="1800" b="1">
                          <a:solidFill>
                            <a:srgbClr val="3F3F3F"/>
                          </a:solidFill>
                        </a:rPr>
                        <a:t>2</a:t>
                      </a:r>
                      <a:r>
                        <a:rPr lang="ru-RU" sz="1800" b="1" i="0" u="none" strike="noStrike" cap="non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-202</a:t>
                      </a:r>
                      <a:r>
                        <a:rPr lang="ru-RU" sz="1800" b="1">
                          <a:solidFill>
                            <a:srgbClr val="3F3F3F"/>
                          </a:solidFill>
                        </a:rPr>
                        <a:t>3</a:t>
                      </a:r>
                      <a:r>
                        <a:rPr lang="ru-RU" sz="1800" b="1" i="0" u="none" strike="noStrike" cap="none">
                          <a:solidFill>
                            <a:srgbClr val="3F3F3F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уч. г.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557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Кол-во уч-ся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Средний балл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Кол-во уч-ся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Средний балл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Кол-во уч-ся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Средний балл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Русский язык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234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74,6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263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71,4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225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74,5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Литература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19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75,3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19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68,1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72,6</a:t>
                      </a:r>
                      <a:endParaRPr sz="1800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55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Математика (профиль)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141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53,5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151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62,3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117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56,9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27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Английский язык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77,5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84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77,8</a:t>
                      </a:r>
                      <a:endParaRPr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80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68,9</a:t>
                      </a:r>
                      <a:endParaRPr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27475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Обществознание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113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58,5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111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64,3</a:t>
                      </a:r>
                      <a:endParaRPr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111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55</a:t>
                      </a:r>
                      <a:endParaRPr sz="1800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История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54,7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30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66,5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61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Биология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49,6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50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48,6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49,3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География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61,6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53,4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7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45,6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Физика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23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69,6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44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60,6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17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63,3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Химия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26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44,8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32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57,5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23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57,7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48550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b="1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Информатика</a:t>
                      </a:r>
                      <a:endParaRPr sz="18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52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64,5</a:t>
                      </a:r>
                      <a:endParaRPr sz="18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63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 u="none" strike="noStrike" cap="none"/>
                        <a:t>64,2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50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1800"/>
                        <a:t>63,6</a:t>
                      </a:r>
                      <a:endParaRPr sz="1800" u="none" strike="noStrike" cap="none"/>
                    </a:p>
                  </a:txBody>
                  <a:tcPr marL="9375" marR="9375" marT="9375" marB="0" anchor="ctr">
                    <a:lnL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905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chemeClr val="l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  <p:pic>
        <p:nvPicPr>
          <p:cNvPr id="113" name="Google Shape;113;p15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208800" y="190500"/>
            <a:ext cx="1898225" cy="168063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6"/>
          <p:cNvSpPr/>
          <p:nvPr/>
        </p:nvSpPr>
        <p:spPr>
          <a:xfrm>
            <a:off x="2521049" y="1733700"/>
            <a:ext cx="13176300" cy="12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p16"/>
          <p:cNvSpPr/>
          <p:nvPr/>
        </p:nvSpPr>
        <p:spPr>
          <a:xfrm>
            <a:off x="19024" y="8263663"/>
            <a:ext cx="1284046" cy="1985237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0" name="Google Shape;120;p16"/>
          <p:cNvSpPr/>
          <p:nvPr/>
        </p:nvSpPr>
        <p:spPr>
          <a:xfrm>
            <a:off x="630791" y="201930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16"/>
          <p:cNvSpPr/>
          <p:nvPr/>
        </p:nvSpPr>
        <p:spPr>
          <a:xfrm rot="3994440">
            <a:off x="767736" y="616379"/>
            <a:ext cx="1070669" cy="1075468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6"/>
          <p:cNvSpPr/>
          <p:nvPr/>
        </p:nvSpPr>
        <p:spPr>
          <a:xfrm rot="3994440">
            <a:off x="1361012" y="1053035"/>
            <a:ext cx="677655" cy="677655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23" name="Google Shape;123;p16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864784" y="190500"/>
            <a:ext cx="2242241" cy="1985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4" name="Google Shape;124;p16"/>
          <p:cNvPicPr preferRelativeResize="0"/>
          <p:nvPr/>
        </p:nvPicPr>
        <p:blipFill rotWithShape="1">
          <a:blip r:embed="rId4">
            <a:alphaModFix/>
          </a:blip>
          <a:srcRect r="14588"/>
          <a:stretch/>
        </p:blipFill>
        <p:spPr>
          <a:xfrm>
            <a:off x="3261886" y="2328100"/>
            <a:ext cx="11694625" cy="7319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17"/>
          <p:cNvSpPr/>
          <p:nvPr/>
        </p:nvSpPr>
        <p:spPr>
          <a:xfrm>
            <a:off x="2521049" y="1733700"/>
            <a:ext cx="13176000" cy="1254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0" name="Google Shape;130;p17"/>
          <p:cNvSpPr/>
          <p:nvPr/>
        </p:nvSpPr>
        <p:spPr>
          <a:xfrm>
            <a:off x="19024" y="8263663"/>
            <a:ext cx="1284046" cy="1985237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1" name="Google Shape;131;p17"/>
          <p:cNvSpPr/>
          <p:nvPr/>
        </p:nvSpPr>
        <p:spPr>
          <a:xfrm>
            <a:off x="630791" y="201930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17"/>
          <p:cNvSpPr/>
          <p:nvPr/>
        </p:nvSpPr>
        <p:spPr>
          <a:xfrm rot="3994440">
            <a:off x="767736" y="616379"/>
            <a:ext cx="1070669" cy="1075468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Google Shape;133;p17"/>
          <p:cNvSpPr/>
          <p:nvPr/>
        </p:nvSpPr>
        <p:spPr>
          <a:xfrm rot="3994440">
            <a:off x="1361012" y="1053035"/>
            <a:ext cx="677655" cy="677655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4" name="Google Shape;134;p17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17"/>
          <p:cNvSpPr txBox="1"/>
          <p:nvPr/>
        </p:nvSpPr>
        <p:spPr>
          <a:xfrm>
            <a:off x="3505200" y="946257"/>
            <a:ext cx="9906000" cy="769441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400">
                <a:solidFill>
                  <a:schemeClr val="dk1"/>
                </a:solidFill>
                <a:highlight>
                  <a:schemeClr val="lt1"/>
                </a:highlight>
                <a:latin typeface="Calibri"/>
                <a:ea typeface="Calibri"/>
                <a:cs typeface="Calibri"/>
                <a:sym typeface="Calibri"/>
              </a:rPr>
              <a:t>Результаты выпускников</a:t>
            </a:r>
            <a:endParaRPr sz="4400">
              <a:solidFill>
                <a:schemeClr val="dk1"/>
              </a:solidFill>
              <a:highlight>
                <a:schemeClr val="lt1"/>
              </a:highlight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6" name="Google Shape;136;p17"/>
          <p:cNvSpPr txBox="1"/>
          <p:nvPr/>
        </p:nvSpPr>
        <p:spPr>
          <a:xfrm>
            <a:off x="2009300" y="2618650"/>
            <a:ext cx="13176000" cy="38481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Выпускников 11-х классов - 225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6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Выпускников, получ</a:t>
            </a:r>
            <a:r>
              <a:rPr lang="ru-RU" sz="3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ивших федеральную медаль «За особые успехи в учении» - </a:t>
            </a:r>
            <a:r>
              <a:rPr lang="ru-RU" sz="3600" b="1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15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600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Выпускников, получивших Московскую медалью «За особые успехи в обучении» - </a:t>
            </a:r>
            <a:r>
              <a:rPr lang="ru-RU" sz="3600" b="1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28</a:t>
            </a:r>
            <a:endParaRPr>
              <a:solidFill>
                <a:schemeClr val="dk1"/>
              </a:solidFill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8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7" name="Google Shape;137;p17"/>
          <p:cNvSpPr txBox="1"/>
          <p:nvPr/>
        </p:nvSpPr>
        <p:spPr>
          <a:xfrm>
            <a:off x="2145450" y="7569725"/>
            <a:ext cx="14895000" cy="2062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В</a:t>
            </a:r>
            <a:r>
              <a:rPr lang="ru-RU" sz="3200" b="1">
                <a:solidFill>
                  <a:schemeClr val="dk1"/>
                </a:solidFill>
                <a:highlight>
                  <a:schemeClr val="lt1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ыпускников 9-х классов, продолживших обучение в 10-х – 201 из 357 (56 %)</a:t>
            </a:r>
            <a:endParaRPr>
              <a:highlight>
                <a:schemeClr val="lt1"/>
              </a:highlight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8"/>
          <p:cNvSpPr/>
          <p:nvPr/>
        </p:nvSpPr>
        <p:spPr>
          <a:xfrm>
            <a:off x="2521041" y="1733694"/>
            <a:ext cx="15766959" cy="125413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8"/>
          <p:cNvSpPr/>
          <p:nvPr/>
        </p:nvSpPr>
        <p:spPr>
          <a:xfrm>
            <a:off x="19024" y="8263663"/>
            <a:ext cx="1284046" cy="1985237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18"/>
          <p:cNvSpPr/>
          <p:nvPr/>
        </p:nvSpPr>
        <p:spPr>
          <a:xfrm>
            <a:off x="630791" y="201930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5" name="Google Shape;145;p18"/>
          <p:cNvSpPr/>
          <p:nvPr/>
        </p:nvSpPr>
        <p:spPr>
          <a:xfrm rot="3994440">
            <a:off x="767736" y="616379"/>
            <a:ext cx="1070669" cy="1075468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8"/>
          <p:cNvSpPr/>
          <p:nvPr/>
        </p:nvSpPr>
        <p:spPr>
          <a:xfrm rot="3994440">
            <a:off x="1361012" y="1053035"/>
            <a:ext cx="677655" cy="677655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7" name="Google Shape;147;p18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18"/>
          <p:cNvSpPr txBox="1"/>
          <p:nvPr/>
        </p:nvSpPr>
        <p:spPr>
          <a:xfrm>
            <a:off x="1600199" y="2209949"/>
            <a:ext cx="16318149" cy="77559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Ордена Трудового Красного Знамени ФГБОУ ВО "Московский технический университет связи и информатики"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"Российская академия народного хозяйства и государственной службы при Президенте Российской Федерации"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«МИРЭА - Российский технологический университет»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«Московский государственный технический университет имени Н.Э. Баумана (национальный исследовательский университет)»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"Национальный исследовательский Московский государственный строительный университет"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ГАОУ ВО города Москвы "Московский городской педагогический университет"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«Национальный исследовательский университет «МЭИ»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ФГОБУ ВО "Финансовый университет при Правительстве Российской Федерации"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"Московский авиационный институт (национальный исследовательский университет)"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«Российский университет транспорта»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"Московский автомобильно-дорожный государственный технический университет (МАДИ)"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"Российский государственный университет нефти и газа (национальный исследовательский университет) имени И.М. Губкина"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"Московский государственный технологический университет "СТАНКИН"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«Российский университет дружбы народов»	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"Российский химико-технологический университет имени Д.И. Менделеева"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Первый Московский государственный медицинский университет имени И.М. Сеченова Министерства здравоохранения Российской Федерации (</a:t>
            </a:r>
            <a:r>
              <a:rPr lang="ru-RU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Сеченовский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Университет)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«Российский государственный социальный университет»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"Российский государственный аграрный университет - МСХА имени К.А. Тимирязева"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«Национальный исследовательский технологический университет «</a:t>
            </a:r>
            <a:r>
              <a:rPr lang="ru-RU" sz="2000" dirty="0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МИСиС</a:t>
            </a: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«Московская государственная академия ветеринарной медицины и биотехнологии - МВА имени К.И. Скрябина»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«Российский экономический университет имени Г.В. Плеханова»	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ФГБОУ ВО «Московский государственный медико-стоматологический университет имени А.И. Евдокимова» Министерства </a:t>
            </a: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здравоохранения РФ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ФГАОУ ВО "Российский национальный исследовательский медицинский университет имени Н.И. Пирогова" Министерства здравоохранения </a:t>
            </a:r>
            <a:r>
              <a:rPr lang="ru-RU" sz="20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РФ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8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Google Shape;149;p18"/>
          <p:cNvSpPr txBox="1"/>
          <p:nvPr/>
        </p:nvSpPr>
        <p:spPr>
          <a:xfrm>
            <a:off x="2521041" y="459737"/>
            <a:ext cx="10591800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800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Наиболее востребованные вузы среди наших выпускников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19"/>
          <p:cNvSpPr/>
          <p:nvPr/>
        </p:nvSpPr>
        <p:spPr>
          <a:xfrm>
            <a:off x="788199" y="-112550"/>
            <a:ext cx="165900" cy="102870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5" name="Google Shape;155;p19"/>
          <p:cNvSpPr/>
          <p:nvPr/>
        </p:nvSpPr>
        <p:spPr>
          <a:xfrm rot="-8904737">
            <a:off x="16371453" y="6110940"/>
            <a:ext cx="1775693" cy="1783652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9"/>
          <p:cNvSpPr/>
          <p:nvPr/>
        </p:nvSpPr>
        <p:spPr>
          <a:xfrm rot="-8904737">
            <a:off x="15901187" y="7327546"/>
            <a:ext cx="1130209" cy="1130209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7" name="Google Shape;157;p19"/>
          <p:cNvSpPr txBox="1"/>
          <p:nvPr/>
        </p:nvSpPr>
        <p:spPr>
          <a:xfrm>
            <a:off x="2133600" y="495300"/>
            <a:ext cx="13030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Контингент Школы № 1811</a:t>
            </a:r>
            <a:endParaRPr/>
          </a:p>
        </p:txBody>
      </p:sp>
      <p:pic>
        <p:nvPicPr>
          <p:cNvPr id="158" name="Google Shape;158;p19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9" name="Google Shape;159;p19"/>
          <p:cNvGraphicFramePr/>
          <p:nvPr/>
        </p:nvGraphicFramePr>
        <p:xfrm>
          <a:off x="1960700" y="1521625"/>
          <a:ext cx="12729875" cy="8348038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4597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10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6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7106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737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Данные на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31.12.2021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Данные на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31.12.2022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Данные на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31.12.2023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590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воспитанников дошкольного отделения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1643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1423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1287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404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обучающихся на уровне начального общего образования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1707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1671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1617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404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обучающихся на уровне основного общего образования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1952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1940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2006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404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Количество обучающихся на уровне среднего общего образования</a:t>
                      </a:r>
                      <a:endParaRPr sz="27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506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469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2700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484</a:t>
                      </a:r>
                      <a:endParaRPr sz="2700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04325">
                <a:tc>
                  <a:txBody>
                    <a:bodyPr/>
                    <a:lstStyle/>
                    <a:p>
                      <a:pPr marL="0" lvl="0" indent="1270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Общее количество обучающихся</a:t>
                      </a:r>
                      <a:endParaRPr sz="31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5808</a:t>
                      </a:r>
                      <a:endParaRPr sz="31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5503</a:t>
                      </a:r>
                      <a:endParaRPr sz="31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1270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"/>
                        </a:spcAft>
                        <a:buNone/>
                      </a:pPr>
                      <a:r>
                        <a:rPr lang="ru-RU" sz="3100" b="1"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5394</a:t>
                      </a:r>
                      <a:endParaRPr sz="3100" b="1"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/>
          <p:nvPr/>
        </p:nvSpPr>
        <p:spPr>
          <a:xfrm>
            <a:off x="788199" y="-112550"/>
            <a:ext cx="165900" cy="102870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5" name="Google Shape;165;p20"/>
          <p:cNvSpPr/>
          <p:nvPr/>
        </p:nvSpPr>
        <p:spPr>
          <a:xfrm rot="-8905549">
            <a:off x="16367759" y="6104887"/>
            <a:ext cx="1780828" cy="1788810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6" name="Google Shape;166;p20"/>
          <p:cNvSpPr/>
          <p:nvPr/>
        </p:nvSpPr>
        <p:spPr>
          <a:xfrm rot="-8925647">
            <a:off x="15894266" y="7324787"/>
            <a:ext cx="1133496" cy="1133496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7" name="Google Shape;167;p20"/>
          <p:cNvSpPr txBox="1"/>
          <p:nvPr/>
        </p:nvSpPr>
        <p:spPr>
          <a:xfrm>
            <a:off x="2133600" y="495300"/>
            <a:ext cx="13030200" cy="109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Кадровый состав Школы № 1811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500">
                <a:solidFill>
                  <a:schemeClr val="dk1"/>
                </a:solidFill>
                <a:highlight>
                  <a:srgbClr val="FFFFFF"/>
                </a:highlight>
                <a:latin typeface="Times New Roman"/>
                <a:ea typeface="Times New Roman"/>
                <a:cs typeface="Times New Roman"/>
                <a:sym typeface="Times New Roman"/>
              </a:rPr>
              <a:t>Численный состав педагогических работников Школы: 412 сотрудников </a:t>
            </a:r>
            <a:endParaRPr sz="2700"/>
          </a:p>
        </p:txBody>
      </p:sp>
      <p:pic>
        <p:nvPicPr>
          <p:cNvPr id="168" name="Google Shape;168;p20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9" name="Google Shape;169;p20"/>
          <p:cNvGraphicFramePr/>
          <p:nvPr/>
        </p:nvGraphicFramePr>
        <p:xfrm>
          <a:off x="1413000" y="2022313"/>
          <a:ext cx="13426200" cy="3886080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2356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1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41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4715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96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1962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8662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11704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2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 педагогических сотрудников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Высшее/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 профилю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Среднее профессиональное/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по пед. профилю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 30 лет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30 до 55 лет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От 55 лет и старше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7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Школьное отделение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266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253/226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13/12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44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160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62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37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Дошкольное отделение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126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89/81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37/31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106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15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3780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Дополнительное образование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16/14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4/4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0" name="Google Shape;170;p20"/>
          <p:cNvGraphicFramePr/>
          <p:nvPr/>
        </p:nvGraphicFramePr>
        <p:xfrm>
          <a:off x="1413013" y="6359675"/>
          <a:ext cx="13426175" cy="3886080"/>
        </p:xfrm>
        <a:graphic>
          <a:graphicData uri="http://schemas.openxmlformats.org/drawingml/2006/table">
            <a:tbl>
              <a:tblPr>
                <a:noFill/>
                <a:tableStyleId>{4F89A24A-41E1-49E4-8655-92DAB7D33277}</a:tableStyleId>
              </a:tblPr>
              <a:tblGrid>
                <a:gridCol w="2458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275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4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96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185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61857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61857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9087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 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Всего педагогических сотрудников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Высшая категория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Первая категория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Стаж до 5 лет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Стаж от 5 до 30 лет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Стаж свыше 30 лет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05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Школьное отделение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266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50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41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137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88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8050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Дошкольное отделение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126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10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37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4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97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25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81625">
                <a:tc>
                  <a:txBody>
                    <a:bodyPr/>
                    <a:lstStyle/>
                    <a:p>
                      <a:pPr marL="0" lvl="0" indent="0" algn="l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2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Дополнительное образование</a:t>
                      </a:r>
                      <a:endParaRPr sz="2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 b="1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20</a:t>
                      </a:r>
                      <a:endParaRPr sz="3000" b="1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6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1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5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8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 rtl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ru-RU" sz="3000">
                          <a:highlight>
                            <a:srgbClr val="FFFFFF"/>
                          </a:highlight>
                          <a:latin typeface="Times New Roman"/>
                          <a:ea typeface="Times New Roman"/>
                          <a:cs typeface="Times New Roman"/>
                          <a:sym typeface="Times New Roman"/>
                        </a:rPr>
                        <a:t>7</a:t>
                      </a:r>
                      <a:endParaRPr sz="3000">
                        <a:highlight>
                          <a:srgbClr val="FFFFFF"/>
                        </a:highlight>
                        <a:latin typeface="Times New Roman"/>
                        <a:ea typeface="Times New Roman"/>
                        <a:cs typeface="Times New Roman"/>
                        <a:sym typeface="Times New Roman"/>
                      </a:endParaRPr>
                    </a:p>
                  </a:txBody>
                  <a:tcPr marL="68575" marR="68575" marT="91425" marB="91425">
                    <a:lnL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65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DFD"/>
        </a:solidFill>
        <a:effectLst/>
      </p:bgPr>
    </p:bg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21"/>
          <p:cNvSpPr/>
          <p:nvPr/>
        </p:nvSpPr>
        <p:spPr>
          <a:xfrm>
            <a:off x="25400" y="6194900"/>
            <a:ext cx="2446800" cy="4053900"/>
          </a:xfrm>
          <a:prstGeom prst="rect">
            <a:avLst/>
          </a:prstGeom>
          <a:solidFill>
            <a:srgbClr val="17365D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21"/>
          <p:cNvSpPr/>
          <p:nvPr/>
        </p:nvSpPr>
        <p:spPr>
          <a:xfrm>
            <a:off x="1622742" y="0"/>
            <a:ext cx="119085" cy="8229600"/>
          </a:xfrm>
          <a:prstGeom prst="rect">
            <a:avLst/>
          </a:pr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7" name="Google Shape;177;p21"/>
          <p:cNvSpPr/>
          <p:nvPr/>
        </p:nvSpPr>
        <p:spPr>
          <a:xfrm rot="-8904737">
            <a:off x="16371453" y="6110940"/>
            <a:ext cx="1775693" cy="1783652"/>
          </a:xfrm>
          <a:custGeom>
            <a:avLst/>
            <a:gdLst/>
            <a:ahLst/>
            <a:cxnLst/>
            <a:rect l="l" t="t" r="r" b="b"/>
            <a:pathLst>
              <a:path w="6321665" h="6350000" extrusionOk="0">
                <a:moveTo>
                  <a:pt x="3160833" y="0"/>
                </a:moveTo>
                <a:lnTo>
                  <a:pt x="3160833" y="0"/>
                </a:lnTo>
                <a:cubicBezTo>
                  <a:pt x="4908795" y="7817"/>
                  <a:pt x="6321666" y="1427021"/>
                  <a:pt x="6321666" y="3175000"/>
                </a:cubicBezTo>
                <a:cubicBezTo>
                  <a:pt x="6321666" y="4922979"/>
                  <a:pt x="4908795" y="6342183"/>
                  <a:pt x="3160833" y="6350000"/>
                </a:cubicBezTo>
                <a:cubicBezTo>
                  <a:pt x="1412871" y="6342183"/>
                  <a:pt x="0" y="4922979"/>
                  <a:pt x="0" y="3175000"/>
                </a:cubicBezTo>
                <a:cubicBezTo>
                  <a:pt x="0" y="1427021"/>
                  <a:pt x="1412871" y="7817"/>
                  <a:pt x="3160833" y="0"/>
                </a:cubicBezTo>
                <a:close/>
              </a:path>
            </a:pathLst>
          </a:custGeom>
          <a:solidFill>
            <a:srgbClr val="318F9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Google Shape;178;p21"/>
          <p:cNvSpPr/>
          <p:nvPr/>
        </p:nvSpPr>
        <p:spPr>
          <a:xfrm rot="-8904737">
            <a:off x="15901187" y="7327546"/>
            <a:ext cx="1130209" cy="1130209"/>
          </a:xfrm>
          <a:custGeom>
            <a:avLst/>
            <a:gdLst/>
            <a:ahLst/>
            <a:cxnLst/>
            <a:rect l="l" t="t" r="r" b="b"/>
            <a:pathLst>
              <a:path w="6355080" h="6355080" extrusionOk="0">
                <a:moveTo>
                  <a:pt x="3177540" y="6355080"/>
                </a:moveTo>
                <a:cubicBezTo>
                  <a:pt x="2329180" y="6355080"/>
                  <a:pt x="1530350" y="6024880"/>
                  <a:pt x="930910" y="5424170"/>
                </a:cubicBezTo>
                <a:cubicBezTo>
                  <a:pt x="330200" y="4824730"/>
                  <a:pt x="0" y="4025900"/>
                  <a:pt x="0" y="3177540"/>
                </a:cubicBezTo>
                <a:cubicBezTo>
                  <a:pt x="0" y="2329180"/>
                  <a:pt x="330200" y="1530350"/>
                  <a:pt x="930910" y="930910"/>
                </a:cubicBezTo>
                <a:cubicBezTo>
                  <a:pt x="1530350" y="330200"/>
                  <a:pt x="2329180" y="0"/>
                  <a:pt x="3177540" y="0"/>
                </a:cubicBezTo>
                <a:cubicBezTo>
                  <a:pt x="4025900" y="0"/>
                  <a:pt x="4824730" y="330200"/>
                  <a:pt x="5424170" y="930910"/>
                </a:cubicBezTo>
                <a:cubicBezTo>
                  <a:pt x="6024880" y="1531620"/>
                  <a:pt x="6355080" y="2329180"/>
                  <a:pt x="6355080" y="3177540"/>
                </a:cubicBezTo>
                <a:cubicBezTo>
                  <a:pt x="6355080" y="4025900"/>
                  <a:pt x="6024880" y="4824730"/>
                  <a:pt x="5424170" y="5424170"/>
                </a:cubicBezTo>
                <a:cubicBezTo>
                  <a:pt x="4824730" y="6024880"/>
                  <a:pt x="4025900" y="6355080"/>
                  <a:pt x="3177540" y="6355080"/>
                </a:cubicBezTo>
                <a:close/>
                <a:moveTo>
                  <a:pt x="3177540" y="190500"/>
                </a:moveTo>
                <a:cubicBezTo>
                  <a:pt x="2379980" y="190500"/>
                  <a:pt x="1629410" y="501650"/>
                  <a:pt x="1065530" y="1065530"/>
                </a:cubicBezTo>
                <a:cubicBezTo>
                  <a:pt x="501650" y="1629410"/>
                  <a:pt x="190500" y="2379980"/>
                  <a:pt x="190500" y="3177540"/>
                </a:cubicBezTo>
                <a:cubicBezTo>
                  <a:pt x="190500" y="3975100"/>
                  <a:pt x="501650" y="4725670"/>
                  <a:pt x="1065530" y="5289550"/>
                </a:cubicBezTo>
                <a:cubicBezTo>
                  <a:pt x="1629410" y="5853430"/>
                  <a:pt x="2379980" y="6164580"/>
                  <a:pt x="3177540" y="6164580"/>
                </a:cubicBezTo>
                <a:cubicBezTo>
                  <a:pt x="3975100" y="6164580"/>
                  <a:pt x="4725670" y="5853430"/>
                  <a:pt x="5289550" y="5289550"/>
                </a:cubicBezTo>
                <a:cubicBezTo>
                  <a:pt x="5853430" y="4725670"/>
                  <a:pt x="6164580" y="3975100"/>
                  <a:pt x="6164580" y="3177540"/>
                </a:cubicBezTo>
                <a:cubicBezTo>
                  <a:pt x="6164580" y="2379980"/>
                  <a:pt x="5853430" y="1629410"/>
                  <a:pt x="5289550" y="1065530"/>
                </a:cubicBezTo>
                <a:cubicBezTo>
                  <a:pt x="4725670" y="501650"/>
                  <a:pt x="3975100" y="190500"/>
                  <a:pt x="3177540" y="190500"/>
                </a:cubicBezTo>
                <a:close/>
              </a:path>
            </a:pathLst>
          </a:custGeom>
          <a:solidFill>
            <a:srgbClr val="04383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9" name="Google Shape;179;p21"/>
          <p:cNvSpPr txBox="1"/>
          <p:nvPr/>
        </p:nvSpPr>
        <p:spPr>
          <a:xfrm>
            <a:off x="2133600" y="495300"/>
            <a:ext cx="13030200" cy="707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4000" b="1">
                <a:solidFill>
                  <a:srgbClr val="366092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Результаты финансово-хозяйственной деятельности</a:t>
            </a:r>
            <a:endParaRPr sz="4000" b="1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0" name="Google Shape;180;p21"/>
          <p:cNvSpPr txBox="1"/>
          <p:nvPr/>
        </p:nvSpPr>
        <p:spPr>
          <a:xfrm>
            <a:off x="2133600" y="1687830"/>
            <a:ext cx="11201400" cy="43700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366092"/>
              </a:buClr>
              <a:buSzPts val="4000"/>
              <a:buFont typeface="Arial"/>
              <a:buNone/>
            </a:pPr>
            <a:r>
              <a:rPr lang="ru-RU" sz="4000" b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ru-RU" sz="4000" b="1">
                <a:solidFill>
                  <a:srgbClr val="366092"/>
                </a:solidFill>
                <a:latin typeface="Calibri"/>
                <a:ea typeface="Calibri"/>
                <a:cs typeface="Calibri"/>
                <a:sym typeface="Calibri"/>
              </a:rPr>
            </a:br>
            <a:endParaRPr sz="4000" b="1">
              <a:solidFill>
                <a:srgbClr val="36609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1"/>
          <p:cNvSpPr txBox="1"/>
          <p:nvPr/>
        </p:nvSpPr>
        <p:spPr>
          <a:xfrm>
            <a:off x="2667000" y="1687830"/>
            <a:ext cx="14576700" cy="846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Финансирование: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1162,3 млн. руб., из них: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Государственное задание – 957,00 млн. рублей</a:t>
            </a: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Целевые субсидии – 101,80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Внебюджетная деятельность – 103,56 млн. рублей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Внебюджетная деятельность (грант и активное долголетие)– 15,15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Внебюджетная деятельность (доходы от штрафов, пеней) –0,68 млн.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Средняя заработная плата:</a:t>
            </a:r>
            <a:endParaRPr sz="32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педагогические работники: 101 594,7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                   - из них </a:t>
            </a: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учителя: 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120 190,01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			       - </a:t>
            </a:r>
            <a:r>
              <a:rPr lang="ru-RU" sz="32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воспитатели:</a:t>
            </a: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76 915,91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32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-непедагогические работники (УВП, МОП): 74 930,06 руб.</a:t>
            </a:r>
            <a:endParaRPr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200">
              <a:solidFill>
                <a:srgbClr val="366092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182" name="Google Shape;182;p21" descr="C:\Users\Чистякова\Downloads\логотип 1811 прозрачный (2)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697200" y="190500"/>
            <a:ext cx="2409825" cy="2133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1015</Words>
  <Application>Microsoft Office PowerPoint</Application>
  <PresentationFormat>Произвольный</PresentationFormat>
  <Paragraphs>375</Paragraphs>
  <Slides>16</Slides>
  <Notes>16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0" baseType="lpstr">
      <vt:lpstr>Arial</vt:lpstr>
      <vt:lpstr>Calibri</vt:lpstr>
      <vt:lpstr>Times New Roman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Егорченков</cp:lastModifiedBy>
  <cp:revision>1</cp:revision>
  <dcterms:modified xsi:type="dcterms:W3CDTF">2024-02-26T14:35:00Z</dcterms:modified>
</cp:coreProperties>
</file>