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99" r:id="rId4"/>
    <p:sldId id="286" r:id="rId5"/>
    <p:sldId id="285" r:id="rId6"/>
    <p:sldId id="281" r:id="rId7"/>
    <p:sldId id="298" r:id="rId8"/>
    <p:sldId id="279" r:id="rId9"/>
    <p:sldId id="291" r:id="rId10"/>
    <p:sldId id="295" r:id="rId11"/>
    <p:sldId id="292" r:id="rId12"/>
    <p:sldId id="280" r:id="rId13"/>
    <p:sldId id="277" r:id="rId14"/>
    <p:sldId id="276" r:id="rId15"/>
    <p:sldId id="300" r:id="rId16"/>
    <p:sldId id="266" r:id="rId17"/>
    <p:sldId id="290" r:id="rId18"/>
    <p:sldId id="267" r:id="rId19"/>
    <p:sldId id="274" r:id="rId20"/>
    <p:sldId id="282" r:id="rId21"/>
    <p:sldId id="269" r:id="rId22"/>
    <p:sldId id="288" r:id="rId23"/>
    <p:sldId id="289" r:id="rId2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C6"/>
    <a:srgbClr val="9FC63B"/>
    <a:srgbClr val="ECF4D8"/>
    <a:srgbClr val="E4EFC7"/>
    <a:srgbClr val="6CB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2" autoAdjust="0"/>
    <p:restoredTop sz="94660"/>
  </p:normalViewPr>
  <p:slideViewPr>
    <p:cSldViewPr>
      <p:cViewPr varScale="1">
        <p:scale>
          <a:sx n="116" d="100"/>
          <a:sy n="116" d="100"/>
        </p:scale>
        <p:origin x="162" y="108"/>
      </p:cViewPr>
      <p:guideLst>
        <p:guide orient="horz" pos="346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Педиатры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Лист1!$A$2:$A$8</c:f>
              <c:strCache>
                <c:ptCount val="7"/>
                <c:pt idx="0">
                  <c:v>2021 г.</c:v>
                </c:pt>
                <c:pt idx="1">
                  <c:v>2022г.</c:v>
                </c:pt>
                <c:pt idx="2">
                  <c:v>2023 г.</c:v>
                </c:pt>
                <c:pt idx="3">
                  <c:v>I квартал 2023 г.</c:v>
                </c:pt>
                <c:pt idx="4">
                  <c:v>II  квартал 2023 г.</c:v>
                </c:pt>
                <c:pt idx="5">
                  <c:v>III квартал 2023 г.</c:v>
                </c:pt>
                <c:pt idx="6">
                  <c:v>IV квартал 2021 г.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98.2</c:v>
                </c:pt>
                <c:pt idx="1">
                  <c:v>99.4</c:v>
                </c:pt>
                <c:pt idx="2">
                  <c:v>98.5</c:v>
                </c:pt>
                <c:pt idx="3">
                  <c:v>99.8</c:v>
                </c:pt>
                <c:pt idx="4">
                  <c:v>99.7</c:v>
                </c:pt>
                <c:pt idx="5">
                  <c:v>98.9</c:v>
                </c:pt>
                <c:pt idx="6">
                  <c:v>98.8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D54-46C1-BAB5-AE8FD209CDB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 I уровня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Лист1!$A$2:$A$8</c:f>
              <c:strCache>
                <c:ptCount val="7"/>
                <c:pt idx="0">
                  <c:v>2021 г.</c:v>
                </c:pt>
                <c:pt idx="1">
                  <c:v>2022г.</c:v>
                </c:pt>
                <c:pt idx="2">
                  <c:v>2023 г.</c:v>
                </c:pt>
                <c:pt idx="3">
                  <c:v>I квартал 2023 г.</c:v>
                </c:pt>
                <c:pt idx="4">
                  <c:v>II  квартал 2023 г.</c:v>
                </c:pt>
                <c:pt idx="5">
                  <c:v>III квартал 2023 г.</c:v>
                </c:pt>
                <c:pt idx="6">
                  <c:v>IV квартал 2021 г.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96.7</c:v>
                </c:pt>
                <c:pt idx="1">
                  <c:v>98.28</c:v>
                </c:pt>
                <c:pt idx="2">
                  <c:v>99.69</c:v>
                </c:pt>
                <c:pt idx="3">
                  <c:v>99.92</c:v>
                </c:pt>
                <c:pt idx="4">
                  <c:v>99.59</c:v>
                </c:pt>
                <c:pt idx="5">
                  <c:v>99.6</c:v>
                </c:pt>
                <c:pt idx="6">
                  <c:v>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D54-46C1-BAB5-AE8FD209CDB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Специалисты II уровня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Лист1!$A$2:$A$8</c:f>
              <c:strCache>
                <c:ptCount val="7"/>
                <c:pt idx="0">
                  <c:v>2021 г.</c:v>
                </c:pt>
                <c:pt idx="1">
                  <c:v>2022г.</c:v>
                </c:pt>
                <c:pt idx="2">
                  <c:v>2023 г.</c:v>
                </c:pt>
                <c:pt idx="3">
                  <c:v>I квартал 2023 г.</c:v>
                </c:pt>
                <c:pt idx="4">
                  <c:v>II  квартал 2023 г.</c:v>
                </c:pt>
                <c:pt idx="5">
                  <c:v>III квартал 2023 г.</c:v>
                </c:pt>
                <c:pt idx="6">
                  <c:v>IV квартал 2021 г.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94.9</c:v>
                </c:pt>
                <c:pt idx="1">
                  <c:v>95.8</c:v>
                </c:pt>
                <c:pt idx="2">
                  <c:v>95.8</c:v>
                </c:pt>
                <c:pt idx="3">
                  <c:v>97.65</c:v>
                </c:pt>
                <c:pt idx="4">
                  <c:v>97.59</c:v>
                </c:pt>
                <c:pt idx="5">
                  <c:v>98.57</c:v>
                </c:pt>
                <c:pt idx="6">
                  <c:v>98.3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D54-46C1-BAB5-AE8FD209C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1826656"/>
        <c:axId val="221827040"/>
      </c:lineChart>
      <c:catAx>
        <c:axId val="22182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1827040"/>
        <c:crosses val="autoZero"/>
        <c:auto val="1"/>
        <c:lblAlgn val="ctr"/>
        <c:lblOffset val="100"/>
        <c:noMultiLvlLbl val="0"/>
      </c:catAx>
      <c:valAx>
        <c:axId val="221827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1826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289640436986933"/>
          <c:y val="2.578124841404722E-2"/>
          <c:w val="0.5591307546493206"/>
          <c:h val="0.787228482576988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ПО ЗАБОЛЕВАНИЮ</c:v>
                </c:pt>
                <c:pt idx="1">
                  <c:v>ПРОФИЛАТИЧЕСКИЙ ОСМОТР</c:v>
                </c:pt>
                <c:pt idx="2">
                  <c:v>ПОСЕЩЕНИЯ В ДГП</c:v>
                </c:pt>
                <c:pt idx="3">
                  <c:v>ОСМОТРЫ НА ДОМУ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424764</c:v>
                </c:pt>
                <c:pt idx="1">
                  <c:v>460311</c:v>
                </c:pt>
                <c:pt idx="2">
                  <c:v>801192</c:v>
                </c:pt>
                <c:pt idx="3">
                  <c:v>83883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ПО ЗАБОЛЕВАНИЮ</c:v>
                </c:pt>
                <c:pt idx="1">
                  <c:v>ПРОФИЛАТИЧЕСКИЙ ОСМОТР</c:v>
                </c:pt>
                <c:pt idx="2">
                  <c:v>ПОСЕЩЕНИЯ В ДГП</c:v>
                </c:pt>
                <c:pt idx="3">
                  <c:v>ОСМОТРЫ НА ДОМУ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356190</c:v>
                </c:pt>
                <c:pt idx="1">
                  <c:v>604569</c:v>
                </c:pt>
                <c:pt idx="2">
                  <c:v>884836</c:v>
                </c:pt>
                <c:pt idx="3">
                  <c:v>75923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ПО ЗАБОЛЕВАНИЮ</c:v>
                </c:pt>
                <c:pt idx="1">
                  <c:v>ПРОФИЛАТИЧЕСКИЙ ОСМОТР</c:v>
                </c:pt>
                <c:pt idx="2">
                  <c:v>ПОСЕЩЕНИЯ В ДГП</c:v>
                </c:pt>
                <c:pt idx="3">
                  <c:v>ОСМОТРЫ НА ДОМУ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341403</c:v>
                </c:pt>
                <c:pt idx="1">
                  <c:v>589720</c:v>
                </c:pt>
                <c:pt idx="2">
                  <c:v>855884</c:v>
                </c:pt>
                <c:pt idx="3">
                  <c:v>75239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1901480"/>
        <c:axId val="221910064"/>
      </c:barChart>
      <c:catAx>
        <c:axId val="221901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1910064"/>
        <c:crosses val="autoZero"/>
        <c:auto val="1"/>
        <c:lblAlgn val="ctr"/>
        <c:lblOffset val="100"/>
        <c:noMultiLvlLbl val="0"/>
      </c:catAx>
      <c:valAx>
        <c:axId val="221910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1901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aseline="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ВРАЧИ</a:t>
            </a:r>
          </a:p>
        </c:rich>
      </c:tx>
      <c:layout>
        <c:manualLayout>
          <c:xMode val="edge"/>
          <c:yMode val="edge"/>
          <c:x val="0.28869841204514984"/>
          <c:y val="0.30463765452318037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7843286119961959E-2"/>
          <c:y val="0.14628537326655303"/>
          <c:w val="0.66310625932769141"/>
          <c:h val="0.6903551940140819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A9B-45D1-9EC2-BB532AB4835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A9B-45D1-9EC2-BB532AB48355}"/>
              </c:ext>
            </c:extLst>
          </c:dPt>
          <c:dLbls>
            <c:dLbl>
              <c:idx val="0"/>
              <c:layout>
                <c:manualLayout>
                  <c:x val="-5.3318103544050664E-2"/>
                  <c:y val="-0.2673077521427643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2800" b="0" i="0" u="none" strike="noStrike" kern="1200" baseline="0">
                        <a:solidFill>
                          <a:schemeClr val="tx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2800" b="1" dirty="0" smtClean="0">
                        <a:solidFill>
                          <a:srgbClr val="0070C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91,0/</a:t>
                    </a:r>
                    <a:r>
                      <a:rPr lang="en-US" sz="2800" b="1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90,3</a:t>
                    </a:r>
                    <a:r>
                      <a:rPr lang="en-US" sz="2800" b="1" baseline="0" dirty="0" smtClean="0">
                        <a:solidFill>
                          <a:srgbClr val="0070C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/</a:t>
                    </a:r>
                    <a:r>
                      <a:rPr lang="en-US" sz="2800" b="1" baseline="0" dirty="0" smtClean="0">
                        <a:solidFill>
                          <a:srgbClr val="00B05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88,3</a:t>
                    </a:r>
                    <a:endParaRPr lang="en-US" sz="2800" b="1" dirty="0">
                      <a:solidFill>
                        <a:srgbClr val="00B050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A9B-45D1-9EC2-BB532AB4835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65700061104321728"/>
                      <c:h val="0.13748923965954921"/>
                    </c:manualLayout>
                  </c15:layout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A9B-45D1-9EC2-BB532AB4835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186,5 ставок</c:v>
                </c:pt>
                <c:pt idx="1">
                  <c:v>Свободно 17,5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190</c:v>
                </c:pt>
                <c:pt idx="1">
                  <c:v>11.75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A9B-45D1-9EC2-BB532AB48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dirty="0">
                <a:solidFill>
                  <a:schemeClr val="tx1"/>
                </a:solidFill>
              </a:rPr>
              <a:t>СРЕДНИЙ</a:t>
            </a:r>
            <a:r>
              <a:rPr lang="ru-RU" baseline="0" dirty="0">
                <a:solidFill>
                  <a:schemeClr val="tx1"/>
                </a:solidFill>
              </a:rPr>
              <a:t> МЕД. ПЕРСОНАЛ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2785960290126495"/>
          <c:y val="3.90941242287787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5477909861867198"/>
          <c:y val="0.16136606144390805"/>
          <c:w val="0.59777179947206249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мед. Персонал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22-4135-9A26-7131A1C6B15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C22-4135-9A26-7131A1C6B15A}"/>
              </c:ext>
            </c:extLst>
          </c:dPt>
          <c:cat>
            <c:strRef>
              <c:f>Лист1!$A$2:$A$3</c:f>
              <c:strCache>
                <c:ptCount val="2"/>
                <c:pt idx="0">
                  <c:v>Занято 256,3 ставок</c:v>
                </c:pt>
                <c:pt idx="1">
                  <c:v>Свободно 37,5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289.25</c:v>
                </c:pt>
                <c:pt idx="1">
                  <c:v>28.25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C22-4135-9A26-7131A1C6B1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 smtClean="0">
                <a:solidFill>
                  <a:schemeClr val="tx1"/>
                </a:solidFill>
              </a:rPr>
              <a:t>ВСЕ</a:t>
            </a:r>
            <a:r>
              <a:rPr lang="ru-RU" sz="1600" baseline="0" dirty="0" smtClean="0">
                <a:solidFill>
                  <a:schemeClr val="tx1"/>
                </a:solidFill>
              </a:rPr>
              <a:t> ДОЛЖНОСТИ</a:t>
            </a:r>
            <a:endParaRPr lang="ru-RU" sz="16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4968158299871443"/>
          <c:y val="0.30640202889231488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6797075457224329E-2"/>
          <c:y val="1.3700940931145409E-2"/>
          <c:w val="0.97959750503912268"/>
          <c:h val="0.9269700040448508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747-4169-BEC4-9CDD522FA33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747-4169-BEC4-9CDD522FA33D}"/>
              </c:ext>
            </c:extLst>
          </c:dPt>
          <c:cat>
            <c:strRef>
              <c:f>Лист1!$A$2:$A$3</c:f>
              <c:strCache>
                <c:ptCount val="2"/>
                <c:pt idx="0">
                  <c:v>Занято 116,5 ставок</c:v>
                </c:pt>
                <c:pt idx="1">
                  <c:v>Свободно 5,5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116.59</c:v>
                </c:pt>
                <c:pt idx="1">
                  <c:v>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747-4169-BEC4-9CDD522FA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8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57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0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1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2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033BD-8BA2-486D-860B-01287869CC99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19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id779143244" TargetMode="External"/><Relationship Id="rId3" Type="http://schemas.openxmlformats.org/officeDocument/2006/relationships/image" Target="../media/image81.jpeg"/><Relationship Id="rId7" Type="http://schemas.openxmlformats.org/officeDocument/2006/relationships/hyperlink" Target="https://t.me/vaschdoctor" TargetMode="External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gp122.mos.ru/" TargetMode="External"/><Relationship Id="rId11" Type="http://schemas.openxmlformats.org/officeDocument/2006/relationships/image" Target="../media/image86.png"/><Relationship Id="rId5" Type="http://schemas.openxmlformats.org/officeDocument/2006/relationships/image" Target="../media/image83.jpeg"/><Relationship Id="rId10" Type="http://schemas.openxmlformats.org/officeDocument/2006/relationships/image" Target="../media/image85.png"/><Relationship Id="rId4" Type="http://schemas.openxmlformats.org/officeDocument/2006/relationships/image" Target="../media/image82.jpeg"/><Relationship Id="rId9" Type="http://schemas.openxmlformats.org/officeDocument/2006/relationships/image" Target="../media/image8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5"/>
          <a:stretch/>
        </p:blipFill>
        <p:spPr>
          <a:xfrm>
            <a:off x="0" y="-27384"/>
            <a:ext cx="12192000" cy="6885384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3071664" y="1844824"/>
            <a:ext cx="6341214" cy="2263891"/>
          </a:xfrm>
        </p:spPr>
        <p:txBody>
          <a:bodyPr anchor="t">
            <a:noAutofit/>
          </a:bodyPr>
          <a:lstStyle/>
          <a:p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ГОДОВОЙ ОТЧЕТ</a:t>
            </a: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</a:t>
            </a:r>
            <a:r>
              <a:rPr lang="en-US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202</a:t>
            </a:r>
            <a:r>
              <a:rPr lang="ru-RU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</a:t>
            </a:r>
            <a:r>
              <a:rPr lang="ru-RU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</a:t>
            </a:r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735960" y="3717032"/>
            <a:ext cx="5821676" cy="1418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3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Главного врача</a:t>
            </a:r>
          </a:p>
          <a:p>
            <a:pPr algn="l">
              <a:lnSpc>
                <a:spcPct val="120000"/>
              </a:lnSpc>
            </a:pPr>
            <a:r>
              <a:rPr lang="ru-RU" sz="3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ГБУЗ «ДГП №</a:t>
            </a:r>
            <a:r>
              <a:rPr lang="ru-RU" sz="48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122</a:t>
            </a:r>
            <a:r>
              <a:rPr lang="ru-RU" sz="3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ДЗМ» </a:t>
            </a:r>
            <a:r>
              <a:rPr lang="ru-RU" sz="30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Хаустовой Галины Геннадьевны</a:t>
            </a:r>
          </a:p>
        </p:txBody>
      </p:sp>
    </p:spTree>
    <p:extLst>
      <p:ext uri="{BB962C8B-B14F-4D97-AF65-F5344CB8AC3E}">
        <p14:creationId xmlns:p14="http://schemas.microsoft.com/office/powerpoint/2010/main" val="30975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8081985"/>
              </p:ext>
            </p:extLst>
          </p:nvPr>
        </p:nvGraphicFramePr>
        <p:xfrm>
          <a:off x="5087888" y="1340768"/>
          <a:ext cx="6768752" cy="1051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4039"/>
                <a:gridCol w="811908"/>
                <a:gridCol w="606082"/>
                <a:gridCol w="706502"/>
                <a:gridCol w="2120221"/>
              </a:tblGrid>
              <a:tr h="407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Заболевания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Динамика показателя 2023/2021 (%)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1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Сахарный диабет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131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+4%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67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Ожирение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969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1107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1546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+59,5%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86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Детский церебральный паралич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242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-0,8%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07368" y="707035"/>
            <a:ext cx="113772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Отмечается рост общей заболеваемости детей с 2021 года на 17,0%, что связано с улучшением выявляемости заболеваний при профилактических осмотрах, лидирующими остаются заболевания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инфекционные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заболевания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глаз (миопия),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костно-мышечной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нервной системы, 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эндокринных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заболеваний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ожирение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3352" y="15994"/>
            <a:ext cx="65258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Показатели</a:t>
            </a:r>
            <a:r>
              <a:rPr lang="en-US" sz="4000" b="1" dirty="0">
                <a:latin typeface="Roboto" panose="0200000000000000000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заболеваемости</a:t>
            </a:r>
            <a:endParaRPr lang="ru-RU" sz="4000" dirty="0"/>
          </a:p>
        </p:txBody>
      </p:sp>
      <p:sp>
        <p:nvSpPr>
          <p:cNvPr id="9" name="Объект 8"/>
          <p:cNvSpPr txBox="1">
            <a:spLocks/>
          </p:cNvSpPr>
          <p:nvPr/>
        </p:nvSpPr>
        <p:spPr>
          <a:xfrm>
            <a:off x="1559496" y="2838635"/>
            <a:ext cx="8064896" cy="432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b="1" dirty="0" smtClean="0"/>
              <a:t>ЗАБОЛЕВАЕМОСТЬ ПОДРОСТКОВ 15-17 ЛЕТ</a:t>
            </a:r>
            <a:endParaRPr lang="ru-RU" sz="3200" b="1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175705"/>
              </p:ext>
            </p:extLst>
          </p:nvPr>
        </p:nvGraphicFramePr>
        <p:xfrm>
          <a:off x="266946" y="3501008"/>
          <a:ext cx="10437565" cy="31471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6742"/>
                <a:gridCol w="5636917"/>
                <a:gridCol w="786661"/>
                <a:gridCol w="715146"/>
                <a:gridCol w="715146"/>
                <a:gridCol w="2216953"/>
              </a:tblGrid>
              <a:tr h="44792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N п/п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показателя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Динамика изменений показателя 2023/2021, 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679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Зарегистрировано заболеваний ВСЕГО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18465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21439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35473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+92,1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916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Болезни нервной системы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</a:rPr>
                        <a:t>808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</a:rPr>
                        <a:t>877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</a:rPr>
                        <a:t>2121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</a:rPr>
                        <a:t>+162,5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199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Болезни эндокринной системы, расстройства питания и нарушения обмена веществ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</a:rPr>
                        <a:t>1135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</a:rPr>
                        <a:t>1668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2990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+163,4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916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Болезни костно-мышечной системы и соединительной ткани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1619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1864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4270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+163,7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916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Острые респираторные инфекции верхних дыхательных путей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</a:rPr>
                        <a:t>4886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</a:rPr>
                        <a:t>4972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</a:rPr>
                        <a:t>9206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+88,4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916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</a:rPr>
                        <a:t>Болезни глаза и его придаточного аппарата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</a:rPr>
                        <a:t>2681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</a:rPr>
                        <a:t>2919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</a:rPr>
                        <a:t>4291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+60,1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678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7.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</a:rPr>
                        <a:t>Болезни мочеполовой системы 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</a:rPr>
                        <a:t>780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</a:rPr>
                        <a:t>1363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</a:rPr>
                        <a:t>1235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+58,3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916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Травмы, отравления и некоторые другие последствия воздействия внешних причин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1842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3241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2482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+34,7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916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9.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Новообразования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+31,6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916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Болезни системы кровообращения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+30,6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916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11.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Инфекционные и паразитарные болезни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+17,3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916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Covid</a:t>
                      </a:r>
                      <a:r>
                        <a:rPr lang="ru-RU" sz="1200">
                          <a:effectLst/>
                        </a:rPr>
                        <a:t>-19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456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-66,7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916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12.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Болезни органов пищеварения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1642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1307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-20,4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916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13.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Цереброваскулярные болезни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146" name="Picture 2" descr="https://images-na.ssl-images-amazon.com/images/I/710AezCiTx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866419"/>
            <a:ext cx="864096" cy="4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images-na.ssl-images-amazon.com/images/I/710AezCiTx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2852849"/>
            <a:ext cx="864096" cy="4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avatars.mds.yandex.net/i?id=6a26636072c688c4b67bd52bfc2c3ba4618d3fbd-6332308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662" y="3404775"/>
            <a:ext cx="478081" cy="47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s://vseokozhe.com/wp-content/uploads/2023/09/shutterstock-1849136077-scal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15516" y="3863151"/>
            <a:ext cx="416775" cy="34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thumbs.dreamstime.com/b/%D0%BA%D0%BE%D1%81%D1%82%D0%BE%D1%87%D0%BA%D0%B0-%D0%B4%D0%BB%D1%8F-%D0%B7%D0%BD%D0%B0%D1%87%D0%BA%D0%B0-%D0%BA%D1%80%D1%83%D0%B3%D0%B0-%D1%81%D0%BE%D0%B1%D0%B0%D0%BA%D0%B8-1186871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630" y="4219038"/>
            <a:ext cx="440236" cy="44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thumbs.dreamstime.com/b/%D0%B2%D0%B5%D0%BA%D1%82%D0%BE%D1%80-%D0%BB%D0%B5%D0%B3%D0%BA%D0%B9-%D0%B8%D0%BA%D0%BE%D0%BD%D1%8B-74984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294" y="4623709"/>
            <a:ext cx="451578" cy="45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2" descr="https://w7.pngwing.com/pngs/99/460/png-transparent-circle-eye-eyeball-interface-pupil-view-watch-revamp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35771" y="5062380"/>
            <a:ext cx="396520" cy="39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https://media.istockphoto.com/vectors/kidneys-colored-vector-icon-vector-id494219820?k=6&amp;m=494219820&amp;s=612x612&amp;w=0&amp;h=xi5DYRrJt5Kz--8DwGrM5uu_boqntl5h2WGU7rFf_aM=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097" y="5458900"/>
            <a:ext cx="495868" cy="49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23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618149"/>
              </p:ext>
            </p:extLst>
          </p:nvPr>
        </p:nvGraphicFramePr>
        <p:xfrm>
          <a:off x="623392" y="4270348"/>
          <a:ext cx="10081120" cy="23126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6950"/>
                <a:gridCol w="3074386"/>
                <a:gridCol w="2859892"/>
                <a:gridCol w="2859892"/>
              </a:tblGrid>
              <a:tr h="340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2021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2022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2023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667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I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врожденные аномалии развития </a:t>
                      </a: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265</a:t>
                      </a:r>
                      <a:r>
                        <a:rPr lang="ru-RU" sz="1400" b="1" baseline="0" dirty="0" smtClean="0">
                          <a:effectLst/>
                        </a:rPr>
                        <a:t> (</a:t>
                      </a:r>
                      <a:r>
                        <a:rPr lang="ru-RU" sz="1400" b="1" dirty="0" smtClean="0">
                          <a:effectLst/>
                        </a:rPr>
                        <a:t>30,6%)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врожденные аномалии развития </a:t>
                      </a: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269</a:t>
                      </a:r>
                      <a:r>
                        <a:rPr lang="ru-RU" sz="1400" b="1" baseline="0" dirty="0" smtClean="0">
                          <a:effectLst/>
                        </a:rPr>
                        <a:t> (</a:t>
                      </a:r>
                      <a:r>
                        <a:rPr lang="ru-RU" sz="1400" b="1" dirty="0" smtClean="0">
                          <a:effectLst/>
                        </a:rPr>
                        <a:t>30,1%)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врожденные аномалии развития </a:t>
                      </a: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267</a:t>
                      </a:r>
                      <a:r>
                        <a:rPr lang="ru-RU" sz="1400" b="1" baseline="0" dirty="0" smtClean="0">
                          <a:effectLst/>
                        </a:rPr>
                        <a:t> (</a:t>
                      </a:r>
                      <a:r>
                        <a:rPr lang="ru-RU" sz="1400" b="1" dirty="0" smtClean="0">
                          <a:effectLst/>
                        </a:rPr>
                        <a:t>28,8%)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700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II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заболевания неврологического профиля </a:t>
                      </a: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231</a:t>
                      </a:r>
                      <a:r>
                        <a:rPr lang="ru-RU" sz="1400" b="1" baseline="0" dirty="0" smtClean="0">
                          <a:effectLst/>
                        </a:rPr>
                        <a:t> (</a:t>
                      </a:r>
                      <a:r>
                        <a:rPr lang="ru-RU" sz="1400" b="1" dirty="0" smtClean="0">
                          <a:effectLst/>
                        </a:rPr>
                        <a:t>26,6%)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заболевания неврологического профиля </a:t>
                      </a: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234</a:t>
                      </a:r>
                      <a:r>
                        <a:rPr lang="ru-RU" sz="1400" b="1" baseline="0" dirty="0" smtClean="0">
                          <a:effectLst/>
                        </a:rPr>
                        <a:t> (</a:t>
                      </a:r>
                      <a:r>
                        <a:rPr lang="ru-RU" sz="1400" b="1" dirty="0" smtClean="0">
                          <a:effectLst/>
                        </a:rPr>
                        <a:t>26,1%)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заболевания неврологического профиля </a:t>
                      </a: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238</a:t>
                      </a:r>
                      <a:r>
                        <a:rPr lang="ru-RU" sz="1400" b="1" baseline="0" dirty="0" smtClean="0">
                          <a:effectLst/>
                        </a:rPr>
                        <a:t> (</a:t>
                      </a:r>
                      <a:r>
                        <a:rPr lang="ru-RU" sz="1400" b="1" dirty="0" smtClean="0">
                          <a:effectLst/>
                        </a:rPr>
                        <a:t>25,7%)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604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III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болезни эндокринной системы </a:t>
                      </a: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131</a:t>
                      </a:r>
                      <a:r>
                        <a:rPr lang="ru-RU" sz="1400" b="1" baseline="0" dirty="0" smtClean="0">
                          <a:effectLst/>
                        </a:rPr>
                        <a:t> (</a:t>
                      </a:r>
                      <a:r>
                        <a:rPr lang="ru-RU" sz="1400" b="1" dirty="0" smtClean="0">
                          <a:effectLst/>
                        </a:rPr>
                        <a:t>15,1%)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болезни эндокринной системы </a:t>
                      </a: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135</a:t>
                      </a:r>
                      <a:r>
                        <a:rPr lang="ru-RU" sz="1400" b="1" baseline="0" dirty="0" smtClean="0">
                          <a:effectLst/>
                        </a:rPr>
                        <a:t> (</a:t>
                      </a:r>
                      <a:r>
                        <a:rPr lang="ru-RU" sz="1400" b="1" dirty="0" smtClean="0">
                          <a:effectLst/>
                        </a:rPr>
                        <a:t>15,1%)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болезни эндокринной системы </a:t>
                      </a:r>
                      <a:r>
                        <a:rPr lang="ru-RU" sz="1400" b="1" dirty="0" smtClean="0">
                          <a:effectLst/>
                        </a:rPr>
                        <a:t>148</a:t>
                      </a:r>
                      <a:r>
                        <a:rPr lang="ru-RU" sz="1400" b="1" baseline="0" dirty="0" smtClean="0">
                          <a:effectLst/>
                        </a:rPr>
                        <a:t> (</a:t>
                      </a:r>
                      <a:r>
                        <a:rPr lang="ru-RU" sz="1400" b="1" dirty="0" smtClean="0">
                          <a:effectLst/>
                        </a:rPr>
                        <a:t>16,0%)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079776" y="557145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altLang="ru-RU" sz="2400" b="1" dirty="0" smtClean="0" bmk="">
                <a:ea typeface="Times New Roman" panose="02020603050405020304" pitchFamily="18" charset="0"/>
                <a:cs typeface="Times New Roman" panose="02020603050405020304" pitchFamily="18" charset="0"/>
              </a:rPr>
              <a:t>ДОВЗ</a:t>
            </a:r>
            <a:r>
              <a:rPr lang="ru-RU" altLang="ru-RU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, состоящие </a:t>
            </a:r>
            <a:r>
              <a:rPr lang="ru-RU" alt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на учете по </a:t>
            </a:r>
            <a:r>
              <a:rPr lang="ru-RU" altLang="ru-RU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филиалам</a:t>
            </a:r>
            <a:endParaRPr lang="ru-RU" altLang="ru-RU" sz="2400" b="1" dirty="0" smtClean="0"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081558"/>
              </p:ext>
            </p:extLst>
          </p:nvPr>
        </p:nvGraphicFramePr>
        <p:xfrm>
          <a:off x="4655840" y="1052735"/>
          <a:ext cx="4176463" cy="2436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120"/>
                <a:gridCol w="1118902"/>
                <a:gridCol w="1046880"/>
                <a:gridCol w="930561"/>
              </a:tblGrid>
              <a:tr h="314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Филиал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effectLst/>
                        </a:rPr>
                        <a:t>2021г</a:t>
                      </a:r>
                      <a:endParaRPr lang="ru-RU" sz="1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2022г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B050"/>
                          </a:solidFill>
                          <a:effectLst/>
                        </a:rPr>
                        <a:t>2023г</a:t>
                      </a:r>
                      <a:endParaRPr lang="ru-RU" sz="1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367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№0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</a:rPr>
                        <a:t>216</a:t>
                      </a:r>
                      <a:endParaRPr lang="ru-RU" sz="1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229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B050"/>
                          </a:solidFill>
                          <a:effectLst/>
                        </a:rPr>
                        <a:t>235</a:t>
                      </a:r>
                      <a:endParaRPr lang="ru-RU" sz="1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314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№1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</a:rPr>
                        <a:t>216</a:t>
                      </a:r>
                      <a:endParaRPr lang="ru-RU" sz="1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218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B050"/>
                          </a:solidFill>
                          <a:effectLst/>
                        </a:rPr>
                        <a:t>201</a:t>
                      </a:r>
                      <a:endParaRPr lang="ru-RU" sz="1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314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№2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</a:rPr>
                        <a:t>160</a:t>
                      </a:r>
                      <a:endParaRPr lang="ru-RU" sz="1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158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B050"/>
                          </a:solidFill>
                          <a:effectLst/>
                        </a:rPr>
                        <a:t>147</a:t>
                      </a:r>
                      <a:endParaRPr lang="ru-RU" sz="1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314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№3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</a:rPr>
                        <a:t>175</a:t>
                      </a:r>
                      <a:endParaRPr lang="ru-RU" sz="1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190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B050"/>
                          </a:solidFill>
                          <a:effectLst/>
                        </a:rPr>
                        <a:t>189</a:t>
                      </a:r>
                      <a:endParaRPr lang="ru-RU" sz="1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314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№4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</a:rPr>
                        <a:t>100</a:t>
                      </a:r>
                      <a:endParaRPr lang="ru-RU" sz="1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101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B050"/>
                          </a:solidFill>
                          <a:effectLst/>
                        </a:rPr>
                        <a:t>154</a:t>
                      </a:r>
                      <a:endParaRPr lang="ru-RU" sz="1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314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Всего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70C0"/>
                          </a:solidFill>
                          <a:effectLst/>
                        </a:rPr>
                        <a:t>867</a:t>
                      </a:r>
                      <a:endParaRPr lang="ru-RU" sz="2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896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B050"/>
                          </a:solidFill>
                          <a:effectLst/>
                        </a:rPr>
                        <a:t>926</a:t>
                      </a:r>
                      <a:endParaRPr lang="ru-RU" sz="2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495600" y="3861048"/>
            <a:ext cx="6192688" cy="43204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По </a:t>
            </a:r>
            <a:r>
              <a:rPr lang="ru-RU" b="1" dirty="0"/>
              <a:t>профилям заболеваний инвалидности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3352" y="-25659"/>
            <a:ext cx="10198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Roboto"/>
              </a:rPr>
              <a:t>Дети с ограниченными возможностями здоровья</a:t>
            </a:r>
            <a:endParaRPr lang="ru-RU" sz="3600" b="1" dirty="0">
              <a:latin typeface="Roboto"/>
            </a:endParaRPr>
          </a:p>
        </p:txBody>
      </p:sp>
      <p:pic>
        <p:nvPicPr>
          <p:cNvPr id="4099" name="Picture 3" descr="https://sun9-62.userapi.com/impg/HFKV15u8f_bRI1U2SI_zN-Oz2dHxz2Q5Or9Y9g/zWgu_VF5nAk.jpg?size=1200x589&amp;quality=95&amp;sign=8e70def06900f62f71e5df9495e99c3a&amp;c_uniq_tag=JGjSh-M5-2-CT9tf5Fb7hsX02Mu6g8ePO1NQ8oxLG1g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9" r="24763"/>
          <a:stretch/>
        </p:blipFill>
        <p:spPr bwMode="auto">
          <a:xfrm>
            <a:off x="623392" y="646916"/>
            <a:ext cx="2889780" cy="282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верх 2"/>
          <p:cNvSpPr/>
          <p:nvPr/>
        </p:nvSpPr>
        <p:spPr>
          <a:xfrm>
            <a:off x="9624392" y="2070745"/>
            <a:ext cx="216024" cy="72008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36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-16551" y="2432215"/>
            <a:ext cx="7161349" cy="4097488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087889" y="575330"/>
            <a:ext cx="6408786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5159896" y="1556792"/>
            <a:ext cx="6336779" cy="475252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862682" y="143579"/>
            <a:ext cx="7272808" cy="86350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Медицинская организация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оказывает помощь по различным профилям</a:t>
            </a:r>
          </a:p>
        </p:txBody>
      </p:sp>
      <p:sp>
        <p:nvSpPr>
          <p:cNvPr id="11" name="Содержимое 3"/>
          <p:cNvSpPr>
            <a:spLocks noGrp="1"/>
          </p:cNvSpPr>
          <p:nvPr>
            <p:ph sz="half" idx="1"/>
          </p:nvPr>
        </p:nvSpPr>
        <p:spPr>
          <a:xfrm>
            <a:off x="5087889" y="1417926"/>
            <a:ext cx="7032105" cy="4536504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Педиатрический  + ДНЕВНОЙ 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СТАЦИОНАР (АКУПУНКТУРА)</a:t>
            </a:r>
            <a:endParaRPr lang="ru-RU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Офтальмологический, (КОЗ)</a:t>
            </a:r>
            <a:endParaRPr lang="ru-RU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Оториноларингологический (ЛОР КОМБАЙНЫ)</a:t>
            </a:r>
            <a:endParaRPr lang="ru-RU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Гинекологический, </a:t>
            </a: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урологический</a:t>
            </a:r>
          </a:p>
          <a:p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Хирургический (МИНИ ОПЕРАЦИИ)</a:t>
            </a:r>
            <a:endParaRPr lang="ru-RU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000" b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Аллергологический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(КОЖНЫЕ ПРОБЫ, АСИТ)</a:t>
            </a:r>
            <a:endParaRPr lang="ru-RU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Гастроэнтерологический</a:t>
            </a:r>
            <a:endParaRPr lang="ru-RU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Неврологический</a:t>
            </a:r>
            <a:endParaRPr lang="ru-RU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000" b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Нефрологический</a:t>
            </a:r>
            <a:endParaRPr lang="ru-RU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Кардиологический (ХОЛТЕР, СМАД)</a:t>
            </a:r>
            <a:endParaRPr lang="ru-RU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Реабилитация -  Физиотерапия (БАССЕЙН, ЛФК)</a:t>
            </a:r>
            <a:endParaRPr lang="ru-RU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Травматологический</a:t>
            </a:r>
            <a:endParaRPr lang="ru-RU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050" name="Picture 2" descr="https://sun9-59.userapi.com/impg/EOPh4-vIlstM_QXdB-pZNhjspRwgVfhBC5GAhw/oWo-2d5KgBE.jpg?size=540x360&amp;quality=95&amp;sign=5cebdbb9226edbb097caf1d3646d5de3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53" y="3409550"/>
            <a:ext cx="4711451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amilydoctor48.ru/images/pages/lorkombajn_Medstar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52" y="111885"/>
            <a:ext cx="4711451" cy="310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9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150377"/>
            <a:ext cx="12192000" cy="697586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95326" y="1628800"/>
            <a:ext cx="5234600" cy="464593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56231" y="836712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6960096" y="1651795"/>
            <a:ext cx="4297485" cy="4297485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929926" y="3861048"/>
            <a:ext cx="814146" cy="0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895287" y="1628800"/>
            <a:ext cx="5576" cy="4392488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1949" y="1163997"/>
            <a:ext cx="660410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туберкулеза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гепатита А и В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кори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краснухи, паротита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дифтерии, коклюша,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столбняка, полиомиелита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ветряной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оспы, ВПЧ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гемофильной инфекции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ротавирусной инфекции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пневмококка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менингита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</a:t>
            </a:r>
            <a:r>
              <a:rPr lang="ru-RU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</a:t>
            </a:r>
            <a:r>
              <a:rPr lang="ru-RU" b="1" dirty="0" smtClean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гриппа</a:t>
            </a:r>
            <a:endParaRPr lang="ru-RU" b="1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Туберкулинодиагностика: </a:t>
            </a:r>
            <a:endParaRPr lang="ru-RU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реакция Манту/Диаскин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тест</a:t>
            </a:r>
          </a:p>
          <a:p>
            <a:pPr>
              <a:lnSpc>
                <a:spcPct val="150000"/>
              </a:lnSpc>
            </a:pP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037308" y="169928"/>
            <a:ext cx="11161315" cy="1007517"/>
          </a:xfrm>
        </p:spPr>
        <p:txBody>
          <a:bodyPr anchor="t">
            <a:noAutofit/>
          </a:bodyPr>
          <a:lstStyle/>
          <a:p>
            <a:r>
              <a:rPr lang="ru-RU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Прививочная работа,</a:t>
            </a:r>
            <a:br>
              <a:rPr lang="ru-RU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туберкулинодиагностика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669296" y="4846555"/>
            <a:ext cx="3024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96-98,0%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06054" y="4161081"/>
            <a:ext cx="3672407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планы по вакцинации </a:t>
            </a:r>
            <a:b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выполняются на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718" y="2204864"/>
            <a:ext cx="1988722" cy="198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335360" y="692696"/>
            <a:ext cx="10153203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79376" y="94429"/>
            <a:ext cx="7848872" cy="863501"/>
          </a:xfrm>
        </p:spPr>
        <p:txBody>
          <a:bodyPr anchor="t">
            <a:noAutofit/>
          </a:bodyPr>
          <a:lstStyle/>
          <a:p>
            <a:r>
              <a:rPr lang="ru-RU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Оборудование поликлиники</a:t>
            </a:r>
          </a:p>
        </p:txBody>
      </p:sp>
      <p:pic>
        <p:nvPicPr>
          <p:cNvPr id="3074" name="Picture 2" descr="https://novosibirsk.tommedservice.ru/uzi-appara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3836398"/>
            <a:ext cx="4428257" cy="274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Рентгеновский аппарат (U-дуга) Jumong 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34" y="842269"/>
            <a:ext cx="4072497" cy="288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верх 14"/>
          <p:cNvSpPr/>
          <p:nvPr/>
        </p:nvSpPr>
        <p:spPr>
          <a:xfrm>
            <a:off x="6272432" y="4509120"/>
            <a:ext cx="180020" cy="93711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2" name="Picture 10" descr="Kreslo Barani100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48" y="982333"/>
            <a:ext cx="1723445" cy="246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Содержимое 3"/>
          <p:cNvSpPr txBox="1">
            <a:spLocks/>
          </p:cNvSpPr>
          <p:nvPr/>
        </p:nvSpPr>
        <p:spPr>
          <a:xfrm>
            <a:off x="375958" y="842269"/>
            <a:ext cx="6076494" cy="5971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КТ 				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ЕД.</a:t>
            </a:r>
          </a:p>
          <a:p>
            <a:pPr>
              <a:lnSpc>
                <a:spcPct val="130000"/>
              </a:lnSpc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МРТ 				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ЕД.</a:t>
            </a:r>
          </a:p>
          <a:p>
            <a:pPr>
              <a:lnSpc>
                <a:spcPct val="130000"/>
              </a:lnSpc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ДЕНСИТОМЕТРЫ 		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ЕД.</a:t>
            </a:r>
          </a:p>
          <a:p>
            <a:pPr>
              <a:lnSpc>
                <a:spcPct val="130000"/>
              </a:lnSpc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30000"/>
              </a:lnSpc>
            </a:pP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ХОЛТЕР			7 ЕД</a:t>
            </a:r>
          </a:p>
          <a:p>
            <a:pPr>
              <a:lnSpc>
                <a:spcPct val="130000"/>
              </a:lnSpc>
            </a:pP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СМАД				6 ЕД</a:t>
            </a:r>
          </a:p>
          <a:p>
            <a:pPr>
              <a:lnSpc>
                <a:spcPct val="130000"/>
              </a:lnSpc>
            </a:pP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РЕНТГЕН ЦИФРОВОЙ	</a:t>
            </a:r>
            <a:r>
              <a:rPr lang="en-US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ЕД.</a:t>
            </a:r>
          </a:p>
          <a:p>
            <a:pPr>
              <a:lnSpc>
                <a:spcPct val="13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ФЛЮОРОГРАФЫ 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</a:t>
            </a:r>
            <a:r>
              <a:rPr lang="ru-RU" sz="2000" b="1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ЕД.</a:t>
            </a:r>
          </a:p>
          <a:p>
            <a:pPr>
              <a:lnSpc>
                <a:spcPct val="130000"/>
              </a:lnSpc>
            </a:pP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УЗИ 				</a:t>
            </a:r>
            <a:r>
              <a:rPr lang="en-US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---</a:t>
            </a:r>
            <a:r>
              <a:rPr lang="ru-RU" sz="2000" b="1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 ЕД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ИЗ НИХ ЭКСПЕРТНОГО КЛАССА   </a:t>
            </a:r>
            <a:r>
              <a:rPr lang="en-US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---</a:t>
            </a:r>
            <a:r>
              <a:rPr lang="ru-RU" sz="2000" b="1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ЕД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КРЕСЛО БАРАНЬИ 		3 ЕД.</a:t>
            </a:r>
            <a:endParaRPr lang="ru-RU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7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0"/>
            <a:ext cx="10515600" cy="903635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Roboto"/>
              </a:rPr>
              <a:t>ТРАВМПУНКТ ДГП№122      </a:t>
            </a:r>
            <a:r>
              <a:rPr lang="ru-RU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/ </a:t>
            </a:r>
            <a:r>
              <a:rPr lang="ru-RU" sz="4000" b="1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2022/ </a:t>
            </a:r>
            <a:r>
              <a:rPr lang="ru-RU" sz="4000" b="1" dirty="0" smtClean="0">
                <a:solidFill>
                  <a:srgbClr val="00B05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2023г</a:t>
            </a:r>
            <a:endParaRPr lang="ru-RU" sz="4000" dirty="0">
              <a:latin typeface="Roboto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176" y="126876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01F1B243-FF72-41AF-815E-BCCE0C55F765}"/>
              </a:ext>
            </a:extLst>
          </p:cNvPr>
          <p:cNvSpPr txBox="1">
            <a:spLocks/>
          </p:cNvSpPr>
          <p:nvPr/>
        </p:nvSpPr>
        <p:spPr>
          <a:xfrm>
            <a:off x="2459596" y="1412776"/>
            <a:ext cx="6696744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ОБРАЩАЛОСЬ ДЕТЕЙ ЗА ГОД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137 38</a:t>
            </a:r>
            <a:r>
              <a:rPr lang="ru-RU" sz="3200" b="1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/ 12 513/ </a:t>
            </a:r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12 235</a:t>
            </a:r>
          </a:p>
          <a:p>
            <a:pPr algn="ctr"/>
            <a:endParaRPr lang="ru-RU" sz="3200" b="1" dirty="0" smtClean="0">
              <a:solidFill>
                <a:srgbClr val="00B05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ОКАЗАНО УСЛУГ</a:t>
            </a:r>
          </a:p>
          <a:p>
            <a:pPr algn="ctr"/>
            <a:r>
              <a:rPr lang="ru-RU" sz="3200" b="1" dirty="0">
                <a:solidFill>
                  <a:srgbClr val="00B05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22 3692</a:t>
            </a:r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/ </a:t>
            </a:r>
            <a:r>
              <a:rPr lang="ru-RU" sz="3200" b="1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17 883</a:t>
            </a:r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/ 20 008</a:t>
            </a:r>
            <a:endParaRPr lang="ru-RU" sz="3200" b="1" dirty="0">
              <a:solidFill>
                <a:srgbClr val="00B05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endParaRPr lang="ru-RU" sz="3200" b="1" dirty="0">
              <a:solidFill>
                <a:srgbClr val="00B05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papik.pro/uploads/posts/2023-03/1677851313_papik-pro-p-risunki-na-gipse-na-noge-prikolnie-i-krasi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4005064"/>
            <a:ext cx="4735071" cy="266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n11.img.sputnik.by/img/07e5/01/12/1046659152_0:118:3072:2048_1920x0_80_0_0_29872c24aa81a97ed08174145201f0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64" y="3995738"/>
            <a:ext cx="4151252" cy="260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g.freepik.com/premium-vector/little-man-with-broken-leg_33070-1813.jpg?w=20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28" y="980728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fsd.videouroki.net/html/2016/01/23/98727441/98727441_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21" y="1166922"/>
            <a:ext cx="193887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432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239102" y="260648"/>
            <a:ext cx="11833562" cy="6513541"/>
          </a:xfrm>
          <a:prstGeom prst="rect">
            <a:avLst/>
          </a:prstGeom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695325" y="25238"/>
            <a:ext cx="11821488" cy="825028"/>
          </a:xfrm>
        </p:spPr>
        <p:txBody>
          <a:bodyPr anchor="t">
            <a:noAutofit/>
          </a:bodyPr>
          <a:lstStyle/>
          <a:p>
            <a:r>
              <a:rPr lang="ru-RU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комфорта пребывания в поликлинике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95325" y="620688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05687" y="855687"/>
            <a:ext cx="10881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целью исключения неудобств для пациентов: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37661" y="1263405"/>
            <a:ext cx="107291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Нахождения больных в одной зоне со </a:t>
            </a:r>
            <a:r>
              <a:rPr lang="ru-RU" sz="1400" b="1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здоровыми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Нехватки </a:t>
            </a:r>
            <a:r>
              <a:rPr lang="ru-RU" sz="1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посадочных мест для </a:t>
            </a:r>
            <a:r>
              <a:rPr lang="ru-RU" sz="1400" b="1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ожидания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Отсутствия </a:t>
            </a:r>
            <a:r>
              <a:rPr lang="ru-RU" sz="1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информации о движении очереди на </a:t>
            </a:r>
            <a:r>
              <a:rPr lang="ru-RU" sz="1400" b="1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Отсутствия </a:t>
            </a:r>
            <a:r>
              <a:rPr lang="ru-RU" sz="1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контроля за состоянием здоровья пациентов, находящихся в очереди, со стороны медицинского </a:t>
            </a:r>
            <a:r>
              <a:rPr lang="ru-RU" sz="1400" b="1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персонала</a:t>
            </a:r>
            <a:endParaRPr lang="ru-RU" sz="14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998720" y="5227133"/>
            <a:ext cx="36714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Создание достаточного количества посадочных мест для ожидания приема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48" y="5254301"/>
            <a:ext cx="1071925" cy="1071925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1940465" y="3659333"/>
            <a:ext cx="38164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Разделение потоков здоровых 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болеющих пациентов </a:t>
            </a:r>
            <a:r>
              <a:rPr lang="ru-RU" sz="20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ОРВИ ЗОНА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Дежурный врач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59" y="3693344"/>
            <a:ext cx="963003" cy="963003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7944503" y="5258233"/>
            <a:ext cx="28623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Визуальный контроль пациентов, 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находящихся в очереди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96793" y="5258233"/>
            <a:ext cx="856745" cy="856745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7741907" y="3557260"/>
            <a:ext cx="31900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Информирование пациентов о движении «живой» очереди через информационное табло</a:t>
            </a: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440" y="3643749"/>
            <a:ext cx="995366" cy="993422"/>
          </a:xfrm>
          <a:prstGeom prst="rect">
            <a:avLst/>
          </a:prstGeom>
        </p:spPr>
      </p:pic>
      <p:sp>
        <p:nvSpPr>
          <p:cNvPr id="66" name="Прямоугольник 65"/>
          <p:cNvSpPr/>
          <p:nvPr/>
        </p:nvSpPr>
        <p:spPr>
          <a:xfrm>
            <a:off x="1055440" y="2924008"/>
            <a:ext cx="9577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Положительный эффект от организации зон комфортного ожидания: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1875946" y="2244451"/>
            <a:ext cx="8340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Организованы зоны комфортного ожидания приема </a:t>
            </a:r>
            <a:r>
              <a:rPr lang="ru-RU" sz="24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врача</a:t>
            </a:r>
            <a:endParaRPr lang="ru-RU" sz="24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7" name="Picture 2" descr="https://static.tildacdn.com/tild6163-3562-4439-a663-663730393262/207-2076417_pet-fri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4197627"/>
            <a:ext cx="922132" cy="92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5978487" y="5227133"/>
            <a:ext cx="919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Буфет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0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642E9C-3A33-4840-9E6D-F7ECFA74D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29" y="116632"/>
            <a:ext cx="12283475" cy="1208931"/>
          </a:xfrm>
        </p:spPr>
        <p:txBody>
          <a:bodyPr>
            <a:normAutofit/>
          </a:bodyPr>
          <a:lstStyle/>
          <a:p>
            <a:r>
              <a:rPr lang="ru-RU" b="1" dirty="0" smtClean="0"/>
              <a:t>Лекарственное обеспечение в год, </a:t>
            </a:r>
            <a:r>
              <a:rPr lang="ru-RU" b="1" dirty="0" smtClean="0">
                <a:solidFill>
                  <a:srgbClr val="0070C0"/>
                </a:solidFill>
              </a:rPr>
              <a:t>рублей </a:t>
            </a:r>
            <a:r>
              <a:rPr lang="ru-RU" b="1" dirty="0" smtClean="0"/>
              <a:t>	</a:t>
            </a:r>
            <a:r>
              <a:rPr lang="ru-RU" sz="2000" b="1" dirty="0" smtClean="0">
                <a:solidFill>
                  <a:srgbClr val="0070C0"/>
                </a:solidFill>
              </a:rPr>
              <a:t>2021</a:t>
            </a:r>
            <a:r>
              <a:rPr lang="ru-RU" sz="2000" b="1" dirty="0" smtClean="0"/>
              <a:t>/2022/</a:t>
            </a:r>
            <a:r>
              <a:rPr lang="ru-RU" sz="2000" b="1" dirty="0" smtClean="0">
                <a:solidFill>
                  <a:srgbClr val="00B050"/>
                </a:solidFill>
              </a:rPr>
              <a:t>2023г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519B452-1AA9-4676-8916-B386C50F7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9990" y="1301015"/>
            <a:ext cx="8510506" cy="2559148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ДЕТИ ДО 3-Х ЛЕТ  </a:t>
            </a:r>
            <a:r>
              <a:rPr lang="ru-RU" b="1" dirty="0" smtClean="0">
                <a:solidFill>
                  <a:srgbClr val="002060"/>
                </a:solidFill>
              </a:rPr>
              <a:t>       </a:t>
            </a:r>
            <a:r>
              <a:rPr lang="ru-RU" b="1" dirty="0" smtClean="0">
                <a:solidFill>
                  <a:srgbClr val="0070C0"/>
                </a:solidFill>
              </a:rPr>
              <a:t>391513</a:t>
            </a:r>
            <a:r>
              <a:rPr lang="ru-RU" b="1" dirty="0" smtClean="0">
                <a:solidFill>
                  <a:srgbClr val="002060"/>
                </a:solidFill>
              </a:rPr>
              <a:t>/      505040/        </a:t>
            </a:r>
            <a:r>
              <a:rPr lang="ru-RU" b="1" dirty="0" smtClean="0">
                <a:solidFill>
                  <a:srgbClr val="00B050"/>
                </a:solidFill>
              </a:rPr>
              <a:t>553533</a:t>
            </a:r>
            <a:endParaRPr lang="ru-RU" b="1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МНОГОДЕТНЫЕ   </a:t>
            </a:r>
            <a:r>
              <a:rPr lang="ru-RU" b="1" dirty="0" smtClean="0">
                <a:solidFill>
                  <a:srgbClr val="002060"/>
                </a:solidFill>
              </a:rPr>
              <a:t>        </a:t>
            </a:r>
            <a:r>
              <a:rPr lang="ru-RU" b="1" dirty="0" smtClean="0">
                <a:solidFill>
                  <a:srgbClr val="0070C0"/>
                </a:solidFill>
              </a:rPr>
              <a:t>625593</a:t>
            </a:r>
            <a:r>
              <a:rPr lang="ru-RU" b="1" dirty="0" smtClean="0">
                <a:solidFill>
                  <a:srgbClr val="002060"/>
                </a:solidFill>
              </a:rPr>
              <a:t>/   1 531574/      </a:t>
            </a:r>
            <a:r>
              <a:rPr lang="ru-RU" b="1" dirty="0" smtClean="0">
                <a:solidFill>
                  <a:srgbClr val="00B050"/>
                </a:solidFill>
              </a:rPr>
              <a:t>1 143686</a:t>
            </a:r>
            <a:endParaRPr lang="ru-RU" b="1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ХРОНИКИ	 </a:t>
            </a:r>
            <a:r>
              <a:rPr lang="ru-RU" b="1" dirty="0" smtClean="0">
                <a:solidFill>
                  <a:srgbClr val="002060"/>
                </a:solidFill>
              </a:rPr>
              <a:t>               </a:t>
            </a:r>
            <a:r>
              <a:rPr lang="ru-RU" b="1" dirty="0" smtClean="0">
                <a:solidFill>
                  <a:srgbClr val="0070C0"/>
                </a:solidFill>
              </a:rPr>
              <a:t>1 987871</a:t>
            </a:r>
            <a:r>
              <a:rPr lang="ru-RU" b="1" dirty="0" smtClean="0">
                <a:solidFill>
                  <a:srgbClr val="002060"/>
                </a:solidFill>
              </a:rPr>
              <a:t>/   3 219524/        </a:t>
            </a:r>
            <a:r>
              <a:rPr lang="ru-RU" b="1" dirty="0" smtClean="0">
                <a:solidFill>
                  <a:srgbClr val="00B050"/>
                </a:solidFill>
              </a:rPr>
              <a:t>8680159</a:t>
            </a:r>
            <a:endParaRPr lang="ru-RU" b="1" dirty="0">
              <a:solidFill>
                <a:srgbClr val="00B05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ИНВАЛИДЫ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         </a:t>
            </a:r>
            <a:r>
              <a:rPr lang="ru-RU" b="1" dirty="0" smtClean="0">
                <a:solidFill>
                  <a:srgbClr val="0070C0"/>
                </a:solidFill>
              </a:rPr>
              <a:t>6 168749</a:t>
            </a:r>
            <a:r>
              <a:rPr lang="ru-RU" b="1" dirty="0" smtClean="0">
                <a:solidFill>
                  <a:srgbClr val="002060"/>
                </a:solidFill>
              </a:rPr>
              <a:t>/   8 505223/      </a:t>
            </a:r>
            <a:r>
              <a:rPr lang="ru-RU" b="1" dirty="0" smtClean="0">
                <a:solidFill>
                  <a:srgbClr val="00B050"/>
                </a:solidFill>
              </a:rPr>
              <a:t>1 7016141</a:t>
            </a:r>
            <a:endParaRPr lang="ru-RU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B050"/>
                </a:solidFill>
              </a:rPr>
              <a:t>   </a:t>
            </a:r>
            <a:r>
              <a:rPr lang="ru-RU" b="1" dirty="0"/>
              <a:t>ВСЕГО</a:t>
            </a:r>
            <a:r>
              <a:rPr lang="ru-RU" b="1" dirty="0">
                <a:solidFill>
                  <a:schemeClr val="accent6"/>
                </a:solidFill>
              </a:rPr>
              <a:t>                  </a:t>
            </a:r>
            <a:r>
              <a:rPr lang="ru-RU" b="1" dirty="0" smtClean="0">
                <a:solidFill>
                  <a:schemeClr val="accent6"/>
                </a:solidFill>
              </a:rPr>
              <a:t>        </a:t>
            </a:r>
            <a:r>
              <a:rPr lang="ru-RU" b="1" dirty="0" smtClean="0">
                <a:solidFill>
                  <a:srgbClr val="0070C0"/>
                </a:solidFill>
              </a:rPr>
              <a:t>9 173959</a:t>
            </a:r>
            <a:r>
              <a:rPr lang="ru-RU" b="1" dirty="0" smtClean="0"/>
              <a:t>/ </a:t>
            </a:r>
            <a:r>
              <a:rPr lang="ru-RU" b="1" dirty="0"/>
              <a:t>13 </a:t>
            </a:r>
            <a:r>
              <a:rPr lang="ru-RU" b="1" dirty="0" smtClean="0"/>
              <a:t>256321/    </a:t>
            </a:r>
            <a:r>
              <a:rPr lang="ru-RU" b="1" dirty="0" smtClean="0">
                <a:solidFill>
                  <a:srgbClr val="00B050"/>
                </a:solidFill>
              </a:rPr>
              <a:t>27 399546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CBE8C0F8-7191-4B4D-AF26-568131BC0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68" y="4293096"/>
            <a:ext cx="3075307" cy="231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A7010EBF-CB7B-4290-ABB7-ABC4AFB1F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"/>
          <a:stretch/>
        </p:blipFill>
        <p:spPr bwMode="auto">
          <a:xfrm>
            <a:off x="149229" y="1072969"/>
            <a:ext cx="1656184" cy="163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87E9530B-8D3A-4AFF-BC6A-C94FFD1FA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4248359"/>
            <a:ext cx="3204139" cy="213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202FD6C9-7BE5-4790-8AC7-2A4CB709821D}"/>
              </a:ext>
            </a:extLst>
          </p:cNvPr>
          <p:cNvCxnSpPr>
            <a:cxnSpLocks/>
          </p:cNvCxnSpPr>
          <p:nvPr/>
        </p:nvCxnSpPr>
        <p:spPr>
          <a:xfrm>
            <a:off x="551384" y="1072969"/>
            <a:ext cx="1080120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BE1D997-9FA1-48B4-84C7-97638FE253E4}"/>
              </a:ext>
            </a:extLst>
          </p:cNvPr>
          <p:cNvSpPr txBox="1"/>
          <p:nvPr/>
        </p:nvSpPr>
        <p:spPr>
          <a:xfrm>
            <a:off x="3162692" y="4383851"/>
            <a:ext cx="5813628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ru-RU" sz="2200" b="1" i="0" u="none" strike="noStrike" dirty="0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Лекарства по </a:t>
            </a:r>
            <a:r>
              <a:rPr lang="en-US" sz="2200" b="1" i="0" u="none" strike="noStrike" dirty="0">
                <a:solidFill>
                  <a:schemeClr val="accent4"/>
                </a:solidFill>
                <a:effectLst/>
                <a:latin typeface="Roboto" panose="02000000000000000000"/>
                <a:cs typeface="Arial" panose="020B0604020202020204" pitchFamily="34" charset="0"/>
              </a:rPr>
              <a:t>QR-</a:t>
            </a:r>
            <a:r>
              <a:rPr lang="ru-RU" sz="2200" b="1" i="0" u="none" strike="noStrike" dirty="0" smtClean="0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коду</a:t>
            </a:r>
          </a:p>
          <a:p>
            <a:pPr marL="342900" indent="-342900" algn="ctr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 рецепт</a:t>
            </a:r>
            <a:endParaRPr lang="ru-RU" sz="2200" b="1" i="0" u="none" strike="noStrike" dirty="0" smtClean="0">
              <a:solidFill>
                <a:schemeClr val="accent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200"/>
              </a:lnSpc>
            </a:pPr>
            <a:endParaRPr lang="ru-RU" sz="2200" b="1" i="0" u="none" strike="noStrike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ru-RU" sz="22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Эксперимент (</a:t>
            </a:r>
            <a:r>
              <a:rPr lang="ru-RU" sz="2200" b="1" i="0" u="none" strike="noStrike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диабет/</a:t>
            </a:r>
            <a:r>
              <a:rPr lang="ru-RU" sz="2200" b="1" i="0" u="none" strike="noStrike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муковисцидоз</a:t>
            </a:r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200" b="1" i="0" u="none" strike="noStrike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200"/>
              </a:lnSpc>
            </a:pPr>
            <a:endParaRPr lang="ru-RU" sz="2200" b="1" i="0" u="none" strike="noStrike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200"/>
              </a:lnSpc>
            </a:pP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101133,1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  1 685163,9/   </a:t>
            </a:r>
            <a:r>
              <a:rPr lang="ru-RU" sz="2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3 018039,2</a:t>
            </a:r>
            <a:endParaRPr lang="ru-RU" sz="2200" b="1" i="0" u="none" strike="noStrike" dirty="0"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200"/>
              </a:lnSpc>
            </a:pPr>
            <a:endParaRPr lang="ru-RU" sz="2200" b="1" i="0" u="none" strike="noStrike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101A617-397C-42E8-8BD6-44849E99C0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4293096"/>
            <a:ext cx="682907" cy="6829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432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138525"/>
            <a:ext cx="12192000" cy="6975860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65124" y="290215"/>
            <a:ext cx="10515600" cy="54165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Кадры - оптимизация</a:t>
            </a:r>
            <a:endParaRPr lang="ru-RU" sz="4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43181" y="932301"/>
            <a:ext cx="108013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643181" y="1037931"/>
            <a:ext cx="10801350" cy="3456384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571344921"/>
              </p:ext>
            </p:extLst>
          </p:nvPr>
        </p:nvGraphicFramePr>
        <p:xfrm>
          <a:off x="643181" y="980836"/>
          <a:ext cx="3693304" cy="3547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476899556"/>
              </p:ext>
            </p:extLst>
          </p:nvPr>
        </p:nvGraphicFramePr>
        <p:xfrm>
          <a:off x="4293951" y="1412776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738000356"/>
              </p:ext>
            </p:extLst>
          </p:nvPr>
        </p:nvGraphicFramePr>
        <p:xfrm>
          <a:off x="8399370" y="1054325"/>
          <a:ext cx="3225113" cy="3471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1221054" y="2617658"/>
            <a:ext cx="1994626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4367808" y="2677374"/>
            <a:ext cx="2597804" cy="701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88,2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/87,2/</a:t>
            </a:r>
            <a:r>
              <a:rPr lang="ru-RU" sz="2800" dirty="0" smtClean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81,9</a:t>
            </a:r>
            <a:endParaRPr lang="ru-RU" sz="2800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6734025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8864798" y="2708920"/>
            <a:ext cx="2421402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90,9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/90,2/</a:t>
            </a:r>
            <a:r>
              <a:rPr lang="ru-RU" sz="2800" dirty="0" smtClean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84,3</a:t>
            </a:r>
            <a:endParaRPr lang="ru-RU" sz="2800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ru-RU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80499" y="4483887"/>
            <a:ext cx="101900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2021/2022/2023 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 было нанято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			</a:t>
            </a:r>
            <a:r>
              <a:rPr lang="ru-RU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87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/61/</a:t>
            </a:r>
            <a:r>
              <a:rPr lang="ru-RU" dirty="0" smtClean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62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квалификации прошли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			</a:t>
            </a:r>
            <a:r>
              <a:rPr lang="ru-RU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62</a:t>
            </a:r>
            <a:r>
              <a:rPr lang="ru-RU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/246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/ </a:t>
            </a:r>
            <a:r>
              <a:rPr lang="ru-RU" dirty="0" smtClean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71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человека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ru-RU" altLang="ru-RU" dirty="0">
                <a:latin typeface="Roboto"/>
                <a:ea typeface="Roboto"/>
                <a:cs typeface="Roboto"/>
              </a:rPr>
              <a:t>Оценку уровня компетенции на ГБУ «Московский центр аккредитации и </a:t>
            </a:r>
            <a:endParaRPr lang="ru-RU" altLang="ru-RU" dirty="0" smtClean="0">
              <a:latin typeface="Roboto"/>
              <a:ea typeface="Roboto"/>
              <a:cs typeface="Roboto"/>
            </a:endParaRPr>
          </a:p>
          <a:p>
            <a:pPr>
              <a:spcBef>
                <a:spcPct val="0"/>
              </a:spcBef>
            </a:pPr>
            <a:r>
              <a:rPr lang="ru-RU" altLang="ru-RU" dirty="0" smtClean="0">
                <a:latin typeface="Roboto"/>
                <a:ea typeface="Roboto"/>
                <a:cs typeface="Roboto"/>
              </a:rPr>
              <a:t>профессионального </a:t>
            </a:r>
            <a:r>
              <a:rPr lang="ru-RU" altLang="ru-RU" dirty="0">
                <a:latin typeface="Roboto"/>
                <a:ea typeface="Roboto"/>
                <a:cs typeface="Roboto"/>
              </a:rPr>
              <a:t>развития в сфере здравоохранения» прошло </a:t>
            </a:r>
            <a:r>
              <a:rPr lang="ru-RU" altLang="ru-RU" dirty="0" smtClean="0">
                <a:latin typeface="Roboto"/>
                <a:ea typeface="Roboto"/>
                <a:cs typeface="Roboto"/>
              </a:rPr>
              <a:t>	</a:t>
            </a:r>
            <a:r>
              <a:rPr lang="ru-RU" altLang="ru-RU" dirty="0" smtClean="0">
                <a:solidFill>
                  <a:srgbClr val="0070C0"/>
                </a:solidFill>
                <a:latin typeface="Roboto"/>
                <a:ea typeface="Roboto"/>
                <a:cs typeface="Roboto"/>
              </a:rPr>
              <a:t>50</a:t>
            </a:r>
            <a:r>
              <a:rPr lang="ru-RU" altLang="ru-RU" dirty="0" smtClean="0">
                <a:latin typeface="Roboto"/>
                <a:ea typeface="Roboto"/>
                <a:cs typeface="Roboto"/>
              </a:rPr>
              <a:t>/58/</a:t>
            </a:r>
            <a:r>
              <a:rPr lang="ru-RU" altLang="ru-RU" dirty="0" smtClean="0">
                <a:solidFill>
                  <a:srgbClr val="00B050"/>
                </a:solidFill>
                <a:latin typeface="Roboto"/>
                <a:ea typeface="Roboto"/>
                <a:cs typeface="Roboto"/>
              </a:rPr>
              <a:t>0</a:t>
            </a:r>
            <a:r>
              <a:rPr lang="ru-RU" altLang="ru-RU" dirty="0" smtClean="0">
                <a:latin typeface="Roboto"/>
                <a:ea typeface="Roboto"/>
                <a:cs typeface="Roboto"/>
              </a:rPr>
              <a:t> </a:t>
            </a:r>
            <a:r>
              <a:rPr lang="ru-RU" altLang="ru-RU" dirty="0">
                <a:latin typeface="Roboto"/>
                <a:ea typeface="Roboto"/>
                <a:cs typeface="Roboto"/>
              </a:rPr>
              <a:t>врачей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latin typeface="Roboto"/>
                <a:ea typeface="Roboto"/>
                <a:cs typeface="Roboto"/>
              </a:rPr>
              <a:t>Статус «Московский врач» имеет </a:t>
            </a:r>
            <a:r>
              <a:rPr lang="ru-RU" altLang="ru-RU" dirty="0" smtClean="0">
                <a:latin typeface="Roboto"/>
                <a:ea typeface="Roboto"/>
                <a:cs typeface="Roboto"/>
              </a:rPr>
              <a:t>  					</a:t>
            </a:r>
            <a:r>
              <a:rPr lang="ru-RU" altLang="ru-RU" dirty="0" smtClean="0">
                <a:solidFill>
                  <a:srgbClr val="0070C0"/>
                </a:solidFill>
                <a:latin typeface="Roboto"/>
                <a:ea typeface="Roboto"/>
                <a:cs typeface="Roboto"/>
              </a:rPr>
              <a:t>1</a:t>
            </a:r>
            <a:r>
              <a:rPr lang="ru-RU" altLang="ru-RU" dirty="0" smtClean="0">
                <a:latin typeface="Roboto"/>
                <a:ea typeface="Roboto"/>
                <a:cs typeface="Roboto"/>
              </a:rPr>
              <a:t>/ 1/</a:t>
            </a:r>
            <a:r>
              <a:rPr lang="ru-RU" altLang="ru-RU" dirty="0" smtClean="0">
                <a:solidFill>
                  <a:srgbClr val="00B050"/>
                </a:solidFill>
                <a:latin typeface="Roboto"/>
                <a:ea typeface="Roboto"/>
                <a:cs typeface="Roboto"/>
              </a:rPr>
              <a:t>0</a:t>
            </a:r>
            <a:r>
              <a:rPr lang="ru-RU" altLang="ru-RU" dirty="0" smtClean="0">
                <a:latin typeface="Roboto"/>
                <a:ea typeface="Roboto"/>
                <a:cs typeface="Roboto"/>
              </a:rPr>
              <a:t>   (врач травматолог)</a:t>
            </a:r>
            <a:endParaRPr lang="ru-RU" altLang="ru-RU" dirty="0">
              <a:latin typeface="Roboto"/>
              <a:ea typeface="Roboto"/>
              <a:cs typeface="Roboto"/>
            </a:endParaRPr>
          </a:p>
          <a:p>
            <a:pPr>
              <a:spcBef>
                <a:spcPct val="0"/>
              </a:spcBef>
            </a:pPr>
            <a:r>
              <a:rPr lang="ru-RU" altLang="ru-RU" dirty="0">
                <a:latin typeface="Roboto"/>
                <a:ea typeface="Roboto"/>
                <a:cs typeface="Roboto"/>
              </a:rPr>
              <a:t>В поликлинике работает </a:t>
            </a:r>
            <a:r>
              <a:rPr lang="ru-RU" altLang="ru-RU" dirty="0" smtClean="0">
                <a:latin typeface="Roboto"/>
                <a:ea typeface="Roboto"/>
                <a:cs typeface="Roboto"/>
              </a:rPr>
              <a:t>			</a:t>
            </a:r>
            <a:r>
              <a:rPr lang="ru-RU" altLang="ru-RU" dirty="0" smtClean="0">
                <a:solidFill>
                  <a:schemeClr val="accent2"/>
                </a:solidFill>
                <a:latin typeface="Roboto"/>
                <a:ea typeface="Roboto"/>
                <a:cs typeface="Roboto"/>
              </a:rPr>
              <a:t>2 </a:t>
            </a:r>
            <a:r>
              <a:rPr lang="ru-RU" altLang="ru-RU" dirty="0">
                <a:solidFill>
                  <a:schemeClr val="accent2"/>
                </a:solidFill>
                <a:latin typeface="Roboto"/>
                <a:ea typeface="Roboto"/>
                <a:cs typeface="Roboto"/>
              </a:rPr>
              <a:t>кандидата медицинских </a:t>
            </a:r>
            <a:r>
              <a:rPr lang="ru-RU" altLang="ru-RU" dirty="0" smtClean="0">
                <a:solidFill>
                  <a:schemeClr val="accent2"/>
                </a:solidFill>
                <a:latin typeface="Roboto"/>
                <a:ea typeface="Roboto"/>
                <a:cs typeface="Roboto"/>
              </a:rPr>
              <a:t>наук</a:t>
            </a:r>
            <a:r>
              <a:rPr lang="ru-RU" altLang="ru-RU" dirty="0" smtClean="0">
                <a:latin typeface="Roboto"/>
                <a:ea typeface="Roboto"/>
                <a:cs typeface="Roboto"/>
              </a:rPr>
              <a:t>, </a:t>
            </a:r>
            <a:r>
              <a:rPr lang="ru-RU" altLang="ru-RU" dirty="0" smtClean="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2 доктора мед наук, </a:t>
            </a:r>
          </a:p>
          <a:p>
            <a:pPr>
              <a:spcBef>
                <a:spcPct val="0"/>
              </a:spcBef>
            </a:pPr>
            <a:r>
              <a:rPr lang="ru-RU" altLang="ru-RU" dirty="0" smtClean="0">
                <a:latin typeface="Roboto"/>
                <a:ea typeface="Roboto"/>
                <a:cs typeface="Roboto"/>
              </a:rPr>
              <a:t>Высшая категория  					9 </a:t>
            </a:r>
            <a:r>
              <a:rPr lang="ru-RU" altLang="ru-RU" dirty="0">
                <a:latin typeface="Roboto"/>
                <a:ea typeface="Roboto"/>
                <a:cs typeface="Roboto"/>
              </a:rPr>
              <a:t>врачей и 9 м/с</a:t>
            </a:r>
            <a:endParaRPr lang="ru-RU" altLang="ru-RU" dirty="0" smtClean="0">
              <a:solidFill>
                <a:srgbClr val="FF0000"/>
              </a:solidFill>
              <a:latin typeface="Roboto"/>
              <a:ea typeface="Roboto"/>
              <a:cs typeface="Roboto"/>
            </a:endParaRPr>
          </a:p>
          <a:p>
            <a:pPr>
              <a:spcBef>
                <a:spcPct val="0"/>
              </a:spcBef>
            </a:pPr>
            <a:r>
              <a:rPr lang="ru-RU" altLang="ru-RU" dirty="0" smtClean="0">
                <a:latin typeface="Roboto"/>
                <a:ea typeface="Roboto"/>
                <a:cs typeface="Roboto"/>
              </a:rPr>
              <a:t>Медицинских </a:t>
            </a:r>
            <a:r>
              <a:rPr lang="ru-RU" altLang="ru-RU" dirty="0">
                <a:latin typeface="Roboto"/>
                <a:ea typeface="Roboto"/>
                <a:cs typeface="Roboto"/>
              </a:rPr>
              <a:t>работников в возрасте до 36 лет </a:t>
            </a:r>
            <a:r>
              <a:rPr lang="ru-RU" altLang="ru-RU" dirty="0" smtClean="0">
                <a:latin typeface="Roboto"/>
                <a:ea typeface="Roboto"/>
                <a:cs typeface="Roboto"/>
              </a:rPr>
              <a:t>			</a:t>
            </a:r>
            <a:r>
              <a:rPr lang="ru-RU" altLang="ru-RU" dirty="0" smtClean="0">
                <a:solidFill>
                  <a:srgbClr val="0070C0"/>
                </a:solidFill>
                <a:latin typeface="Roboto"/>
                <a:ea typeface="Roboto"/>
                <a:cs typeface="Roboto"/>
              </a:rPr>
              <a:t>98/</a:t>
            </a:r>
            <a:r>
              <a:rPr lang="ru-RU" altLang="ru-RU" dirty="0" smtClean="0">
                <a:latin typeface="Roboto"/>
                <a:ea typeface="Roboto"/>
                <a:cs typeface="Roboto"/>
              </a:rPr>
              <a:t>106/</a:t>
            </a:r>
            <a:r>
              <a:rPr lang="ru-RU" altLang="ru-RU" dirty="0" smtClean="0">
                <a:solidFill>
                  <a:srgbClr val="00B050"/>
                </a:solidFill>
                <a:latin typeface="Roboto"/>
                <a:ea typeface="Roboto"/>
                <a:cs typeface="Roboto"/>
              </a:rPr>
              <a:t>128</a:t>
            </a:r>
            <a:r>
              <a:rPr lang="ru-RU" altLang="ru-RU" dirty="0" smtClean="0">
                <a:latin typeface="Roboto"/>
                <a:ea typeface="Roboto"/>
                <a:cs typeface="Roboto"/>
              </a:rPr>
              <a:t> </a:t>
            </a:r>
            <a:endParaRPr lang="ru-RU" altLang="ru-RU" dirty="0">
              <a:latin typeface="Roboto"/>
              <a:ea typeface="Roboto"/>
              <a:cs typeface="Roboto"/>
            </a:endParaRPr>
          </a:p>
          <a:p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4994691"/>
            <a:ext cx="1355958" cy="135595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22209" y="865347"/>
            <a:ext cx="52432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0" i="0" u="none" strike="noStrike" kern="1200" baseline="0">
                <a:solidFill>
                  <a:srgbClr val="44546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УКОМПЛЕКТОВАННОСТЬ  %</a:t>
            </a:r>
          </a:p>
        </p:txBody>
      </p:sp>
    </p:spTree>
    <p:extLst>
      <p:ext uri="{BB962C8B-B14F-4D97-AF65-F5344CB8AC3E}">
        <p14:creationId xmlns:p14="http://schemas.microsoft.com/office/powerpoint/2010/main" val="412784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-60644" y="-113598"/>
            <a:ext cx="12192000" cy="6975860"/>
          </a:xfrm>
          <a:prstGeom prst="rect">
            <a:avLst/>
          </a:prstGeom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436679" y="280414"/>
            <a:ext cx="11557319" cy="541655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обращений граждан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34681" y="995514"/>
            <a:ext cx="10801350" cy="2808312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2999731" y="4809140"/>
            <a:ext cx="8496944" cy="15675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обращения пациентов рассматриваются в индивидуальном порядке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случае негативного содержания обращения, специалисты поликлиники вступают в диалог с пациентом и детализируют проблему для ее решения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Изучаются предложения граждан по улучшению работы поликлиники, руководство использует обратную связь от пациентов для совершенствования оказания медицинской </a:t>
            </a:r>
            <a:r>
              <a:rPr lang="ru-RU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помощи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Аудит ДЗМ – контроль качества мед помощи</a:t>
            </a:r>
            <a:endParaRPr lang="ru-RU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79" y="4249804"/>
            <a:ext cx="2058921" cy="205892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995514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42958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0960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7896125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96964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495600" y="1866328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42958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122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</a:p>
        </p:txBody>
      </p:sp>
      <p:sp>
        <p:nvSpPr>
          <p:cNvPr id="59" name="Заголовок 1"/>
          <p:cNvSpPr txBox="1">
            <a:spLocks/>
          </p:cNvSpPr>
          <p:nvPr/>
        </p:nvSpPr>
        <p:spPr>
          <a:xfrm>
            <a:off x="2495600" y="2963306"/>
            <a:ext cx="1595464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ru-RU" sz="2800" dirty="0" smtClean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7/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38/</a:t>
            </a:r>
            <a:r>
              <a:rPr lang="ru-RU" sz="2800" dirty="0" smtClean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52</a:t>
            </a:r>
            <a:endParaRPr lang="ru-RU" sz="2800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695325" y="3136087"/>
            <a:ext cx="1800275" cy="47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обращений 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4295799" y="2963306"/>
            <a:ext cx="164459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32/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83/</a:t>
            </a:r>
            <a:r>
              <a:rPr lang="ru-RU" sz="2800" dirty="0" smtClean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75</a:t>
            </a:r>
            <a:endParaRPr lang="ru-RU" sz="1200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6095999" y="2963306"/>
            <a:ext cx="1595465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29/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75/</a:t>
            </a:r>
            <a:r>
              <a:rPr lang="ru-RU" sz="2800" dirty="0" smtClean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90</a:t>
            </a:r>
            <a:endParaRPr lang="ru-RU" sz="1200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7896199" y="2977689"/>
            <a:ext cx="1595765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20/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30/</a:t>
            </a:r>
            <a:r>
              <a:rPr lang="ru-RU" sz="2800" dirty="0" smtClean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47</a:t>
            </a:r>
            <a:endParaRPr lang="ru-RU" sz="1200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9696400" y="2977689"/>
            <a:ext cx="15841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ru-RU" sz="2800" dirty="0" smtClean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1/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20/</a:t>
            </a:r>
            <a:r>
              <a:rPr lang="ru-RU" sz="2800" dirty="0" smtClean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52</a:t>
            </a:r>
            <a:endParaRPr lang="ru-RU" sz="1200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24956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122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609585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122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7900543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122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97032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122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2618135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025" y="1577933"/>
            <a:ext cx="555797" cy="555797"/>
          </a:xfrm>
          <a:prstGeom prst="rect">
            <a:avLst/>
          </a:prstGeom>
        </p:spPr>
      </p:pic>
      <p:sp>
        <p:nvSpPr>
          <p:cNvPr id="71" name="Овал 70"/>
          <p:cNvSpPr/>
          <p:nvPr/>
        </p:nvSpPr>
        <p:spPr>
          <a:xfrm>
            <a:off x="4419972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6215339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8021651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9821776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685" y="1614756"/>
            <a:ext cx="482150" cy="482150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45" y="1614756"/>
            <a:ext cx="482150" cy="482150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425" y="1614756"/>
            <a:ext cx="482150" cy="482150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610" y="1614756"/>
            <a:ext cx="482150" cy="48215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3844351-7E6D-4891-AF7A-9EC0B1314E16}"/>
              </a:ext>
            </a:extLst>
          </p:cNvPr>
          <p:cNvSpPr/>
          <p:nvPr/>
        </p:nvSpPr>
        <p:spPr>
          <a:xfrm>
            <a:off x="436679" y="3892072"/>
            <a:ext cx="11193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Проблемы: </a:t>
            </a:r>
            <a:r>
              <a:rPr lang="ru-RU" b="1" dirty="0" smtClean="0">
                <a:solidFill>
                  <a:srgbClr val="FF0000"/>
                </a:solidFill>
              </a:rPr>
              <a:t>повторного вызова </a:t>
            </a:r>
            <a:r>
              <a:rPr lang="ru-RU" b="1" dirty="0">
                <a:solidFill>
                  <a:srgbClr val="FF0000"/>
                </a:solidFill>
              </a:rPr>
              <a:t>врача на </a:t>
            </a:r>
            <a:r>
              <a:rPr lang="ru-RU" b="1" dirty="0" smtClean="0">
                <a:solidFill>
                  <a:srgbClr val="FF0000"/>
                </a:solidFill>
              </a:rPr>
              <a:t>дом (служба 122); </a:t>
            </a:r>
            <a:r>
              <a:rPr lang="ru-RU" b="1" dirty="0">
                <a:solidFill>
                  <a:srgbClr val="FF0000"/>
                </a:solidFill>
              </a:rPr>
              <a:t>доступность, </a:t>
            </a:r>
            <a:r>
              <a:rPr lang="ru-RU" b="1" dirty="0" smtClean="0">
                <a:solidFill>
                  <a:srgbClr val="FF0000"/>
                </a:solidFill>
              </a:rPr>
              <a:t>прикрепление, импортные лекарства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72008" y="0"/>
            <a:ext cx="12192000" cy="6857242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215433" y="1061272"/>
            <a:ext cx="11281242" cy="2720115"/>
          </a:xfrm>
          <a:prstGeom prst="roundRect">
            <a:avLst>
              <a:gd name="adj" fmla="val 1954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95800" y="1297524"/>
            <a:ext cx="1440160" cy="4867780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120713" y="1297524"/>
            <a:ext cx="1440160" cy="4867780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696400" y="1297524"/>
            <a:ext cx="1440160" cy="4867780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95600" y="1297524"/>
            <a:ext cx="1440160" cy="4867780"/>
          </a:xfrm>
          <a:prstGeom prst="roundRect">
            <a:avLst>
              <a:gd name="adj" fmla="val 4497"/>
            </a:avLst>
          </a:prstGeom>
          <a:solidFill>
            <a:schemeClr val="accent2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FC63B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6066" y="389600"/>
            <a:ext cx="12318066" cy="5315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показатели </a:t>
            </a:r>
            <a:r>
              <a:rPr lang="ru-RU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работы ДГП</a:t>
            </a:r>
            <a:r>
              <a:rPr lang="ru-RU" sz="3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3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плановая </a:t>
            </a:r>
            <a:r>
              <a:rPr lang="ru-RU" sz="3000" b="1" dirty="0" smtClean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мощность </a:t>
            </a:r>
            <a:r>
              <a:rPr lang="ru-RU" sz="30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= 320 в день  </a:t>
            </a:r>
            <a:r>
              <a:rPr lang="ru-RU" sz="3000" b="1" dirty="0" smtClean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2021/</a:t>
            </a:r>
            <a:r>
              <a:rPr lang="ru-RU" sz="3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2022/</a:t>
            </a:r>
            <a:r>
              <a:rPr lang="ru-RU" sz="3000" b="1" dirty="0" smtClean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2023г </a:t>
            </a:r>
            <a:r>
              <a:rPr lang="ru-RU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ru-RU" sz="3000" b="1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40644" y="1228020"/>
            <a:ext cx="1613936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Головное 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здание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95800" y="1304509"/>
            <a:ext cx="1440160" cy="324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0" y="1304509"/>
            <a:ext cx="1440160" cy="324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036833" y="1192317"/>
            <a:ext cx="970549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992976" y="1211134"/>
            <a:ext cx="968646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17470" y="2860905"/>
            <a:ext cx="1835321" cy="701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Мощность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ФАКТИЧЕСКАЯ</a:t>
            </a:r>
            <a:endParaRPr lang="ru-RU" sz="20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63531" y="989088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2766488" y="1977728"/>
            <a:ext cx="1004469" cy="8429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402/</a:t>
            </a:r>
          </a:p>
          <a:p>
            <a:r>
              <a:rPr lang="ru-RU" sz="3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464/</a:t>
            </a:r>
          </a:p>
          <a:p>
            <a:r>
              <a:rPr lang="ru-RU" sz="3200" dirty="0" smtClean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525</a:t>
            </a:r>
            <a:endParaRPr lang="ru-RU" sz="3200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395794" y="1842379"/>
            <a:ext cx="980096" cy="1093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380/</a:t>
            </a:r>
            <a:r>
              <a:rPr lang="ru-RU" sz="3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431/</a:t>
            </a:r>
            <a:r>
              <a:rPr lang="ru-RU" sz="3200" dirty="0" smtClean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564</a:t>
            </a:r>
            <a:endParaRPr lang="ru-RU" sz="3200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605161" y="1819758"/>
            <a:ext cx="1008113" cy="1144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452/</a:t>
            </a:r>
          </a:p>
          <a:p>
            <a:r>
              <a:rPr lang="ru-RU" sz="3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315/</a:t>
            </a:r>
          </a:p>
          <a:p>
            <a:r>
              <a:rPr lang="ru-RU" sz="3200" dirty="0" smtClean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293</a:t>
            </a:r>
            <a:endParaRPr lang="ru-RU" sz="3200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8100833" y="1701840"/>
            <a:ext cx="1063239" cy="13743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380/</a:t>
            </a:r>
            <a:r>
              <a:rPr lang="ru-RU" sz="3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373/</a:t>
            </a:r>
            <a:r>
              <a:rPr lang="ru-RU" sz="3200" dirty="0" smtClean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288</a:t>
            </a:r>
            <a:endParaRPr lang="ru-RU" sz="3200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0038662" y="1801984"/>
            <a:ext cx="1097898" cy="1133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174/</a:t>
            </a:r>
            <a:r>
              <a:rPr lang="ru-RU" sz="3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159/</a:t>
            </a:r>
            <a:r>
              <a:rPr lang="ru-RU" sz="3200" dirty="0" smtClean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214</a:t>
            </a:r>
            <a:endParaRPr lang="ru-RU" sz="3200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585953" y="4553537"/>
            <a:ext cx="1457182" cy="1256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12967/</a:t>
            </a:r>
          </a:p>
          <a:p>
            <a:r>
              <a:rPr lang="ru-RU" sz="3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14117/</a:t>
            </a:r>
          </a:p>
          <a:p>
            <a:r>
              <a:rPr lang="ru-RU" sz="3200" dirty="0" smtClean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12332 </a:t>
            </a:r>
            <a:endParaRPr lang="ru-RU" sz="3200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403250" y="4732005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13820/ </a:t>
            </a:r>
            <a:r>
              <a:rPr lang="ru-RU" sz="3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13799/</a:t>
            </a:r>
          </a:p>
          <a:p>
            <a:r>
              <a:rPr lang="ru-RU" sz="3200" dirty="0" smtClean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13706</a:t>
            </a:r>
            <a:endParaRPr lang="ru-RU" sz="3200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175349" y="4567904"/>
            <a:ext cx="1482664" cy="1211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12815/ </a:t>
            </a:r>
            <a:r>
              <a:rPr lang="ru-RU" sz="3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13166/</a:t>
            </a:r>
          </a:p>
          <a:p>
            <a:r>
              <a:rPr lang="ru-RU" sz="3200" dirty="0" smtClean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13454</a:t>
            </a:r>
            <a:endParaRPr lang="ru-RU" sz="3200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880537" y="4317994"/>
            <a:ext cx="2223408" cy="1756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6789/ </a:t>
            </a:r>
            <a:r>
              <a:rPr lang="ru-RU" sz="3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6997/</a:t>
            </a:r>
          </a:p>
          <a:p>
            <a:r>
              <a:rPr lang="ru-RU" sz="3200" dirty="0" smtClean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9747</a:t>
            </a:r>
            <a:endParaRPr lang="ru-RU" sz="3200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1362434" y="3645282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Численность прикрепленного </a:t>
            </a:r>
            <a:r>
              <a:rPr lang="ru-RU" sz="2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населения, ДЕТЕЙ</a:t>
            </a:r>
            <a:endParaRPr lang="ru-RU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4145124" y="3831875"/>
            <a:ext cx="5776622" cy="705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58231/</a:t>
            </a:r>
            <a:r>
              <a:rPr lang="ru-RU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60868/</a:t>
            </a:r>
            <a:r>
              <a:rPr lang="ru-RU" sz="3500" dirty="0" smtClean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59591    60579</a:t>
            </a:r>
            <a:endParaRPr lang="ru-RU" sz="3500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6" y="4502153"/>
            <a:ext cx="1930840" cy="132326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69" y="1842379"/>
            <a:ext cx="921531" cy="9215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9815" y="1231584"/>
            <a:ext cx="1739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122 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939693" y="1256389"/>
            <a:ext cx="1440160" cy="486079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663531" y="989088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в смену</a:t>
            </a:r>
            <a:endParaRPr lang="ru-RU" sz="24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8036833" y="4420752"/>
            <a:ext cx="1416634" cy="15215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11282/ </a:t>
            </a:r>
            <a:r>
              <a:rPr lang="ru-RU" sz="3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11746/</a:t>
            </a:r>
          </a:p>
          <a:p>
            <a:r>
              <a:rPr lang="ru-RU" sz="3200" dirty="0" smtClean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12014</a:t>
            </a:r>
            <a:endParaRPr lang="ru-RU" sz="3200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7939693" y="4132614"/>
            <a:ext cx="386016" cy="1335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34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551384" y="117524"/>
            <a:ext cx="11108399" cy="86350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Участие в массовых акциях и конкурсах</a:t>
            </a:r>
            <a:endParaRPr lang="ru-RU" sz="4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Содержимое 3"/>
          <p:cNvSpPr>
            <a:spLocks noGrp="1"/>
          </p:cNvSpPr>
          <p:nvPr>
            <p:ph sz="half" idx="1"/>
          </p:nvPr>
        </p:nvSpPr>
        <p:spPr>
          <a:xfrm>
            <a:off x="1353164" y="2513409"/>
            <a:ext cx="5343857" cy="154945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1400" b="1" dirty="0" smtClean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ПО ПРОФИЛАКТИКИ РАЗЛИЧНЫХ ЗАБОЛЕВАНИЙ:</a:t>
            </a:r>
            <a:endParaRPr lang="ru-RU" sz="1400" b="1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Анти-СПИД, д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ень ЗОЖ, Всемирный День сердца, день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почки</a:t>
            </a:r>
          </a:p>
          <a:p>
            <a:pPr lvl="0"/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День против </a:t>
            </a:r>
            <a:r>
              <a:rPr lang="ru-RU" sz="1400" b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табакокурения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алкоголизма, наркотиков</a:t>
            </a:r>
            <a:endParaRPr lang="ru-RU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Всемирный день борьбы с сахарным 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диабетом</a:t>
            </a:r>
            <a:endParaRPr lang="ru-RU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Школа - территория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здоровья</a:t>
            </a:r>
            <a:endParaRPr lang="ru-RU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4" r="22702"/>
          <a:stretch/>
        </p:blipFill>
        <p:spPr>
          <a:xfrm>
            <a:off x="290395" y="2598414"/>
            <a:ext cx="1015881" cy="1256518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1761809" y="836712"/>
            <a:ext cx="9662783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одержимое 3"/>
          <p:cNvSpPr txBox="1">
            <a:spLocks/>
          </p:cNvSpPr>
          <p:nvPr/>
        </p:nvSpPr>
        <p:spPr>
          <a:xfrm>
            <a:off x="1865694" y="4499509"/>
            <a:ext cx="7857312" cy="21006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Char char="-"/>
            </a:pPr>
            <a:r>
              <a:rPr lang="ru-RU" sz="1800" b="1" dirty="0" smtClean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2017г  ПОБЕДИТЕЛИ КОНКУРСА ФОРМУЛА ЖИЗНИ ЛУЧШАЯ ДГП Москвы</a:t>
            </a:r>
          </a:p>
          <a:p>
            <a:pPr algn="ctr">
              <a:buFontTx/>
              <a:buChar char="-"/>
            </a:pPr>
            <a:endParaRPr lang="ru-RU" sz="800" b="1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buFontTx/>
              <a:buChar char="-"/>
            </a:pPr>
            <a:endParaRPr lang="ru-RU" sz="800" b="1" dirty="0" smtClean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buFontTx/>
              <a:buChar char="-"/>
            </a:pPr>
            <a:r>
              <a:rPr lang="ru-RU" sz="1800" b="1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2023г  ПОБЕДИТЕЛИ РЕЙТИНГА </a:t>
            </a:r>
            <a:r>
              <a:rPr lang="ru-RU" sz="1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ЛУЧШАЯ ДГП Москвы </a:t>
            </a:r>
            <a:r>
              <a:rPr lang="ru-RU" sz="1800" b="1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 НЕЗАВИСИМОЙ ОЦЕНКЕ РОДИТЕЛЕЙ - ДГП№122 Ф №4!!! 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1E1E1E"/>
                </a:solidFill>
                <a:latin typeface="PT Serif"/>
              </a:rPr>
              <a:t>Медучреждению </a:t>
            </a:r>
            <a:r>
              <a:rPr lang="ru-RU" sz="1800" dirty="0">
                <a:solidFill>
                  <a:srgbClr val="1E1E1E"/>
                </a:solidFill>
                <a:latin typeface="PT Serif"/>
              </a:rPr>
              <a:t>удалось </a:t>
            </a:r>
            <a:r>
              <a:rPr lang="ru-RU" sz="1800" dirty="0" smtClean="0">
                <a:solidFill>
                  <a:srgbClr val="1E1E1E"/>
                </a:solidFill>
                <a:latin typeface="PT Serif"/>
              </a:rPr>
              <a:t>получить </a:t>
            </a:r>
            <a:r>
              <a:rPr lang="ru-RU" sz="1800" dirty="0">
                <a:solidFill>
                  <a:srgbClr val="1E1E1E"/>
                </a:solidFill>
                <a:latin typeface="PT Serif"/>
              </a:rPr>
              <a:t>9.7 баллов из 10 возможных </a:t>
            </a:r>
            <a:r>
              <a:rPr lang="ru-RU" sz="1800" dirty="0" smtClean="0">
                <a:solidFill>
                  <a:srgbClr val="1E1E1E"/>
                </a:solidFill>
                <a:latin typeface="PT Serif"/>
              </a:rPr>
              <a:t>по параметрам </a:t>
            </a:r>
            <a:r>
              <a:rPr lang="ru-RU" sz="1800" dirty="0">
                <a:solidFill>
                  <a:srgbClr val="1E1E1E"/>
                </a:solidFill>
                <a:latin typeface="PT Serif"/>
              </a:rPr>
              <a:t>«Доброжелательность» и «</a:t>
            </a:r>
            <a:r>
              <a:rPr lang="ru-RU" sz="1800" dirty="0" err="1">
                <a:solidFill>
                  <a:srgbClr val="1E1E1E"/>
                </a:solidFill>
                <a:latin typeface="PT Serif"/>
              </a:rPr>
              <a:t>Пациентоориентированность</a:t>
            </a:r>
            <a:r>
              <a:rPr lang="ru-RU" sz="1800" dirty="0" smtClean="0">
                <a:solidFill>
                  <a:srgbClr val="1E1E1E"/>
                </a:solidFill>
                <a:latin typeface="PT Serif"/>
              </a:rPr>
              <a:t>»</a:t>
            </a:r>
            <a:endParaRPr lang="ru-RU" sz="18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Содержимое 3"/>
          <p:cNvSpPr txBox="1">
            <a:spLocks/>
          </p:cNvSpPr>
          <p:nvPr/>
        </p:nvSpPr>
        <p:spPr>
          <a:xfrm>
            <a:off x="6721240" y="1061357"/>
            <a:ext cx="4104456" cy="653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ЕЖЕГОДНОЕ УЧАСТИЕ В ОЛИМПИАДЕ МЕД УЧРЕЖДЕНИЙ ДЗМ</a:t>
            </a:r>
          </a:p>
        </p:txBody>
      </p:sp>
      <p:sp>
        <p:nvSpPr>
          <p:cNvPr id="4" name="AutoShape 4" descr="blob:https://web.whatsapp.com/ea869c33-0b5d-4d0a-b28e-9f036ecb9549"/>
          <p:cNvSpPr>
            <a:spLocks noChangeAspect="1" noChangeArrowheads="1"/>
          </p:cNvSpPr>
          <p:nvPr/>
        </p:nvSpPr>
        <p:spPr bwMode="auto">
          <a:xfrm>
            <a:off x="9280742" y="1263154"/>
            <a:ext cx="1495778" cy="149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0" r="11685"/>
          <a:stretch/>
        </p:blipFill>
        <p:spPr>
          <a:xfrm>
            <a:off x="7554493" y="1905646"/>
            <a:ext cx="2232249" cy="22618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160" y="1905646"/>
            <a:ext cx="1966863" cy="22726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160" y="5564898"/>
            <a:ext cx="2038147" cy="1151234"/>
          </a:xfrm>
          <a:prstGeom prst="rect">
            <a:avLst/>
          </a:prstGeom>
        </p:spPr>
      </p:pic>
      <p:pic>
        <p:nvPicPr>
          <p:cNvPr id="4102" name="Picture 6" descr="https://vmrucdn.servicecdn.ru/2020.02/original/5e452f2082682c044335ee9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75" y="5706217"/>
            <a:ext cx="1515134" cy="100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Рейтинг детских поликлиник Москвы 2023 год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160" y="4280310"/>
            <a:ext cx="2004895" cy="118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одержимое 3"/>
          <p:cNvSpPr txBox="1">
            <a:spLocks/>
          </p:cNvSpPr>
          <p:nvPr/>
        </p:nvSpPr>
        <p:spPr>
          <a:xfrm>
            <a:off x="1023819" y="1077756"/>
            <a:ext cx="5411794" cy="1205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7030A0"/>
                </a:solidFill>
                <a:ea typeface="Roboto" panose="02000000000000000000" pitchFamily="2" charset="0"/>
                <a:cs typeface="Roboto" panose="02000000000000000000" pitchFamily="2" charset="0"/>
              </a:rPr>
              <a:t>ФОНДЫ, ЧО:     МОС.РУ  </a:t>
            </a:r>
            <a:r>
              <a:rPr lang="en-US" sz="1800" b="1" dirty="0" smtClean="0">
                <a:solidFill>
                  <a:srgbClr val="7030A0"/>
                </a:solidFill>
                <a:ea typeface="Roboto" panose="02000000000000000000" pitchFamily="2" charset="0"/>
                <a:cs typeface="Roboto" panose="02000000000000000000" pitchFamily="2" charset="0"/>
              </a:rPr>
              <a:t>https</a:t>
            </a:r>
            <a:r>
              <a:rPr lang="en-US" sz="1800" b="1" dirty="0">
                <a:solidFill>
                  <a:srgbClr val="7030A0"/>
                </a:solidFill>
                <a:ea typeface="Roboto" panose="02000000000000000000" pitchFamily="2" charset="0"/>
                <a:cs typeface="Roboto" panose="02000000000000000000" pitchFamily="2" charset="0"/>
              </a:rPr>
              <a:t>://www.mos.ru/city/projects/blago/detyam/</a:t>
            </a:r>
            <a:endParaRPr lang="ru-RU" sz="1800" b="1" dirty="0" smtClean="0">
              <a:solidFill>
                <a:srgbClr val="7030A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spcBef>
                <a:spcPts val="0"/>
              </a:spcBef>
            </a:pPr>
            <a:r>
              <a:rPr lang="ru-RU" sz="1800" b="1" dirty="0" smtClean="0">
                <a:ea typeface="Roboto" panose="02000000000000000000" pitchFamily="2" charset="0"/>
                <a:cs typeface="Roboto" panose="02000000000000000000" pitchFamily="2" charset="0"/>
              </a:rPr>
              <a:t>Круг добра</a:t>
            </a:r>
          </a:p>
          <a:p>
            <a:pPr marL="0" indent="0">
              <a:spcBef>
                <a:spcPts val="0"/>
              </a:spcBef>
            </a:pPr>
            <a:r>
              <a:rPr lang="ru-RU" sz="1800" b="1" dirty="0" smtClean="0">
                <a:ea typeface="Roboto" panose="02000000000000000000" pitchFamily="2" charset="0"/>
                <a:cs typeface="Roboto" panose="02000000000000000000" pitchFamily="2" charset="0"/>
              </a:rPr>
              <a:t>Дом с маяком</a:t>
            </a:r>
          </a:p>
          <a:p>
            <a:pPr marL="0" indent="0">
              <a:spcBef>
                <a:spcPts val="0"/>
              </a:spcBef>
            </a:pPr>
            <a:r>
              <a:rPr lang="ru-RU" sz="1800" b="1" dirty="0" smtClean="0">
                <a:ea typeface="Roboto" panose="02000000000000000000" pitchFamily="2" charset="0"/>
                <a:cs typeface="Roboto" panose="02000000000000000000" pitchFamily="2" charset="0"/>
              </a:rPr>
              <a:t>Наш солнечный мир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b="1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3" name="Picture 10" descr="Логотип Фонд «Дом с маяком»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3" r="28422"/>
          <a:stretch/>
        </p:blipFill>
        <p:spPr bwMode="auto">
          <a:xfrm>
            <a:off x="40398" y="1012315"/>
            <a:ext cx="864096" cy="122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Логотип фонда Круг Добр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093" y="1568064"/>
            <a:ext cx="1578780" cy="98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14" descr="АНО «НАШ СОЛНЕЧНЫЙ МИР»"/>
          <p:cNvSpPr>
            <a:spLocks noChangeAspect="1" noChangeArrowheads="1"/>
          </p:cNvSpPr>
          <p:nvPr/>
        </p:nvSpPr>
        <p:spPr bwMode="auto">
          <a:xfrm>
            <a:off x="3719736" y="2094012"/>
            <a:ext cx="880864" cy="88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4" name="Picture 18" descr="https://avatars.mds.yandex.net/i?id=521a37adc9600fc124f8c59da0b901be8ef232ec-12608033-images-thumbs&amp;n=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992" y="988177"/>
            <a:ext cx="828579" cy="82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97" y="4140992"/>
            <a:ext cx="1187443" cy="146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-168696" y="0"/>
            <a:ext cx="12192000" cy="697586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746643" y="620688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44007" y="317697"/>
            <a:ext cx="11809312" cy="54165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поликлиниках ДЗМ, </a:t>
            </a:r>
            <a:br>
              <a:rPr lang="ru-RU" sz="4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реализованные в 2021-2023 году</a:t>
            </a:r>
            <a:endParaRPr lang="ru-RU" sz="3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899475" y="1240329"/>
            <a:ext cx="2293618" cy="5420074"/>
            <a:chOff x="3668025" y="1145304"/>
            <a:chExt cx="2293618" cy="5420074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833938" y="1668834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668025" y="2250502"/>
              <a:ext cx="205230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комфорта пребывания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833938" y="3687413"/>
              <a:ext cx="2127705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6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унифицированной системы навигации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6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зон комфортного ожидания приема дежурного врача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6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комнаты кормления</a:t>
              </a:r>
            </a:p>
          </p:txBody>
        </p:sp>
        <p:sp>
          <p:nvSpPr>
            <p:cNvPr id="35" name="Овал 34"/>
            <p:cNvSpPr/>
            <p:nvPr/>
          </p:nvSpPr>
          <p:spPr>
            <a:xfrm>
              <a:off x="4741441" y="1145304"/>
              <a:ext cx="1039929" cy="899437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757" y="1241197"/>
              <a:ext cx="944409" cy="944409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4041651" y="1194562"/>
            <a:ext cx="2926486" cy="5468610"/>
            <a:chOff x="1135513" y="857307"/>
            <a:chExt cx="2662469" cy="546861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542388" y="1429373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35513" y="857307"/>
              <a:ext cx="204319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Открытая информационная среда</a:t>
              </a:r>
            </a:p>
          </p:txBody>
        </p:sp>
        <p:sp>
          <p:nvSpPr>
            <p:cNvPr id="37" name="Овал 36"/>
            <p:cNvSpPr/>
            <p:nvPr/>
          </p:nvSpPr>
          <p:spPr>
            <a:xfrm>
              <a:off x="2931642" y="896241"/>
              <a:ext cx="790716" cy="860060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4020" y="878374"/>
              <a:ext cx="783962" cy="783962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9417990" y="1089484"/>
            <a:ext cx="2201078" cy="5585224"/>
            <a:chOff x="5823909" y="901043"/>
            <a:chExt cx="2150172" cy="5585224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823909" y="1589723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865448" y="2127816"/>
              <a:ext cx="205230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доступности мед. помощи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846652" y="2972816"/>
              <a:ext cx="2127429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6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Запись к педиатру – </a:t>
              </a:r>
              <a:r>
                <a:rPr lang="ru-RU" sz="16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ВСЕ КО ВСЕМ</a:t>
              </a:r>
              <a:endPara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6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Возможность записи к педиатрам улучшилась на 3</a:t>
              </a:r>
              <a:r>
                <a:rPr lang="ru-RU" sz="16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%</a:t>
              </a:r>
              <a:endPara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endPara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6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Возможность записи к специалистам 1-го уровня улучшилась на 4</a:t>
              </a:r>
              <a:r>
                <a:rPr lang="ru-RU" sz="16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%</a:t>
              </a:r>
              <a:endPara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6225160" y="901043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612" y="1051888"/>
              <a:ext cx="883524" cy="883524"/>
            </a:xfrm>
            <a:prstGeom prst="rect">
              <a:avLst/>
            </a:prstGeom>
          </p:spPr>
        </p:pic>
      </p:grpSp>
      <p:sp>
        <p:nvSpPr>
          <p:cNvPr id="29" name="Прямоугольник 28"/>
          <p:cNvSpPr/>
          <p:nvPr/>
        </p:nvSpPr>
        <p:spPr>
          <a:xfrm>
            <a:off x="4410926" y="2192751"/>
            <a:ext cx="23211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Оперативный мониторинг работы МО с помощью системы </a:t>
            </a:r>
            <a:r>
              <a:rPr lang="ru-RU" sz="1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видеонаблюдения и в интернете отзывов пациентов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апреля 2021г полностью внедрена </a:t>
            </a:r>
            <a:r>
              <a:rPr lang="ru-RU" sz="1400" b="1" dirty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электронная медицинская карта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была проведена оцифровка ф063, иммунологические комиссии – </a:t>
            </a:r>
            <a:r>
              <a:rPr lang="ru-RU" sz="1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отказы в ЦМП (2022г)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Возможна оцифровка - консультации в других М.О., выписки из стационаров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68696" y="1806680"/>
            <a:ext cx="4077207" cy="3926576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161406" y="1215629"/>
            <a:ext cx="25334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работы поликлиники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-127806" y="2021054"/>
            <a:ext cx="445694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Единая служба вызова на дом 122 ноябрь </a:t>
            </a:r>
            <a:r>
              <a:rPr lang="ru-RU" sz="1400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2020г </a:t>
            </a:r>
            <a:endParaRPr lang="ru-RU" sz="14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Телемедицина, </a:t>
            </a:r>
            <a:r>
              <a:rPr lang="ru-RU" sz="1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аудиопротоколы</a:t>
            </a:r>
            <a:endParaRPr lang="ru-RU" sz="14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службу вызова на дом внедрена система </a:t>
            </a:r>
            <a:r>
              <a:rPr lang="ru-RU" sz="1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«Мобильный АРМ»,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</a:t>
            </a:r>
            <a:r>
              <a:rPr lang="ru-RU" sz="1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врачи и медсестры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обеспечены </a:t>
            </a:r>
            <a:r>
              <a:rPr lang="ru-RU" sz="1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планшетами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с доступом в ЕМИАС, проводится усовершенствование системы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Внедрена в ЕМИАС система лабораторного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сервиса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Референс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центр лучевых исследований</a:t>
            </a:r>
            <a:endParaRPr lang="ru-RU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Разработана,  от пилотирована и внедрена </a:t>
            </a:r>
            <a:r>
              <a:rPr lang="ru-RU" sz="1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система </a:t>
            </a:r>
            <a:r>
              <a:rPr lang="ru-RU" sz="1400" b="1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ЕМИАС.ШКОЛА, ВОЕНКОМАТ</a:t>
            </a:r>
            <a:endParaRPr lang="ru-RU" sz="14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ru-RU" sz="1400" b="1" dirty="0">
                <a:latin typeface="Roboto"/>
                <a:ea typeface="Roboto"/>
                <a:cs typeface="Roboto"/>
              </a:rPr>
              <a:t>Обеспечение льготных категорий граждан бесплатными продуктами питания через портал MOS.RU, законные представители могут самостоятельно сделать заказ бесплатных продуктов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3B2C6190-9284-4DFA-BA2F-C00D50CA99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6" y="228700"/>
            <a:ext cx="1138756" cy="157484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F7A8EE52-FEF9-410E-8290-59CE101032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9" y="5345041"/>
            <a:ext cx="2416967" cy="133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-42350" y="-18112"/>
            <a:ext cx="27390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ГОЛОВНОЕ ЗДАНИЕ </a:t>
            </a:r>
            <a:endParaRPr lang="ru-RU" sz="1400" b="1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№0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97482" y="2670733"/>
            <a:ext cx="2052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93654" y="567719"/>
            <a:ext cx="1678368" cy="606069"/>
          </a:xfrm>
          <a:prstGeom prst="ellipse">
            <a:avLst/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Восточное Измайлово</a:t>
            </a:r>
            <a:endParaRPr lang="ru-RU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="" xmlns:a16="http://schemas.microsoft.com/office/drawing/2014/main" id="{5B7EB6F6-F89E-43D1-9AAD-5029A3D16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603835"/>
              </p:ext>
            </p:extLst>
          </p:nvPr>
        </p:nvGraphicFramePr>
        <p:xfrm>
          <a:off x="5912636" y="1556348"/>
          <a:ext cx="2244275" cy="39990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4275">
                  <a:extLst>
                    <a:ext uri="{9D8B030D-6E8A-4147-A177-3AD203B41FA5}">
                      <a16:colId xmlns="" xmlns:a16="http://schemas.microsoft.com/office/drawing/2014/main" val="2176189762"/>
                    </a:ext>
                  </a:extLst>
                </a:gridCol>
              </a:tblGrid>
              <a:tr h="440161">
                <a:tc>
                  <a:txBody>
                    <a:bodyPr/>
                    <a:lstStyle/>
                    <a:p>
                      <a:pPr marL="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Детский хирург </a:t>
                      </a:r>
                    </a:p>
                    <a:p>
                      <a:pPr marL="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29339645"/>
                  </a:ext>
                </a:extLst>
              </a:tr>
              <a:tr h="445347">
                <a:tc>
                  <a:txBody>
                    <a:bodyPr/>
                    <a:lstStyle/>
                    <a:p>
                      <a:pPr marL="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Офтальмолог </a:t>
                      </a:r>
                    </a:p>
                    <a:p>
                      <a:pPr marL="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217906306"/>
                  </a:ext>
                </a:extLst>
              </a:tr>
              <a:tr h="450484">
                <a:tc>
                  <a:txBody>
                    <a:bodyPr/>
                    <a:lstStyle/>
                    <a:p>
                      <a:pPr marL="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Оториноларинголог </a:t>
                      </a:r>
                    </a:p>
                    <a:p>
                      <a:pPr marL="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9408196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Невролог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59242263"/>
                  </a:ext>
                </a:extLst>
              </a:tr>
              <a:tr h="274477">
                <a:tc>
                  <a:txBody>
                    <a:bodyPr/>
                    <a:lstStyle/>
                    <a:p>
                      <a:pPr marL="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Эндокринолог  </a:t>
                      </a:r>
                      <a:endParaRPr lang="ru-RU" sz="1400" dirty="0" smtClean="0">
                        <a:effectLst/>
                      </a:endParaRPr>
                    </a:p>
                    <a:p>
                      <a:pPr marL="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77857550"/>
                  </a:ext>
                </a:extLst>
              </a:tr>
              <a:tr h="274477">
                <a:tc>
                  <a:txBody>
                    <a:bodyPr/>
                    <a:lstStyle/>
                    <a:p>
                      <a:pPr marL="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Ортопед-травматолог </a:t>
                      </a:r>
                      <a:endParaRPr lang="ru-RU" sz="1400" dirty="0" smtClean="0">
                        <a:effectLst/>
                      </a:endParaRPr>
                    </a:p>
                    <a:p>
                      <a:pPr marL="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226775700"/>
                  </a:ext>
                </a:extLst>
              </a:tr>
              <a:tr h="274477">
                <a:tc>
                  <a:txBody>
                    <a:bodyPr/>
                    <a:lstStyle/>
                    <a:p>
                      <a:pPr marL="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Ревматолог</a:t>
                      </a:r>
                    </a:p>
                    <a:p>
                      <a:pPr marL="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0836678"/>
                  </a:ext>
                </a:extLst>
              </a:tr>
              <a:tr h="437827">
                <a:tc>
                  <a:txBody>
                    <a:bodyPr/>
                    <a:lstStyle/>
                    <a:p>
                      <a:pPr marL="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</a:rPr>
                        <a:t>УЗИ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</a:rPr>
                        <a:t>ЭКГ, </a:t>
                      </a:r>
                      <a:endParaRPr lang="ru-RU" sz="1400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</a:rPr>
                        <a:t>УЗДГ 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</a:rPr>
                        <a:t>Эхо-КГ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09116486"/>
                  </a:ext>
                </a:extLst>
              </a:tr>
            </a:tbl>
          </a:graphicData>
        </a:graphic>
      </p:graphicFrame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C7492E84-94FB-40BF-8766-F000BB795CBB}"/>
              </a:ext>
            </a:extLst>
          </p:cNvPr>
          <p:cNvSpPr/>
          <p:nvPr/>
        </p:nvSpPr>
        <p:spPr>
          <a:xfrm>
            <a:off x="3548984" y="212985"/>
            <a:ext cx="16590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№1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8C494D65-F013-491B-B107-0A22FEEAE5CA}"/>
              </a:ext>
            </a:extLst>
          </p:cNvPr>
          <p:cNvSpPr/>
          <p:nvPr/>
        </p:nvSpPr>
        <p:spPr>
          <a:xfrm>
            <a:off x="199433" y="1355652"/>
            <a:ext cx="476862" cy="5411202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КАПИТАЛЬНЫЙ РЕМОНТ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90C0F104-8E02-4F76-B1B2-2ED03E4CE2AD}"/>
              </a:ext>
            </a:extLst>
          </p:cNvPr>
          <p:cNvSpPr/>
          <p:nvPr/>
        </p:nvSpPr>
        <p:spPr>
          <a:xfrm>
            <a:off x="5945702" y="189878"/>
            <a:ext cx="1659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№2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927E1480-0684-41B9-9939-33E5A1379067}"/>
              </a:ext>
            </a:extLst>
          </p:cNvPr>
          <p:cNvSpPr/>
          <p:nvPr/>
        </p:nvSpPr>
        <p:spPr>
          <a:xfrm>
            <a:off x="8399980" y="182703"/>
            <a:ext cx="1659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№3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FD8E79C6-2D2D-46E2-A5FD-98BB444471A7}"/>
              </a:ext>
            </a:extLst>
          </p:cNvPr>
          <p:cNvSpPr/>
          <p:nvPr/>
        </p:nvSpPr>
        <p:spPr>
          <a:xfrm>
            <a:off x="10247021" y="197739"/>
            <a:ext cx="1659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№4</a:t>
            </a:r>
          </a:p>
        </p:txBody>
      </p:sp>
      <p:sp>
        <p:nvSpPr>
          <p:cNvPr id="51" name="Овал 50">
            <a:extLst>
              <a:ext uri="{FF2B5EF4-FFF2-40B4-BE49-F238E27FC236}">
                <a16:creationId xmlns="" xmlns:a16="http://schemas.microsoft.com/office/drawing/2014/main" id="{1D2CCF25-1852-4026-B12B-DD3AF4B3ABDB}"/>
              </a:ext>
            </a:extLst>
          </p:cNvPr>
          <p:cNvSpPr/>
          <p:nvPr/>
        </p:nvSpPr>
        <p:spPr>
          <a:xfrm>
            <a:off x="3739297" y="-3511909"/>
            <a:ext cx="132523" cy="127765"/>
          </a:xfrm>
          <a:prstGeom prst="ellipse">
            <a:avLst/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>
            <a:extLst>
              <a:ext uri="{FF2B5EF4-FFF2-40B4-BE49-F238E27FC236}">
                <a16:creationId xmlns="" xmlns:a16="http://schemas.microsoft.com/office/drawing/2014/main" id="{7A2DD5E0-EA66-4DF0-88EB-EB77A91A78FE}"/>
              </a:ext>
            </a:extLst>
          </p:cNvPr>
          <p:cNvSpPr/>
          <p:nvPr/>
        </p:nvSpPr>
        <p:spPr>
          <a:xfrm>
            <a:off x="10215446" y="614437"/>
            <a:ext cx="1929226" cy="718494"/>
          </a:xfrm>
          <a:prstGeom prst="ellipse">
            <a:avLst/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Ивановское</a:t>
            </a:r>
          </a:p>
        </p:txBody>
      </p:sp>
      <p:pic>
        <p:nvPicPr>
          <p:cNvPr id="54" name="Picture 2">
            <a:extLst>
              <a:ext uri="{FF2B5EF4-FFF2-40B4-BE49-F238E27FC236}">
                <a16:creationId xmlns="" xmlns:a16="http://schemas.microsoft.com/office/drawing/2014/main" id="{EDCEA028-0B3D-4794-8BE9-8A1A65D81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747" y="1205600"/>
            <a:ext cx="720562" cy="59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Овал 54">
            <a:extLst>
              <a:ext uri="{FF2B5EF4-FFF2-40B4-BE49-F238E27FC236}">
                <a16:creationId xmlns="" xmlns:a16="http://schemas.microsoft.com/office/drawing/2014/main" id="{FB896777-8839-4B58-AA9E-92C2A81D5580}"/>
              </a:ext>
            </a:extLst>
          </p:cNvPr>
          <p:cNvSpPr/>
          <p:nvPr/>
        </p:nvSpPr>
        <p:spPr>
          <a:xfrm>
            <a:off x="3434854" y="600445"/>
            <a:ext cx="1904754" cy="634375"/>
          </a:xfrm>
          <a:prstGeom prst="ellipse">
            <a:avLst/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Северное Измайлово</a:t>
            </a:r>
          </a:p>
        </p:txBody>
      </p:sp>
      <p:pic>
        <p:nvPicPr>
          <p:cNvPr id="56" name="Picture 2">
            <a:extLst>
              <a:ext uri="{FF2B5EF4-FFF2-40B4-BE49-F238E27FC236}">
                <a16:creationId xmlns="" xmlns:a16="http://schemas.microsoft.com/office/drawing/2014/main" id="{A7E584E1-ADB8-4559-A934-BEDEA4085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61" y="839206"/>
            <a:ext cx="674133" cy="56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>
            <a:extLst>
              <a:ext uri="{FF2B5EF4-FFF2-40B4-BE49-F238E27FC236}">
                <a16:creationId xmlns="" xmlns:a16="http://schemas.microsoft.com/office/drawing/2014/main" id="{4AFD1908-B12D-4576-9821-A9EAC7627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75298" y="4797018"/>
            <a:ext cx="331872" cy="33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>
            <a:extLst>
              <a:ext uri="{FF2B5EF4-FFF2-40B4-BE49-F238E27FC236}">
                <a16:creationId xmlns="" xmlns:a16="http://schemas.microsoft.com/office/drawing/2014/main" id="{99071CEB-9953-4327-9182-ED48205C8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1379" y="2490122"/>
            <a:ext cx="317581" cy="31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>
            <a:extLst>
              <a:ext uri="{FF2B5EF4-FFF2-40B4-BE49-F238E27FC236}">
                <a16:creationId xmlns="" xmlns:a16="http://schemas.microsoft.com/office/drawing/2014/main" id="{473D03F2-2A04-419C-B607-A8CFD38D5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3341" y="3903587"/>
            <a:ext cx="206152" cy="2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Таблица 17">
            <a:extLst>
              <a:ext uri="{FF2B5EF4-FFF2-40B4-BE49-F238E27FC236}">
                <a16:creationId xmlns="" xmlns:a16="http://schemas.microsoft.com/office/drawing/2014/main" id="{B7B590AF-A389-4C36-A57E-93D011DA92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942308"/>
              </p:ext>
            </p:extLst>
          </p:nvPr>
        </p:nvGraphicFramePr>
        <p:xfrm>
          <a:off x="9909710" y="1489923"/>
          <a:ext cx="2187302" cy="42506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7302">
                  <a:extLst>
                    <a:ext uri="{9D8B030D-6E8A-4147-A177-3AD203B41FA5}">
                      <a16:colId xmlns="" xmlns:a16="http://schemas.microsoft.com/office/drawing/2014/main" val="2959579380"/>
                    </a:ext>
                  </a:extLst>
                </a:gridCol>
              </a:tblGrid>
              <a:tr h="278435">
                <a:tc>
                  <a:txBody>
                    <a:bodyPr/>
                    <a:lstStyle/>
                    <a:p>
                      <a:pPr marL="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Детский хирург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35658638"/>
                  </a:ext>
                </a:extLst>
              </a:tr>
              <a:tr h="278435">
                <a:tc>
                  <a:txBody>
                    <a:bodyPr/>
                    <a:lstStyle/>
                    <a:p>
                      <a:pPr marL="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Офтальмолог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74758111"/>
                  </a:ext>
                </a:extLst>
              </a:tr>
              <a:tr h="278435">
                <a:tc>
                  <a:txBody>
                    <a:bodyPr/>
                    <a:lstStyle/>
                    <a:p>
                      <a:pPr marL="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Оториноларинголог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17536880"/>
                  </a:ext>
                </a:extLst>
              </a:tr>
              <a:tr h="278435">
                <a:tc>
                  <a:txBody>
                    <a:bodyPr/>
                    <a:lstStyle/>
                    <a:p>
                      <a:pPr marL="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Невролог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35689853"/>
                  </a:ext>
                </a:extLst>
              </a:tr>
              <a:tr h="2784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</a:rPr>
                        <a:t>Эндокринолог </a:t>
                      </a:r>
                      <a:endParaRPr lang="ru-RU" sz="1400" dirty="0" smtClean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047206"/>
                  </a:ext>
                </a:extLst>
              </a:tr>
              <a:tr h="2784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</a:rPr>
                        <a:t>Физиотерапевт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41871464"/>
                  </a:ext>
                </a:extLst>
              </a:tr>
              <a:tr h="317199">
                <a:tc>
                  <a:txBody>
                    <a:bodyPr/>
                    <a:lstStyle/>
                    <a:p>
                      <a:pPr marL="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Аллерголог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10134820"/>
                  </a:ext>
                </a:extLst>
              </a:tr>
              <a:tr h="278435">
                <a:tc>
                  <a:txBody>
                    <a:bodyPr/>
                    <a:lstStyle/>
                    <a:p>
                      <a:pPr marL="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</a:rPr>
                        <a:t>Гинеколог </a:t>
                      </a:r>
                      <a:endParaRPr lang="ru-RU" sz="1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84978358"/>
                  </a:ext>
                </a:extLst>
              </a:tr>
              <a:tr h="278435">
                <a:tc>
                  <a:txBody>
                    <a:bodyPr/>
                    <a:lstStyle/>
                    <a:p>
                      <a:pPr marL="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</a:rPr>
                        <a:t>Гастроэнтеролог </a:t>
                      </a:r>
                      <a:endParaRPr lang="ru-RU" sz="1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03461785"/>
                  </a:ext>
                </a:extLst>
              </a:tr>
              <a:tr h="278435">
                <a:tc>
                  <a:txBody>
                    <a:bodyPr/>
                    <a:lstStyle/>
                    <a:p>
                      <a:pPr marL="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</a:rPr>
                        <a:t>Кардиолог </a:t>
                      </a:r>
                      <a:endParaRPr lang="ru-RU" sz="1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04090027"/>
                  </a:ext>
                </a:extLst>
              </a:tr>
              <a:tr h="348073">
                <a:tc>
                  <a:txBody>
                    <a:bodyPr/>
                    <a:lstStyle/>
                    <a:p>
                      <a:pPr marL="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FF00"/>
                          </a:solidFill>
                          <a:effectLst/>
                        </a:rPr>
                        <a:t>БАССЕЙН</a:t>
                      </a:r>
                      <a:endParaRPr lang="ru-RU" sz="1100" dirty="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21126935"/>
                  </a:ext>
                </a:extLst>
              </a:tr>
              <a:tr h="900030">
                <a:tc>
                  <a:txBody>
                    <a:bodyPr/>
                    <a:lstStyle/>
                    <a:p>
                      <a:pPr marL="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</a:rPr>
                        <a:t>УЗИ </a:t>
                      </a:r>
                    </a:p>
                    <a:p>
                      <a:pPr marL="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</a:rPr>
                        <a:t>ЭКГ                           </a:t>
                      </a:r>
                    </a:p>
                    <a:p>
                      <a:pPr marL="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FFFF00"/>
                          </a:solidFill>
                          <a:effectLst/>
                        </a:rPr>
                        <a:t>Холтер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</a:rPr>
                        <a:t>, СМАД      </a:t>
                      </a:r>
                    </a:p>
                    <a:p>
                      <a:pPr marL="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</a:rPr>
                        <a:t>Эхо-КГ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</a:rPr>
                        <a:t>РЕНТГЕН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42646799"/>
                  </a:ext>
                </a:extLst>
              </a:tr>
            </a:tbl>
          </a:graphicData>
        </a:graphic>
      </p:graphicFrame>
      <p:sp>
        <p:nvSpPr>
          <p:cNvPr id="78" name="Овал 77">
            <a:extLst>
              <a:ext uri="{FF2B5EF4-FFF2-40B4-BE49-F238E27FC236}">
                <a16:creationId xmlns="" xmlns:a16="http://schemas.microsoft.com/office/drawing/2014/main" id="{C86A2870-AD4E-440D-8223-B3BBBBD8427A}"/>
              </a:ext>
            </a:extLst>
          </p:cNvPr>
          <p:cNvSpPr/>
          <p:nvPr/>
        </p:nvSpPr>
        <p:spPr>
          <a:xfrm>
            <a:off x="1165068" y="1201793"/>
            <a:ext cx="2269786" cy="47111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Ул. Первомайская д 113</a:t>
            </a:r>
          </a:p>
        </p:txBody>
      </p:sp>
      <p:sp>
        <p:nvSpPr>
          <p:cNvPr id="79" name="Овал 78">
            <a:extLst>
              <a:ext uri="{FF2B5EF4-FFF2-40B4-BE49-F238E27FC236}">
                <a16:creationId xmlns="" xmlns:a16="http://schemas.microsoft.com/office/drawing/2014/main" id="{F08F33C1-4204-4856-A3B5-50BD76C8EB9D}"/>
              </a:ext>
            </a:extLst>
          </p:cNvPr>
          <p:cNvSpPr/>
          <p:nvPr/>
        </p:nvSpPr>
        <p:spPr>
          <a:xfrm>
            <a:off x="5875803" y="600445"/>
            <a:ext cx="1882074" cy="704121"/>
          </a:xfrm>
          <a:prstGeom prst="ellipse">
            <a:avLst/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Гольяново</a:t>
            </a:r>
          </a:p>
        </p:txBody>
      </p:sp>
      <p:sp>
        <p:nvSpPr>
          <p:cNvPr id="80" name="Овал 79">
            <a:extLst>
              <a:ext uri="{FF2B5EF4-FFF2-40B4-BE49-F238E27FC236}">
                <a16:creationId xmlns="" xmlns:a16="http://schemas.microsoft.com/office/drawing/2014/main" id="{D3B45510-5963-421A-AB0C-33E8B12CC76B}"/>
              </a:ext>
            </a:extLst>
          </p:cNvPr>
          <p:cNvSpPr/>
          <p:nvPr/>
        </p:nvSpPr>
        <p:spPr>
          <a:xfrm>
            <a:off x="8317927" y="607847"/>
            <a:ext cx="1771220" cy="581714"/>
          </a:xfrm>
          <a:prstGeom prst="ellipse">
            <a:avLst/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Гольяново</a:t>
            </a:r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="" xmlns:a16="http://schemas.microsoft.com/office/drawing/2014/main" id="{ADE37213-582C-45AE-B3E9-98356F39B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665366"/>
              </p:ext>
            </p:extLst>
          </p:nvPr>
        </p:nvGraphicFramePr>
        <p:xfrm>
          <a:off x="1874726" y="1681174"/>
          <a:ext cx="1377187" cy="9914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7187">
                  <a:extLst>
                    <a:ext uri="{9D8B030D-6E8A-4147-A177-3AD203B41FA5}">
                      <a16:colId xmlns="" xmlns:a16="http://schemas.microsoft.com/office/drawing/2014/main" val="3734757497"/>
                    </a:ext>
                  </a:extLst>
                </a:gridCol>
              </a:tblGrid>
              <a:tr h="379674">
                <a:tc>
                  <a:txBody>
                    <a:bodyPr/>
                    <a:lstStyle/>
                    <a:p>
                      <a:pPr marL="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ЗАЛ ЛФК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6732687"/>
                  </a:ext>
                </a:extLst>
              </a:tr>
              <a:tr h="611784">
                <a:tc>
                  <a:txBody>
                    <a:bodyPr/>
                    <a:lstStyle/>
                    <a:p>
                      <a:pPr marL="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Дневной стационар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58782295"/>
                  </a:ext>
                </a:extLst>
              </a:tr>
            </a:tbl>
          </a:graphicData>
        </a:graphic>
      </p:graphicFrame>
      <p:pic>
        <p:nvPicPr>
          <p:cNvPr id="86" name="Picture 4">
            <a:extLst>
              <a:ext uri="{FF2B5EF4-FFF2-40B4-BE49-F238E27FC236}">
                <a16:creationId xmlns="" xmlns:a16="http://schemas.microsoft.com/office/drawing/2014/main" id="{52A5EE4E-EF47-417A-AEA3-835ED7623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28154" y="2071677"/>
            <a:ext cx="341659" cy="34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4">
            <a:extLst>
              <a:ext uri="{FF2B5EF4-FFF2-40B4-BE49-F238E27FC236}">
                <a16:creationId xmlns="" xmlns:a16="http://schemas.microsoft.com/office/drawing/2014/main" id="{0EF01198-B7C5-4BE3-A617-FF62A612B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62294" y="2066901"/>
            <a:ext cx="341659" cy="34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>
            <a:extLst>
              <a:ext uri="{FF2B5EF4-FFF2-40B4-BE49-F238E27FC236}">
                <a16:creationId xmlns="" xmlns:a16="http://schemas.microsoft.com/office/drawing/2014/main" id="{7DA33E0F-2250-4FF2-8E6E-B438503FC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62844" y="1618933"/>
            <a:ext cx="341659" cy="34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">
            <a:extLst>
              <a:ext uri="{FF2B5EF4-FFF2-40B4-BE49-F238E27FC236}">
                <a16:creationId xmlns="" xmlns:a16="http://schemas.microsoft.com/office/drawing/2014/main" id="{B1DAC7F1-AA91-438C-920F-8A58C291F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4094" y="2497161"/>
            <a:ext cx="341659" cy="34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>
            <a:extLst>
              <a:ext uri="{FF2B5EF4-FFF2-40B4-BE49-F238E27FC236}">
                <a16:creationId xmlns="" xmlns:a16="http://schemas.microsoft.com/office/drawing/2014/main" id="{9B21423A-9498-4571-AB5C-77F6C15E2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93199" y="2507636"/>
            <a:ext cx="341659" cy="34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4">
            <a:extLst>
              <a:ext uri="{FF2B5EF4-FFF2-40B4-BE49-F238E27FC236}">
                <a16:creationId xmlns="" xmlns:a16="http://schemas.microsoft.com/office/drawing/2014/main" id="{FD6F2412-0688-4C05-868B-73CB45E84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17041" y="2976332"/>
            <a:ext cx="341659" cy="34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>
            <a:extLst>
              <a:ext uri="{FF2B5EF4-FFF2-40B4-BE49-F238E27FC236}">
                <a16:creationId xmlns="" xmlns:a16="http://schemas.microsoft.com/office/drawing/2014/main" id="{0D26FBD6-A8CD-4DFC-90F9-E1CBE3A32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93352" y="2974234"/>
            <a:ext cx="341659" cy="34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>
            <a:extLst>
              <a:ext uri="{FF2B5EF4-FFF2-40B4-BE49-F238E27FC236}">
                <a16:creationId xmlns="" xmlns:a16="http://schemas.microsoft.com/office/drawing/2014/main" id="{DE484251-9EC2-4211-9BF1-D88DE35E5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21888" y="3868293"/>
            <a:ext cx="341659" cy="34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4">
            <a:extLst>
              <a:ext uri="{FF2B5EF4-FFF2-40B4-BE49-F238E27FC236}">
                <a16:creationId xmlns="" xmlns:a16="http://schemas.microsoft.com/office/drawing/2014/main" id="{DDAB52A8-CDAF-4EE8-8B6A-4DDC24EB4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94805" y="3447111"/>
            <a:ext cx="341659" cy="34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>
            <a:extLst>
              <a:ext uri="{FF2B5EF4-FFF2-40B4-BE49-F238E27FC236}">
                <a16:creationId xmlns="" xmlns:a16="http://schemas.microsoft.com/office/drawing/2014/main" id="{FDA9568E-51CD-4537-AF73-1137AE982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712282" y="1527658"/>
            <a:ext cx="255619" cy="20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4">
            <a:extLst>
              <a:ext uri="{FF2B5EF4-FFF2-40B4-BE49-F238E27FC236}">
                <a16:creationId xmlns="" xmlns:a16="http://schemas.microsoft.com/office/drawing/2014/main" id="{7418AF9B-2E42-4CB2-A2C2-01E5B1EED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712416" y="1808474"/>
            <a:ext cx="255619" cy="20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">
            <a:extLst>
              <a:ext uri="{FF2B5EF4-FFF2-40B4-BE49-F238E27FC236}">
                <a16:creationId xmlns="" xmlns:a16="http://schemas.microsoft.com/office/drawing/2014/main" id="{103809D2-E0FB-41C7-AEB4-5F8169CFF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30355" y="2068771"/>
            <a:ext cx="255619" cy="20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>
            <a:extLst>
              <a:ext uri="{FF2B5EF4-FFF2-40B4-BE49-F238E27FC236}">
                <a16:creationId xmlns="" xmlns:a16="http://schemas.microsoft.com/office/drawing/2014/main" id="{40CDE96F-5DDF-49DA-AAE8-CAE09FAF6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75072" y="1825669"/>
            <a:ext cx="255619" cy="20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>
            <a:extLst>
              <a:ext uri="{FF2B5EF4-FFF2-40B4-BE49-F238E27FC236}">
                <a16:creationId xmlns="" xmlns:a16="http://schemas.microsoft.com/office/drawing/2014/main" id="{AD75DB75-A4B8-4CA1-8AAD-6F8C721AA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09110" y="2364644"/>
            <a:ext cx="255619" cy="20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>
            <a:extLst>
              <a:ext uri="{FF2B5EF4-FFF2-40B4-BE49-F238E27FC236}">
                <a16:creationId xmlns="" xmlns:a16="http://schemas.microsoft.com/office/drawing/2014/main" id="{3EBAAB6D-7A41-46C8-8882-BEB237FD1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785975" y="2647598"/>
            <a:ext cx="255619" cy="20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>
            <a:extLst>
              <a:ext uri="{FF2B5EF4-FFF2-40B4-BE49-F238E27FC236}">
                <a16:creationId xmlns="" xmlns:a16="http://schemas.microsoft.com/office/drawing/2014/main" id="{077A0195-2AE7-491A-9752-9C64FE9EA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30356" y="2635341"/>
            <a:ext cx="255619" cy="20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4">
            <a:extLst>
              <a:ext uri="{FF2B5EF4-FFF2-40B4-BE49-F238E27FC236}">
                <a16:creationId xmlns="" xmlns:a16="http://schemas.microsoft.com/office/drawing/2014/main" id="{922FE56C-C4E9-4664-BB4B-663E2D9A0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45702" y="3520457"/>
            <a:ext cx="255619" cy="20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>
            <a:extLst>
              <a:ext uri="{FF2B5EF4-FFF2-40B4-BE49-F238E27FC236}">
                <a16:creationId xmlns="" xmlns:a16="http://schemas.microsoft.com/office/drawing/2014/main" id="{6BF8E090-251E-4F7B-9BFC-E8C251AEB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782414" y="3525248"/>
            <a:ext cx="255619" cy="20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4">
            <a:extLst>
              <a:ext uri="{FF2B5EF4-FFF2-40B4-BE49-F238E27FC236}">
                <a16:creationId xmlns="" xmlns:a16="http://schemas.microsoft.com/office/drawing/2014/main" id="{9A994586-0819-4AB1-A104-C50C2C657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19014" y="4061253"/>
            <a:ext cx="255619" cy="20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4">
            <a:extLst>
              <a:ext uri="{FF2B5EF4-FFF2-40B4-BE49-F238E27FC236}">
                <a16:creationId xmlns="" xmlns:a16="http://schemas.microsoft.com/office/drawing/2014/main" id="{523B57FB-5AFA-444C-A604-397EEA31C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53491" y="4373986"/>
            <a:ext cx="255619" cy="20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>
            <a:extLst>
              <a:ext uri="{FF2B5EF4-FFF2-40B4-BE49-F238E27FC236}">
                <a16:creationId xmlns="" xmlns:a16="http://schemas.microsoft.com/office/drawing/2014/main" id="{E74DF66C-AC54-4920-9C29-1F038DA13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782414" y="4373986"/>
            <a:ext cx="255619" cy="20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>
            <a:extLst>
              <a:ext uri="{FF2B5EF4-FFF2-40B4-BE49-F238E27FC236}">
                <a16:creationId xmlns="" xmlns:a16="http://schemas.microsoft.com/office/drawing/2014/main" id="{16E8F3E7-BA3F-4D5E-8BC8-A780E2123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11497" y="4054274"/>
            <a:ext cx="255619" cy="20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4">
            <a:extLst>
              <a:ext uri="{FF2B5EF4-FFF2-40B4-BE49-F238E27FC236}">
                <a16:creationId xmlns="" xmlns:a16="http://schemas.microsoft.com/office/drawing/2014/main" id="{5DF60DFF-ADF7-434A-B77A-B03BDE0DD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84472" y="2068771"/>
            <a:ext cx="255619" cy="20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10">
            <a:extLst>
              <a:ext uri="{FF2B5EF4-FFF2-40B4-BE49-F238E27FC236}">
                <a16:creationId xmlns="" xmlns:a16="http://schemas.microsoft.com/office/drawing/2014/main" id="{86917DFF-2458-4FF2-8662-E1CF39023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35" y="1713313"/>
            <a:ext cx="852801" cy="95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F865A4F2-669F-4812-AAE1-CB81E125A29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875" y="4641817"/>
            <a:ext cx="485775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83F0769B-D67D-4E0D-BDAB-6062B4D91DE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507" y="4309580"/>
            <a:ext cx="316036" cy="33537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023337"/>
              </p:ext>
            </p:extLst>
          </p:nvPr>
        </p:nvGraphicFramePr>
        <p:xfrm>
          <a:off x="943781" y="2692223"/>
          <a:ext cx="2324627" cy="2438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4627"/>
              </a:tblGrid>
              <a:tr h="477631">
                <a:tc>
                  <a:txBody>
                    <a:bodyPr/>
                    <a:lstStyle/>
                    <a:p>
                      <a:pPr marL="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Неврологи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Ф0 </a:t>
                      </a:r>
                    </a:p>
                    <a:p>
                      <a:pPr marL="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7631">
                <a:tc>
                  <a:txBody>
                    <a:bodyPr/>
                    <a:lstStyle/>
                    <a:p>
                      <a:pPr marL="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</a:rPr>
                        <a:t>Нефролог </a:t>
                      </a:r>
                      <a:endParaRPr lang="ru-RU" sz="1400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7631">
                <a:tc>
                  <a:txBody>
                    <a:bodyPr/>
                    <a:lstStyle/>
                    <a:p>
                      <a:pPr marL="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</a:rPr>
                        <a:t>Физиотерапевт</a:t>
                      </a:r>
                    </a:p>
                    <a:p>
                      <a:pPr marL="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7631">
                <a:tc>
                  <a:txBody>
                    <a:bodyPr/>
                    <a:lstStyle/>
                    <a:p>
                      <a:pPr marL="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Офтальмолог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8020">
                <a:tc>
                  <a:txBody>
                    <a:bodyPr/>
                    <a:lstStyle/>
                    <a:p>
                      <a:pPr marL="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</a:rPr>
                        <a:t>КАБИНЕТ ОХРАНЫ</a:t>
                      </a:r>
                      <a:r>
                        <a:rPr lang="ru-RU" sz="1400" baseline="0" dirty="0" smtClean="0">
                          <a:solidFill>
                            <a:srgbClr val="FFFF00"/>
                          </a:solidFill>
                          <a:effectLst/>
                        </a:rPr>
                        <a:t> ЗРЕНИЯ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0" name="Picture 4">
            <a:extLst>
              <a:ext uri="{FF2B5EF4-FFF2-40B4-BE49-F238E27FC236}">
                <a16:creationId xmlns="" xmlns:a16="http://schemas.microsoft.com/office/drawing/2014/main" id="{2ED6C1DF-459C-4F25-B448-54FFF3413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95921" y="2733601"/>
            <a:ext cx="326616" cy="32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">
            <a:extLst>
              <a:ext uri="{FF2B5EF4-FFF2-40B4-BE49-F238E27FC236}">
                <a16:creationId xmlns="" xmlns:a16="http://schemas.microsoft.com/office/drawing/2014/main" id="{2ED6C1DF-459C-4F25-B448-54FFF3413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9710" y="2731230"/>
            <a:ext cx="326616" cy="32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>
            <a:extLst>
              <a:ext uri="{FF2B5EF4-FFF2-40B4-BE49-F238E27FC236}">
                <a16:creationId xmlns="" xmlns:a16="http://schemas.microsoft.com/office/drawing/2014/main" id="{2ED6C1DF-459C-4F25-B448-54FFF3413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60321" y="3218709"/>
            <a:ext cx="326616" cy="32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4">
            <a:extLst>
              <a:ext uri="{FF2B5EF4-FFF2-40B4-BE49-F238E27FC236}">
                <a16:creationId xmlns="" xmlns:a16="http://schemas.microsoft.com/office/drawing/2014/main" id="{2ED6C1DF-459C-4F25-B448-54FFF3413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52744" y="3727658"/>
            <a:ext cx="326616" cy="32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5" name="Таблица 124">
            <a:extLst>
              <a:ext uri="{FF2B5EF4-FFF2-40B4-BE49-F238E27FC236}">
                <a16:creationId xmlns="" xmlns:a16="http://schemas.microsoft.com/office/drawing/2014/main" id="{B7B590AF-A389-4C36-A57E-93D011DA92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678962"/>
              </p:ext>
            </p:extLst>
          </p:nvPr>
        </p:nvGraphicFramePr>
        <p:xfrm>
          <a:off x="3464971" y="1557531"/>
          <a:ext cx="2179736" cy="4102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9736">
                  <a:extLst>
                    <a:ext uri="{9D8B030D-6E8A-4147-A177-3AD203B41FA5}">
                      <a16:colId xmlns="" xmlns:a16="http://schemas.microsoft.com/office/drawing/2014/main" val="2959579380"/>
                    </a:ext>
                  </a:extLst>
                </a:gridCol>
              </a:tblGrid>
              <a:tr h="278435">
                <a:tc>
                  <a:txBody>
                    <a:bodyPr/>
                    <a:lstStyle/>
                    <a:p>
                      <a:pPr marL="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Детский хирург  </a:t>
                      </a:r>
                      <a:endParaRPr lang="ru-RU" sz="1400" dirty="0" smtClean="0">
                        <a:effectLst/>
                      </a:endParaRPr>
                    </a:p>
                    <a:p>
                      <a:pPr marL="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35658638"/>
                  </a:ext>
                </a:extLst>
              </a:tr>
              <a:tr h="278435">
                <a:tc>
                  <a:txBody>
                    <a:bodyPr/>
                    <a:lstStyle/>
                    <a:p>
                      <a:pPr marL="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Офтальмолог </a:t>
                      </a:r>
                      <a:endParaRPr lang="ru-RU" sz="1400" dirty="0" smtClean="0">
                        <a:effectLst/>
                      </a:endParaRPr>
                    </a:p>
                    <a:p>
                      <a:pPr marL="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74758111"/>
                  </a:ext>
                </a:extLst>
              </a:tr>
              <a:tr h="278435">
                <a:tc>
                  <a:txBody>
                    <a:bodyPr/>
                    <a:lstStyle/>
                    <a:p>
                      <a:pPr marL="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Оториноларинголог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endParaRPr lang="ru-RU" sz="1400" dirty="0" smtClean="0">
                        <a:effectLst/>
                      </a:endParaRPr>
                    </a:p>
                    <a:p>
                      <a:pPr marL="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17536880"/>
                  </a:ext>
                </a:extLst>
              </a:tr>
              <a:tr h="278435">
                <a:tc>
                  <a:txBody>
                    <a:bodyPr/>
                    <a:lstStyle/>
                    <a:p>
                      <a:pPr marL="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Невролог </a:t>
                      </a:r>
                      <a:endParaRPr lang="ru-RU" sz="1400" dirty="0" smtClean="0">
                        <a:effectLst/>
                      </a:endParaRPr>
                    </a:p>
                    <a:p>
                      <a:pPr marL="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35689853"/>
                  </a:ext>
                </a:extLst>
              </a:tr>
              <a:tr h="2784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Ортопед-травматолог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047206"/>
                  </a:ext>
                </a:extLst>
              </a:tr>
              <a:tr h="2784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Физиотерапевт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41871464"/>
                  </a:ext>
                </a:extLst>
              </a:tr>
              <a:tr h="317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ЛФК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10134820"/>
                  </a:ext>
                </a:extLst>
              </a:tr>
              <a:tr h="278435">
                <a:tc>
                  <a:txBody>
                    <a:bodyPr/>
                    <a:lstStyle/>
                    <a:p>
                      <a:pPr marL="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УЗИ </a:t>
                      </a:r>
                    </a:p>
                    <a:p>
                      <a:pPr marL="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ЭКГ                           </a:t>
                      </a:r>
                    </a:p>
                    <a:p>
                      <a:pPr marL="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Холтер</a:t>
                      </a:r>
                      <a:r>
                        <a:rPr lang="ru-RU" sz="1400" dirty="0" smtClean="0">
                          <a:effectLst/>
                        </a:rPr>
                        <a:t>, СМАД      </a:t>
                      </a:r>
                    </a:p>
                    <a:p>
                      <a:pPr marL="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Эхо-КГ</a:t>
                      </a:r>
                    </a:p>
                    <a:p>
                      <a:pPr marL="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РЕНТГЕН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84978358"/>
                  </a:ext>
                </a:extLst>
              </a:tr>
            </a:tbl>
          </a:graphicData>
        </a:graphic>
      </p:graphicFrame>
      <p:pic>
        <p:nvPicPr>
          <p:cNvPr id="126" name="Picture 4">
            <a:extLst>
              <a:ext uri="{FF2B5EF4-FFF2-40B4-BE49-F238E27FC236}">
                <a16:creationId xmlns="" xmlns:a16="http://schemas.microsoft.com/office/drawing/2014/main" id="{2ED6C1DF-459C-4F25-B448-54FFF3413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3829" y="2885990"/>
            <a:ext cx="326616" cy="32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4">
            <a:extLst>
              <a:ext uri="{FF2B5EF4-FFF2-40B4-BE49-F238E27FC236}">
                <a16:creationId xmlns="" xmlns:a16="http://schemas.microsoft.com/office/drawing/2014/main" id="{4AFD1908-B12D-4576-9821-A9EAC7627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5291" y="3338194"/>
            <a:ext cx="331872" cy="33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4">
            <a:extLst>
              <a:ext uri="{FF2B5EF4-FFF2-40B4-BE49-F238E27FC236}">
                <a16:creationId xmlns="" xmlns:a16="http://schemas.microsoft.com/office/drawing/2014/main" id="{4AFD1908-B12D-4576-9821-A9EAC7627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5595" y="246425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4">
            <a:extLst>
              <a:ext uri="{FF2B5EF4-FFF2-40B4-BE49-F238E27FC236}">
                <a16:creationId xmlns="" xmlns:a16="http://schemas.microsoft.com/office/drawing/2014/main" id="{4AFD1908-B12D-4576-9821-A9EAC7627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5658" y="206306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4">
            <a:extLst>
              <a:ext uri="{FF2B5EF4-FFF2-40B4-BE49-F238E27FC236}">
                <a16:creationId xmlns="" xmlns:a16="http://schemas.microsoft.com/office/drawing/2014/main" id="{4AFD1908-B12D-4576-9821-A9EAC7627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25539" y="160976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4">
            <a:extLst>
              <a:ext uri="{FF2B5EF4-FFF2-40B4-BE49-F238E27FC236}">
                <a16:creationId xmlns="" xmlns:a16="http://schemas.microsoft.com/office/drawing/2014/main" id="{4AFD1908-B12D-4576-9821-A9EAC7627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23966" y="3754269"/>
            <a:ext cx="331872" cy="33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4">
            <a:extLst>
              <a:ext uri="{FF2B5EF4-FFF2-40B4-BE49-F238E27FC236}">
                <a16:creationId xmlns="" xmlns:a16="http://schemas.microsoft.com/office/drawing/2014/main" id="{4AFD1908-B12D-4576-9821-A9EAC7627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23966" y="4202533"/>
            <a:ext cx="331872" cy="33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4">
            <a:extLst>
              <a:ext uri="{FF2B5EF4-FFF2-40B4-BE49-F238E27FC236}">
                <a16:creationId xmlns="" xmlns:a16="http://schemas.microsoft.com/office/drawing/2014/main" id="{4AFD1908-B12D-4576-9821-A9EAC7627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4208" y="2058187"/>
            <a:ext cx="331872" cy="33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4">
            <a:extLst>
              <a:ext uri="{FF2B5EF4-FFF2-40B4-BE49-F238E27FC236}">
                <a16:creationId xmlns="" xmlns:a16="http://schemas.microsoft.com/office/drawing/2014/main" id="{4AFD1908-B12D-4576-9821-A9EAC7627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5595" y="2893889"/>
            <a:ext cx="331872" cy="33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Прямоугольник 136">
            <a:extLst>
              <a:ext uri="{FF2B5EF4-FFF2-40B4-BE49-F238E27FC236}">
                <a16:creationId xmlns="" xmlns:a16="http://schemas.microsoft.com/office/drawing/2014/main" id="{8C494D65-F013-491B-B107-0A22FEEAE5CA}"/>
              </a:ext>
            </a:extLst>
          </p:cNvPr>
          <p:cNvSpPr/>
          <p:nvPr/>
        </p:nvSpPr>
        <p:spPr>
          <a:xfrm>
            <a:off x="9027719" y="1114905"/>
            <a:ext cx="476862" cy="5257395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КАПИТАЛЬНЫЙ РЕМОНТ</a:t>
            </a:r>
          </a:p>
        </p:txBody>
      </p:sp>
      <p:pic>
        <p:nvPicPr>
          <p:cNvPr id="138" name="Picture 4">
            <a:extLst>
              <a:ext uri="{FF2B5EF4-FFF2-40B4-BE49-F238E27FC236}">
                <a16:creationId xmlns="" xmlns:a16="http://schemas.microsoft.com/office/drawing/2014/main" id="{FDA9568E-51CD-4537-AF73-1137AE982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782948" y="2901565"/>
            <a:ext cx="241339" cy="20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67875" y="4328205"/>
            <a:ext cx="1037463" cy="3167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80"/>
              </a:lnSpc>
            </a:pPr>
            <a:r>
              <a:rPr lang="ru-RU" b="1" dirty="0"/>
              <a:t>РЕНТГЕН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9632" y="5436097"/>
            <a:ext cx="2685222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680"/>
              </a:lnSpc>
            </a:pPr>
            <a:r>
              <a:rPr lang="ru-RU" b="1" dirty="0" smtClean="0"/>
              <a:t>ТРАВМПУНКТ (ДСП №45)</a:t>
            </a:r>
            <a:endParaRPr lang="ru-RU" b="1" dirty="0"/>
          </a:p>
        </p:txBody>
      </p:sp>
      <p:sp>
        <p:nvSpPr>
          <p:cNvPr id="139" name="Овал 138">
            <a:extLst>
              <a:ext uri="{FF2B5EF4-FFF2-40B4-BE49-F238E27FC236}">
                <a16:creationId xmlns="" xmlns:a16="http://schemas.microsoft.com/office/drawing/2014/main" id="{C86A2870-AD4E-440D-8223-B3BBBBD8427A}"/>
              </a:ext>
            </a:extLst>
          </p:cNvPr>
          <p:cNvSpPr/>
          <p:nvPr/>
        </p:nvSpPr>
        <p:spPr>
          <a:xfrm>
            <a:off x="616513" y="5663449"/>
            <a:ext cx="2792427" cy="5279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Ул. </a:t>
            </a:r>
            <a:r>
              <a:rPr lang="ru-RU" sz="1400" b="1" dirty="0" smtClean="0">
                <a:solidFill>
                  <a:srgbClr val="002060"/>
                </a:solidFill>
              </a:rPr>
              <a:t>Нижняя Первомайская </a:t>
            </a:r>
            <a:r>
              <a:rPr lang="ru-RU" sz="1400" b="1" dirty="0">
                <a:solidFill>
                  <a:srgbClr val="002060"/>
                </a:solidFill>
              </a:rPr>
              <a:t>д 6</a:t>
            </a:r>
            <a:r>
              <a:rPr lang="ru-RU" sz="1400" b="1" dirty="0" smtClean="0">
                <a:solidFill>
                  <a:srgbClr val="002060"/>
                </a:solidFill>
              </a:rPr>
              <a:t>3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62709" y="6299867"/>
            <a:ext cx="1037463" cy="3167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80"/>
              </a:lnSpc>
              <a:defRPr/>
            </a:pPr>
            <a:r>
              <a:rPr lang="ru-RU" b="1" dirty="0"/>
              <a:t>РЕНТГЕН</a:t>
            </a:r>
          </a:p>
        </p:txBody>
      </p:sp>
      <p:pic>
        <p:nvPicPr>
          <p:cNvPr id="141" name="Picture 4">
            <a:extLst>
              <a:ext uri="{FF2B5EF4-FFF2-40B4-BE49-F238E27FC236}">
                <a16:creationId xmlns="" xmlns:a16="http://schemas.microsoft.com/office/drawing/2014/main" id="{178385B4-1B9C-42E1-B9A8-E8B93A890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8612" y="4618608"/>
            <a:ext cx="206152" cy="2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4">
            <a:extLst>
              <a:ext uri="{FF2B5EF4-FFF2-40B4-BE49-F238E27FC236}">
                <a16:creationId xmlns="" xmlns:a16="http://schemas.microsoft.com/office/drawing/2014/main" id="{178385B4-1B9C-42E1-B9A8-E8B93A890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73672" y="4812774"/>
            <a:ext cx="206152" cy="2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37888" y="6222803"/>
            <a:ext cx="1198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U - </a:t>
            </a:r>
            <a:r>
              <a:rPr lang="ru-RU" sz="2400" b="1" dirty="0">
                <a:solidFill>
                  <a:srgbClr val="FF0000"/>
                </a:solidFill>
              </a:rPr>
              <a:t>дуга</a:t>
            </a:r>
          </a:p>
        </p:txBody>
      </p:sp>
      <p:pic>
        <p:nvPicPr>
          <p:cNvPr id="82" name="Picture 4">
            <a:extLst>
              <a:ext uri="{FF2B5EF4-FFF2-40B4-BE49-F238E27FC236}">
                <a16:creationId xmlns="" xmlns:a16="http://schemas.microsoft.com/office/drawing/2014/main" id="{2ED6C1DF-459C-4F25-B448-54FFF3413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76853" y="4188457"/>
            <a:ext cx="326616" cy="32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>
            <a:extLst>
              <a:ext uri="{FF2B5EF4-FFF2-40B4-BE49-F238E27FC236}">
                <a16:creationId xmlns="" xmlns:a16="http://schemas.microsoft.com/office/drawing/2014/main" id="{2ED6C1DF-459C-4F25-B448-54FFF3413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65837" y="4759895"/>
            <a:ext cx="326616" cy="32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>
            <a:extLst>
              <a:ext uri="{FF2B5EF4-FFF2-40B4-BE49-F238E27FC236}">
                <a16:creationId xmlns="" xmlns:a16="http://schemas.microsoft.com/office/drawing/2014/main" id="{2ED6C1DF-459C-4F25-B448-54FFF3413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1335" y="2453984"/>
            <a:ext cx="326616" cy="32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">
            <a:extLst>
              <a:ext uri="{FF2B5EF4-FFF2-40B4-BE49-F238E27FC236}">
                <a16:creationId xmlns="" xmlns:a16="http://schemas.microsoft.com/office/drawing/2014/main" id="{178385B4-1B9C-42E1-B9A8-E8B93A890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4208" y="5006940"/>
            <a:ext cx="206152" cy="2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>
            <a:extLst>
              <a:ext uri="{FF2B5EF4-FFF2-40B4-BE49-F238E27FC236}">
                <a16:creationId xmlns="" xmlns:a16="http://schemas.microsoft.com/office/drawing/2014/main" id="{178385B4-1B9C-42E1-B9A8-E8B93A890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4669" y="5202121"/>
            <a:ext cx="206152" cy="2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>
            <a:extLst>
              <a:ext uri="{FF2B5EF4-FFF2-40B4-BE49-F238E27FC236}">
                <a16:creationId xmlns="" xmlns:a16="http://schemas.microsoft.com/office/drawing/2014/main" id="{178385B4-1B9C-42E1-B9A8-E8B93A890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3341" y="5396370"/>
            <a:ext cx="206152" cy="2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4">
            <a:extLst>
              <a:ext uri="{FF2B5EF4-FFF2-40B4-BE49-F238E27FC236}">
                <a16:creationId xmlns="" xmlns:a16="http://schemas.microsoft.com/office/drawing/2014/main" id="{178385B4-1B9C-42E1-B9A8-E8B93A890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37103" y="4271185"/>
            <a:ext cx="326004" cy="32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">
            <a:extLst>
              <a:ext uri="{FF2B5EF4-FFF2-40B4-BE49-F238E27FC236}">
                <a16:creationId xmlns="" xmlns:a16="http://schemas.microsoft.com/office/drawing/2014/main" id="{178385B4-1B9C-42E1-B9A8-E8B93A890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32532" y="4844039"/>
            <a:ext cx="206152" cy="2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">
            <a:extLst>
              <a:ext uri="{FF2B5EF4-FFF2-40B4-BE49-F238E27FC236}">
                <a16:creationId xmlns="" xmlns:a16="http://schemas.microsoft.com/office/drawing/2014/main" id="{178385B4-1B9C-42E1-B9A8-E8B93A890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8115" y="5052289"/>
            <a:ext cx="206152" cy="2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4">
            <a:extLst>
              <a:ext uri="{FF2B5EF4-FFF2-40B4-BE49-F238E27FC236}">
                <a16:creationId xmlns="" xmlns:a16="http://schemas.microsoft.com/office/drawing/2014/main" id="{178385B4-1B9C-42E1-B9A8-E8B93A890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8594" y="5258441"/>
            <a:ext cx="206152" cy="2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4">
            <a:extLst>
              <a:ext uri="{FF2B5EF4-FFF2-40B4-BE49-F238E27FC236}">
                <a16:creationId xmlns="" xmlns:a16="http://schemas.microsoft.com/office/drawing/2014/main" id="{178385B4-1B9C-42E1-B9A8-E8B93A890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06949" y="4673790"/>
            <a:ext cx="206152" cy="2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4">
            <a:extLst>
              <a:ext uri="{FF2B5EF4-FFF2-40B4-BE49-F238E27FC236}">
                <a16:creationId xmlns="" xmlns:a16="http://schemas.microsoft.com/office/drawing/2014/main" id="{178385B4-1B9C-42E1-B9A8-E8B93A890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4515" y="5806495"/>
            <a:ext cx="206152" cy="2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4">
            <a:extLst>
              <a:ext uri="{FF2B5EF4-FFF2-40B4-BE49-F238E27FC236}">
                <a16:creationId xmlns="" xmlns:a16="http://schemas.microsoft.com/office/drawing/2014/main" id="{178385B4-1B9C-42E1-B9A8-E8B93A890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22537" y="5825936"/>
            <a:ext cx="206152" cy="2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4">
            <a:extLst>
              <a:ext uri="{FF2B5EF4-FFF2-40B4-BE49-F238E27FC236}">
                <a16:creationId xmlns="" xmlns:a16="http://schemas.microsoft.com/office/drawing/2014/main" id="{922FE56C-C4E9-4664-BB4B-663E2D9A0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782414" y="3192698"/>
            <a:ext cx="255619" cy="20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4">
            <a:extLst>
              <a:ext uri="{FF2B5EF4-FFF2-40B4-BE49-F238E27FC236}">
                <a16:creationId xmlns="" xmlns:a16="http://schemas.microsoft.com/office/drawing/2014/main" id="{922FE56C-C4E9-4664-BB4B-663E2D9A0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71451" y="3209459"/>
            <a:ext cx="255619" cy="20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4">
            <a:extLst>
              <a:ext uri="{FF2B5EF4-FFF2-40B4-BE49-F238E27FC236}">
                <a16:creationId xmlns="" xmlns:a16="http://schemas.microsoft.com/office/drawing/2014/main" id="{922FE56C-C4E9-4664-BB4B-663E2D9A0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74584" y="3822537"/>
            <a:ext cx="255619" cy="20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4">
            <a:extLst>
              <a:ext uri="{FF2B5EF4-FFF2-40B4-BE49-F238E27FC236}">
                <a16:creationId xmlns="" xmlns:a16="http://schemas.microsoft.com/office/drawing/2014/main" id="{922FE56C-C4E9-4664-BB4B-663E2D9A0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75930" y="1746614"/>
            <a:ext cx="255619" cy="20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4">
            <a:extLst>
              <a:ext uri="{FF2B5EF4-FFF2-40B4-BE49-F238E27FC236}">
                <a16:creationId xmlns="" xmlns:a16="http://schemas.microsoft.com/office/drawing/2014/main" id="{922FE56C-C4E9-4664-BB4B-663E2D9A0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23901" y="2095075"/>
            <a:ext cx="255619" cy="20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4">
            <a:extLst>
              <a:ext uri="{FF2B5EF4-FFF2-40B4-BE49-F238E27FC236}">
                <a16:creationId xmlns="" xmlns:a16="http://schemas.microsoft.com/office/drawing/2014/main" id="{922FE56C-C4E9-4664-BB4B-663E2D9A0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26874" y="2400848"/>
            <a:ext cx="255619" cy="20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4">
            <a:extLst>
              <a:ext uri="{FF2B5EF4-FFF2-40B4-BE49-F238E27FC236}">
                <a16:creationId xmlns="" xmlns:a16="http://schemas.microsoft.com/office/drawing/2014/main" id="{922FE56C-C4E9-4664-BB4B-663E2D9A0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01321" y="4697346"/>
            <a:ext cx="255619" cy="20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4">
            <a:extLst>
              <a:ext uri="{FF2B5EF4-FFF2-40B4-BE49-F238E27FC236}">
                <a16:creationId xmlns="" xmlns:a16="http://schemas.microsoft.com/office/drawing/2014/main" id="{922FE56C-C4E9-4664-BB4B-663E2D9A0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73511" y="4879942"/>
            <a:ext cx="255619" cy="20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4">
            <a:extLst>
              <a:ext uri="{FF2B5EF4-FFF2-40B4-BE49-F238E27FC236}">
                <a16:creationId xmlns="" xmlns:a16="http://schemas.microsoft.com/office/drawing/2014/main" id="{922FE56C-C4E9-4664-BB4B-663E2D9A0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76006" y="5087210"/>
            <a:ext cx="255619" cy="20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4">
            <a:extLst>
              <a:ext uri="{FF2B5EF4-FFF2-40B4-BE49-F238E27FC236}">
                <a16:creationId xmlns="" xmlns:a16="http://schemas.microsoft.com/office/drawing/2014/main" id="{922FE56C-C4E9-4664-BB4B-663E2D9A0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43641" y="5304872"/>
            <a:ext cx="255619" cy="20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4">
            <a:extLst>
              <a:ext uri="{FF2B5EF4-FFF2-40B4-BE49-F238E27FC236}">
                <a16:creationId xmlns="" xmlns:a16="http://schemas.microsoft.com/office/drawing/2014/main" id="{922FE56C-C4E9-4664-BB4B-663E2D9A0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76494" y="5458900"/>
            <a:ext cx="255619" cy="20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Прямоугольник 153"/>
          <p:cNvSpPr/>
          <p:nvPr/>
        </p:nvSpPr>
        <p:spPr>
          <a:xfrm>
            <a:off x="9893246" y="5991971"/>
            <a:ext cx="23140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??? НЕТ МРП !!!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8F5245-4F8A-4830-9B70-DB09238F4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4840" y="548680"/>
            <a:ext cx="5161790" cy="199258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СПАСИБО 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ЗА </a:t>
            </a:r>
            <a:r>
              <a:rPr lang="ru-RU" b="1" dirty="0" smtClean="0">
                <a:solidFill>
                  <a:srgbClr val="0070C0"/>
                </a:solidFill>
              </a:rPr>
              <a:t>ВНИМАНИЕ !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8EC23AF-24EC-48C3-BCE1-DAD94B2E62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73" y="4010874"/>
            <a:ext cx="2088232" cy="25108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2BA3BE5-5BDE-46D6-BE85-F17BB9CFC2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139054"/>
            <a:ext cx="1944216" cy="25922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8D0DA9C-79BF-4464-991D-E6271F4BBB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7" r="3074" b="3555"/>
          <a:stretch/>
        </p:blipFill>
        <p:spPr>
          <a:xfrm>
            <a:off x="214130" y="98861"/>
            <a:ext cx="4320480" cy="36004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D95CB2F-2917-49BC-81AA-6955374312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3429000"/>
            <a:ext cx="4352035" cy="32640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19736" y="4228805"/>
            <a:ext cx="41044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https://dgp122.mos.ru</a:t>
            </a:r>
            <a:r>
              <a:rPr lang="en-US" dirty="0" smtClean="0">
                <a:hlinkClick r:id="rId6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https</a:t>
            </a:r>
            <a:r>
              <a:rPr lang="ru-RU" dirty="0"/>
              <a:t>://</a:t>
            </a:r>
            <a:r>
              <a:rPr lang="ru-RU" dirty="0" smtClean="0"/>
              <a:t>t.me/dgp122</a:t>
            </a:r>
          </a:p>
          <a:p>
            <a:r>
              <a:rPr lang="ru-RU" dirty="0" smtClean="0">
                <a:hlinkClick r:id="rId7"/>
              </a:rPr>
              <a:t>https</a:t>
            </a:r>
            <a:r>
              <a:rPr lang="ru-RU" dirty="0">
                <a:hlinkClick r:id="rId7"/>
              </a:rPr>
              <a:t>://</a:t>
            </a:r>
            <a:r>
              <a:rPr lang="ru-RU" dirty="0" smtClean="0">
                <a:hlinkClick r:id="rId7"/>
              </a:rPr>
              <a:t>t.me/vaschdoctor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hlinkClick r:id="rId8"/>
              </a:rPr>
              <a:t>https</a:t>
            </a:r>
            <a:r>
              <a:rPr lang="ru-RU" dirty="0">
                <a:hlinkClick r:id="rId8"/>
              </a:rPr>
              <a:t>://</a:t>
            </a:r>
            <a:r>
              <a:rPr lang="ru-RU" dirty="0" smtClean="0">
                <a:hlinkClick r:id="rId8"/>
              </a:rPr>
              <a:t>vk.com/id779143244</a:t>
            </a:r>
            <a:endParaRPr lang="ru-RU" dirty="0" smtClean="0"/>
          </a:p>
          <a:p>
            <a:r>
              <a:rPr lang="ru-RU" dirty="0" smtClean="0"/>
              <a:t>https</a:t>
            </a:r>
            <a:r>
              <a:rPr lang="ru-RU" dirty="0"/>
              <a:t>://</a:t>
            </a:r>
            <a:r>
              <a:rPr lang="ru-RU" dirty="0" smtClean="0"/>
              <a:t>vk.com/dgp122</a:t>
            </a:r>
            <a:endParaRPr lang="ru-RU" dirty="0"/>
          </a:p>
        </p:txBody>
      </p:sp>
      <p:sp>
        <p:nvSpPr>
          <p:cNvPr id="4" name="AutoShape 2" descr="blob:https://web.whatsapp.com/e64fc36b-e81b-4cd9-821d-108f50f08e6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blob:https://web.whatsapp.com/e64fc36b-e81b-4cd9-821d-108f50f08e6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505" y="4829140"/>
            <a:ext cx="588390" cy="588390"/>
          </a:xfrm>
          <a:prstGeom prst="rect">
            <a:avLst/>
          </a:prstGeom>
        </p:spPr>
      </p:pic>
      <p:pic>
        <p:nvPicPr>
          <p:cNvPr id="6150" name="Picture 6" descr="https://deskmed.ru/wp-content/files/photo-2-1536x153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682" y="5733256"/>
            <a:ext cx="420036" cy="42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8" descr="https://www.mos.ru/front/markup/header-footer/media/logo.75a1be1f.svg"/>
          <p:cNvSpPr>
            <a:spLocks noChangeAspect="1" noChangeArrowheads="1"/>
          </p:cNvSpPr>
          <p:nvPr/>
        </p:nvSpPr>
        <p:spPr bwMode="auto">
          <a:xfrm>
            <a:off x="2875233" y="3944991"/>
            <a:ext cx="765897" cy="76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pic>
        <p:nvPicPr>
          <p:cNvPr id="6154" name="Picture 10" descr="https://moysite.ru/wp-content/uploads/2023/02/mos.ru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33" y="4258842"/>
            <a:ext cx="797139" cy="31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56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2" y="159123"/>
            <a:ext cx="12000655" cy="47158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Roboto"/>
              </a:rPr>
              <a:t>      ДГП ВАО ЧИСЛЕННОСТЬ ПРИКРЕПЛЕННОГО НАСЕЛЕНИЯ, ДЕТЕЙ</a:t>
            </a:r>
            <a:endParaRPr lang="ru-RU" sz="3200" b="1" dirty="0">
              <a:latin typeface="Roboto"/>
            </a:endParaRPr>
          </a:p>
        </p:txBody>
      </p:sp>
      <p:pic>
        <p:nvPicPr>
          <p:cNvPr id="1026" name="Picture 2" descr="https://gassend.ru/upload/iblock/5db/_-_-_-_-_-_-_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23" y="743379"/>
            <a:ext cx="5207066" cy="576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Крест 4"/>
          <p:cNvSpPr/>
          <p:nvPr/>
        </p:nvSpPr>
        <p:spPr>
          <a:xfrm>
            <a:off x="229247" y="254997"/>
            <a:ext cx="333751" cy="288032"/>
          </a:xfrm>
          <a:prstGeom prst="plus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 flipH="1">
            <a:off x="1343472" y="2132856"/>
            <a:ext cx="115212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ДГП№28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 flipH="1">
            <a:off x="623392" y="3264059"/>
            <a:ext cx="1296144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ДГП№52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 flipH="1">
            <a:off x="2200922" y="3054151"/>
            <a:ext cx="157497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ДГП№122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4151784" y="2471410"/>
            <a:ext cx="1584176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ГП№175 ДО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2495600" y="4696738"/>
            <a:ext cx="115212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ДГП№7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 flipH="1">
            <a:off x="3801118" y="5589240"/>
            <a:ext cx="1430786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ДГП№120</a:t>
            </a:r>
            <a:endParaRPr lang="ru-RU" sz="2000" b="1" dirty="0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6384032" y="1412776"/>
            <a:ext cx="5112568" cy="4176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latin typeface="Roboto"/>
              </a:rPr>
              <a:t>ГП№175 ДО =   3 749</a:t>
            </a:r>
          </a:p>
          <a:p>
            <a:r>
              <a:rPr lang="ru-RU" sz="4000" dirty="0" smtClean="0">
                <a:latin typeface="Roboto"/>
              </a:rPr>
              <a:t>ДГП№52 </a:t>
            </a:r>
            <a:r>
              <a:rPr lang="ru-RU" sz="4000" dirty="0">
                <a:latin typeface="Roboto"/>
              </a:rPr>
              <a:t>= </a:t>
            </a:r>
            <a:r>
              <a:rPr lang="ru-RU" sz="4000" dirty="0" smtClean="0">
                <a:latin typeface="Roboto"/>
              </a:rPr>
              <a:t>      32 871</a:t>
            </a:r>
          </a:p>
          <a:p>
            <a:r>
              <a:rPr lang="ru-RU" sz="4000" dirty="0">
                <a:latin typeface="Roboto"/>
              </a:rPr>
              <a:t>ДГП№28 = </a:t>
            </a:r>
            <a:r>
              <a:rPr lang="ru-RU" sz="4000" dirty="0" smtClean="0">
                <a:latin typeface="Roboto"/>
              </a:rPr>
              <a:t>      34 497</a:t>
            </a:r>
          </a:p>
          <a:p>
            <a:r>
              <a:rPr lang="ru-RU" sz="4000" dirty="0">
                <a:latin typeface="Roboto"/>
              </a:rPr>
              <a:t>ДГП№120 =     55 </a:t>
            </a:r>
            <a:r>
              <a:rPr lang="ru-RU" sz="4000" dirty="0" smtClean="0">
                <a:latin typeface="Roboto"/>
              </a:rPr>
              <a:t>346</a:t>
            </a:r>
          </a:p>
          <a:p>
            <a:r>
              <a:rPr lang="ru-RU" sz="4000" dirty="0" smtClean="0">
                <a:latin typeface="Roboto"/>
              </a:rPr>
              <a:t>ДГП№7 </a:t>
            </a:r>
            <a:r>
              <a:rPr lang="ru-RU" sz="4000" dirty="0">
                <a:latin typeface="Roboto"/>
              </a:rPr>
              <a:t>= </a:t>
            </a:r>
            <a:r>
              <a:rPr lang="ru-RU" sz="4000" dirty="0" smtClean="0">
                <a:latin typeface="Roboto"/>
              </a:rPr>
              <a:t>        55 629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Roboto"/>
              </a:rPr>
              <a:t>ДГП№122 =     60 579</a:t>
            </a:r>
            <a:endParaRPr lang="ru-RU" sz="4000" dirty="0">
              <a:solidFill>
                <a:srgbClr val="FF0000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51776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1" y="-90476"/>
            <a:ext cx="98657" cy="6687828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767408" y="119830"/>
            <a:ext cx="10586392" cy="143696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Доступность медицинской </a:t>
            </a:r>
            <a:r>
              <a:rPr lang="ru-RU" sz="4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помощи</a:t>
            </a:r>
            <a:r>
              <a:rPr lang="en-US" sz="4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3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ru-RU" sz="3000" b="1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3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находилась </a:t>
            </a:r>
            <a:r>
              <a:rPr lang="ru-RU" sz="3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</a:t>
            </a:r>
            <a:r>
              <a:rPr lang="ru-RU" sz="3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стабильном </a:t>
            </a:r>
            <a:r>
              <a:rPr lang="ru-RU" sz="3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уровне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767408" y="692696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132510" y="4653136"/>
            <a:ext cx="6641480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7606330" y="4049949"/>
            <a:ext cx="1225974" cy="9818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95%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нормативный 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показатель 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доступности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525941" y="4657334"/>
            <a:ext cx="1008112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93599" y="2328095"/>
            <a:ext cx="1310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8658" y="3696006"/>
            <a:ext cx="1632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20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</a:t>
            </a:r>
            <a:r>
              <a:rPr lang="ru-RU" sz="20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8658" y="2838247"/>
            <a:ext cx="1632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20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20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10729359" y="4355891"/>
            <a:ext cx="1248882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99,3%</a:t>
            </a:r>
            <a:endParaRPr lang="ru-RU" sz="30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10797886" y="3189116"/>
            <a:ext cx="1394114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98,7%</a:t>
            </a:r>
            <a:endParaRPr lang="ru-RU" sz="30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педиатры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10651214" y="1753226"/>
            <a:ext cx="1405172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97,1%</a:t>
            </a:r>
            <a:endParaRPr lang="ru-RU" sz="300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98519232"/>
              </p:ext>
            </p:extLst>
          </p:nvPr>
        </p:nvGraphicFramePr>
        <p:xfrm>
          <a:off x="1583634" y="1556792"/>
          <a:ext cx="9041623" cy="496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554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-24867" y="-142981"/>
            <a:ext cx="12192000" cy="6596317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767408" y="1035498"/>
            <a:ext cx="3456384" cy="550642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1631504" y="104421"/>
            <a:ext cx="10153128" cy="541655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поликлиники </a:t>
            </a:r>
            <a:r>
              <a:rPr lang="ru-RU" sz="4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2021/2022/2023</a:t>
            </a:r>
            <a:endParaRPr lang="ru-RU" sz="4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5" name="Прямая соединительная линия 24"/>
          <p:cNvCxnSpPr>
            <a:cxnSpLocks/>
          </p:cNvCxnSpPr>
          <p:nvPr/>
        </p:nvCxnSpPr>
        <p:spPr>
          <a:xfrm>
            <a:off x="407368" y="646076"/>
            <a:ext cx="10800875" cy="19635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>
          <a:xfrm>
            <a:off x="6816080" y="688938"/>
            <a:ext cx="4690806" cy="99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855075/</a:t>
            </a:r>
            <a:r>
              <a:rPr lang="ru-RU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960759/</a:t>
            </a:r>
            <a:r>
              <a:rPr lang="ru-RU" sz="3500" dirty="0" smtClean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931123</a:t>
            </a:r>
            <a:endParaRPr lang="en-US" sz="3500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8" name="Прямая со стрелкой 27"/>
          <p:cNvCxnSpPr>
            <a:cxnSpLocks/>
          </p:cNvCxnSpPr>
          <p:nvPr/>
        </p:nvCxnSpPr>
        <p:spPr>
          <a:xfrm flipV="1">
            <a:off x="9912424" y="2348880"/>
            <a:ext cx="0" cy="378679"/>
          </a:xfrm>
          <a:prstGeom prst="straightConnector1">
            <a:avLst/>
          </a:prstGeom>
          <a:ln w="28575" cap="rnd" cmpd="sng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558026111"/>
              </p:ext>
            </p:extLst>
          </p:nvPr>
        </p:nvGraphicFramePr>
        <p:xfrm>
          <a:off x="191344" y="863907"/>
          <a:ext cx="10611629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174272"/>
              </p:ext>
            </p:extLst>
          </p:nvPr>
        </p:nvGraphicFramePr>
        <p:xfrm>
          <a:off x="8080069" y="4149080"/>
          <a:ext cx="3733800" cy="9258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2021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2022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2023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95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ПО ЗАБОЛЕВАНИЮ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424764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356190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341403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ПРОФИЛАТИЧЕСКИЙ ОСМОТР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460311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604569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589720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ПОСЕЩЕНИЯ В ДГП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801192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884836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855884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34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ОСМОТРЫ НА ДОМУ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83883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75923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75239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538315" y="6430712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Дистанционная форма – телемедицина, </a:t>
            </a:r>
            <a:r>
              <a:rPr lang="ru-RU" sz="2400" b="1" dirty="0" err="1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аудиопротоколы</a:t>
            </a:r>
            <a:r>
              <a:rPr lang="ru-RU" sz="2400" b="1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зоны ОРВИ</a:t>
            </a:r>
            <a:endParaRPr lang="ru-RU" sz="24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15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69862" y="1561292"/>
            <a:ext cx="7886235" cy="5057212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>
            <a:cxnSpLocks/>
          </p:cNvCxnSpPr>
          <p:nvPr/>
        </p:nvCxnSpPr>
        <p:spPr>
          <a:xfrm>
            <a:off x="484588" y="830910"/>
            <a:ext cx="6336703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100993" y="823688"/>
            <a:ext cx="7170516" cy="97393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детей сирот и опекаемых,</a:t>
            </a:r>
            <a:r>
              <a:rPr lang="ru-RU" sz="32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выполнена на 100</a:t>
            </a:r>
            <a:r>
              <a:rPr lang="ru-RU" sz="32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%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r="8632"/>
          <a:stretch/>
        </p:blipFill>
        <p:spPr>
          <a:xfrm>
            <a:off x="8642740" y="2701101"/>
            <a:ext cx="3060534" cy="3808371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779990"/>
              </p:ext>
            </p:extLst>
          </p:nvPr>
        </p:nvGraphicFramePr>
        <p:xfrm>
          <a:off x="392621" y="1892890"/>
          <a:ext cx="7280903" cy="1180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090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2788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/>
                        <a:t>АПЦ122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183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70C0"/>
                          </a:solidFill>
                        </a:rPr>
                        <a:t>351+48(399) </a:t>
                      </a:r>
                      <a:r>
                        <a:rPr lang="ru-RU" sz="3200" b="1" dirty="0" smtClean="0"/>
                        <a:t>/ 350+40(390) / </a:t>
                      </a:r>
                      <a:r>
                        <a:rPr lang="ru-RU" sz="3200" b="1" dirty="0" smtClean="0">
                          <a:solidFill>
                            <a:srgbClr val="00B050"/>
                          </a:solidFill>
                        </a:rPr>
                        <a:t>332+37(376)</a:t>
                      </a:r>
                      <a:endParaRPr lang="ru-RU" sz="3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48F5B1E6-28C1-4479-A6EC-7466627338AD}"/>
              </a:ext>
            </a:extLst>
          </p:cNvPr>
          <p:cNvSpPr txBox="1">
            <a:spLocks/>
          </p:cNvSpPr>
          <p:nvPr/>
        </p:nvSpPr>
        <p:spPr>
          <a:xfrm>
            <a:off x="1204667" y="3993397"/>
            <a:ext cx="5616624" cy="741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Детей с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ограниченными возможностями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здоровья, на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01F1B243-FF72-41AF-815E-BCCE0C55F765}"/>
              </a:ext>
            </a:extLst>
          </p:cNvPr>
          <p:cNvSpPr txBox="1">
            <a:spLocks/>
          </p:cNvSpPr>
          <p:nvPr/>
        </p:nvSpPr>
        <p:spPr>
          <a:xfrm>
            <a:off x="1881522" y="4844004"/>
            <a:ext cx="3923935" cy="583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867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/ </a:t>
            </a:r>
            <a:r>
              <a:rPr lang="ru-RU" sz="4000" b="1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896/ </a:t>
            </a:r>
            <a:r>
              <a:rPr lang="ru-RU" sz="4000" b="1" dirty="0" smtClean="0">
                <a:solidFill>
                  <a:srgbClr val="00B05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926</a:t>
            </a:r>
            <a:endParaRPr lang="ru-RU" sz="4000" b="1" dirty="0">
              <a:solidFill>
                <a:srgbClr val="00B05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17C5637-C0FB-4865-9565-251BF80AF128}"/>
              </a:ext>
            </a:extLst>
          </p:cNvPr>
          <p:cNvSpPr/>
          <p:nvPr/>
        </p:nvSpPr>
        <p:spPr>
          <a:xfrm>
            <a:off x="1204667" y="80829"/>
            <a:ext cx="47192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Диспансеризация</a:t>
            </a:r>
            <a:endParaRPr lang="ru-RU" sz="4000" dirty="0"/>
          </a:p>
        </p:txBody>
      </p:sp>
      <p:sp>
        <p:nvSpPr>
          <p:cNvPr id="11" name="Стрелка вверх 10"/>
          <p:cNvSpPr/>
          <p:nvPr/>
        </p:nvSpPr>
        <p:spPr>
          <a:xfrm>
            <a:off x="7762068" y="4844004"/>
            <a:ext cx="180020" cy="69692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flipV="1">
            <a:off x="7716450" y="2204864"/>
            <a:ext cx="179518" cy="61278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sun9-11.userapi.com/impg/96ROar-fOGL29FVpF-ZMV-s2qJCi8kv_VxjpIg/mjTKmeRPg0A.jpg?size=1280x853&amp;quality=95&amp;sign=33308a5d3be465202eca501243740e06&amp;c_uniq_tag=jJ74OcbFIxy7KrGUljEcuoBOh8tYpcRhThRJU8_FvDQ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1"/>
          <a:stretch/>
        </p:blipFill>
        <p:spPr bwMode="auto">
          <a:xfrm>
            <a:off x="8626341" y="260648"/>
            <a:ext cx="3076933" cy="237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honoteka.org/uploads/posts/2023-03/1679986839_phonoteka-org-p-inklyuzivnoe-obrazovanie-oboi-instagram-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193" y="5536503"/>
            <a:ext cx="5817091" cy="97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51384" y="3007885"/>
            <a:ext cx="67266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* Число детей сирот и под опекой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44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344472" cy="7492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КДН,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ОПЕКА (детей)</a:t>
            </a:r>
            <a:endParaRPr lang="ru-RU" sz="3000" b="1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79376" y="620688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980302"/>
              </p:ext>
            </p:extLst>
          </p:nvPr>
        </p:nvGraphicFramePr>
        <p:xfrm>
          <a:off x="479376" y="754930"/>
          <a:ext cx="7632847" cy="59016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2327"/>
                <a:gridCol w="576064"/>
                <a:gridCol w="576064"/>
                <a:gridCol w="576064"/>
                <a:gridCol w="2952328"/>
              </a:tblGrid>
              <a:tr h="28572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Наименование показателя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2021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2022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</a:rPr>
                        <a:t>2023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Динамика изменений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показателя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4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ОПЕКАЕМЫЕ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351</a:t>
                      </a:r>
                      <a:endParaRPr lang="ru-RU" sz="1600" b="1" i="1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332</a:t>
                      </a:r>
                      <a:endParaRPr lang="ru-RU" sz="1600" b="1" i="1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+2</a:t>
                      </a:r>
                      <a:endParaRPr lang="ru-RU" sz="16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2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ФИЛИАЛ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-7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581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ФИЛИАЛ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76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-8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4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ФИЛИАЛ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101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+12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42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ФИЛИАЛ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3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79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-11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42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ФИЛИАЛ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4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44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НЕБЛАГОПОЛУЧНЫЕ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137</a:t>
                      </a:r>
                      <a:endParaRPr lang="ru-RU" sz="1600" b="1" i="1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115</a:t>
                      </a:r>
                      <a:endParaRPr lang="ru-RU" sz="1600" b="1" i="1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6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4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ФИЛИАЛ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-3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4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ФИЛИАЛ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+4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4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ФИЛИАЛ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-2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42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ФИЛИАЛ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3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-2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42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ФИЛИАЛ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4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+3</a:t>
                      </a:r>
                    </a:p>
                  </a:txBody>
                  <a:tcPr marL="9525" marR="9525" marT="9525" marB="0" anchor="ctr"/>
                </a:tc>
              </a:tr>
              <a:tr h="40740"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44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КДН, ВНОВЬ ВЫЯВЛЕНО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137</a:t>
                      </a:r>
                      <a:endParaRPr lang="ru-RU" sz="1600" b="1" i="1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115</a:t>
                      </a:r>
                      <a:endParaRPr lang="ru-RU" sz="1600" b="1" i="1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6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4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ФИЛИАЛ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-8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4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ФИЛИАЛ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+2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4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ФИЛИАЛ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-1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42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ФИЛИАЛ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3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-2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42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ФИЛИАЛ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4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+3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122" name="Picture 2" descr="https://avatars.mds.yandex.net/i?id=0d6f8b71433cf7f0d4960ee7e3964f0cdae4daa6-10311822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513" y="4937320"/>
            <a:ext cx="2368079" cy="157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resources.arcamax.com/newspics/179/17911/1791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1006014"/>
            <a:ext cx="237626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mg07.rl0.ru/afisha/1500x-/daily.afisha.ru/uploads/images/c/18/c18c7a83c4124691b4d5f20d443d1f7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2975515"/>
            <a:ext cx="237626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04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кругленный прямоугольник 34"/>
          <p:cNvSpPr/>
          <p:nvPr/>
        </p:nvSpPr>
        <p:spPr>
          <a:xfrm>
            <a:off x="119336" y="1803094"/>
            <a:ext cx="11161240" cy="2129962"/>
          </a:xfrm>
          <a:prstGeom prst="roundRect">
            <a:avLst>
              <a:gd name="adj" fmla="val 41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87351" y="2402766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767332" y="2747904"/>
            <a:ext cx="2520355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44377</a:t>
            </a:r>
            <a:r>
              <a:rPr lang="ru-RU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 </a:t>
            </a:r>
            <a:r>
              <a:rPr lang="ru-RU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44901/</a:t>
            </a:r>
            <a:r>
              <a:rPr lang="ru-RU" sz="2800" b="1" dirty="0" smtClean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43488</a:t>
            </a:r>
            <a:endParaRPr lang="ru-RU" sz="1200" b="1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784505" y="2341277"/>
            <a:ext cx="86225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Прохождение несовершеннолетними медицинских осмотров </a:t>
            </a: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4583832" y="2747904"/>
            <a:ext cx="2448272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44377</a:t>
            </a:r>
            <a:r>
              <a:rPr lang="ru-RU" sz="2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/43104/</a:t>
            </a:r>
            <a:r>
              <a:rPr lang="ru-RU" sz="2400" b="1" dirty="0" smtClean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37086</a:t>
            </a:r>
            <a:endParaRPr lang="ru-RU" sz="2400" b="1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8678606" y="2658904"/>
            <a:ext cx="2556247" cy="645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</a:t>
            </a:r>
            <a:r>
              <a:rPr lang="ru-RU" sz="2800" b="1" dirty="0" smtClean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</a:t>
            </a:r>
            <a:r>
              <a:rPr lang="ru-RU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96</a:t>
            </a:r>
            <a:r>
              <a:rPr lang="ru-RU" sz="2800" b="1" dirty="0" smtClean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-85 %</a:t>
            </a:r>
            <a:endParaRPr lang="ru-RU" sz="1200" b="1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2063551" y="4584623"/>
            <a:ext cx="8343499" cy="17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Группа </a:t>
            </a:r>
            <a:r>
              <a:rPr lang="ru-RU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здоровья                                   </a:t>
            </a:r>
            <a:endParaRPr lang="ru-RU" sz="2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800" b="1" dirty="0"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группа                      </a:t>
            </a:r>
            <a:r>
              <a:rPr lang="ru-RU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</a:t>
            </a:r>
            <a:r>
              <a:rPr lang="ru-RU" sz="2800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17338</a:t>
            </a:r>
            <a:r>
              <a:rPr lang="ru-RU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/20704/</a:t>
            </a:r>
            <a:r>
              <a:rPr lang="ru-RU" sz="2800" b="1" dirty="0" smtClean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11685</a:t>
            </a:r>
            <a:r>
              <a:rPr lang="ru-RU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</a:t>
            </a:r>
            <a:endParaRPr lang="ru-RU" sz="2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800" b="1" dirty="0"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II </a:t>
            </a:r>
            <a:r>
              <a:rPr lang="ru-RU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группа     </a:t>
            </a:r>
            <a:r>
              <a:rPr lang="ru-RU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</a:t>
            </a:r>
            <a:r>
              <a:rPr lang="ru-RU" sz="2800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22589</a:t>
            </a:r>
            <a:r>
              <a:rPr lang="ru-RU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/19861/</a:t>
            </a:r>
            <a:r>
              <a:rPr lang="ru-RU" sz="2800" b="1" dirty="0" smtClean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20540 </a:t>
            </a:r>
            <a:r>
              <a:rPr lang="ru-RU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     </a:t>
            </a:r>
            <a:endParaRPr lang="ru-RU" sz="2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800" b="1" dirty="0"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III </a:t>
            </a:r>
            <a:r>
              <a:rPr lang="ru-RU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группа                    </a:t>
            </a:r>
            <a:r>
              <a:rPr lang="ru-RU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</a:t>
            </a:r>
            <a:r>
              <a:rPr lang="ru-RU" sz="2800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3592</a:t>
            </a:r>
            <a:r>
              <a:rPr lang="ru-RU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/3493/</a:t>
            </a:r>
            <a:r>
              <a:rPr lang="ru-RU" sz="2800" b="1" dirty="0" smtClean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3932</a:t>
            </a:r>
            <a:r>
              <a:rPr lang="ru-RU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   </a:t>
            </a:r>
            <a:endParaRPr lang="ru-RU" sz="2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800" b="1" dirty="0"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VI </a:t>
            </a:r>
            <a:r>
              <a:rPr lang="ru-RU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группа                               </a:t>
            </a:r>
            <a:r>
              <a:rPr lang="ru-RU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</a:t>
            </a:r>
            <a:r>
              <a:rPr lang="ru-RU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                                               </a:t>
            </a:r>
          </a:p>
          <a:p>
            <a:r>
              <a:rPr lang="en-US" sz="2800" b="1" dirty="0">
                <a:solidFill>
                  <a:srgbClr val="FF0000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V  </a:t>
            </a:r>
            <a:r>
              <a:rPr lang="ru-RU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группа                             </a:t>
            </a:r>
            <a:r>
              <a:rPr lang="ru-RU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</a:t>
            </a:r>
            <a:r>
              <a:rPr lang="ru-RU" sz="2800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858/</a:t>
            </a:r>
            <a:r>
              <a:rPr lang="ru-RU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843/</a:t>
            </a:r>
            <a:r>
              <a:rPr lang="ru-RU" sz="2800" b="1" dirty="0" smtClean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929 </a:t>
            </a:r>
            <a:r>
              <a:rPr lang="ru-RU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    </a:t>
            </a:r>
            <a:endParaRPr lang="ru-RU" sz="2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2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551309" y="3455463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347120" y="3357690"/>
            <a:ext cx="11089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профилактических осмотров по группам здоровья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51309" y="692696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793934" y="1526729"/>
            <a:ext cx="2141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631824" y="1232763"/>
            <a:ext cx="23305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 выполнения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477126" y="1186791"/>
            <a:ext cx="23374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Доля выполнения</a:t>
            </a:r>
          </a:p>
        </p:txBody>
      </p: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608144" y="87411"/>
            <a:ext cx="10801350" cy="541655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</a:t>
            </a:r>
            <a:r>
              <a:rPr lang="ru-RU" sz="4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осмотры 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(приказ Минздрава РФ 514н)</a:t>
            </a:r>
            <a:endParaRPr lang="ru-RU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8364104" y="1210691"/>
            <a:ext cx="1079898" cy="98854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78669" y="1268026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34" y="1452275"/>
            <a:ext cx="623076" cy="623076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4655840" y="1268026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15" y="1509144"/>
            <a:ext cx="587901" cy="58790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76" y="1450890"/>
            <a:ext cx="512954" cy="512954"/>
          </a:xfrm>
          <a:prstGeom prst="rect">
            <a:avLst/>
          </a:prstGeom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4736232" y="4401426"/>
            <a:ext cx="2232248" cy="1988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527F457-F054-4D45-9FFC-445B897B3398}"/>
              </a:ext>
            </a:extLst>
          </p:cNvPr>
          <p:cNvSpPr/>
          <p:nvPr/>
        </p:nvSpPr>
        <p:spPr>
          <a:xfrm>
            <a:off x="1773697" y="3725913"/>
            <a:ext cx="10255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highlight>
                  <a:srgbClr val="A4B856"/>
                </a:highlight>
              </a:rPr>
              <a:t>Дети у которых впервые выявлены заболевания взяты на диспансерное наблюдение</a:t>
            </a:r>
            <a:endParaRPr lang="ru-RU" dirty="0"/>
          </a:p>
        </p:txBody>
      </p:sp>
      <p:sp>
        <p:nvSpPr>
          <p:cNvPr id="24" name="Стрелка вверх 23"/>
          <p:cNvSpPr/>
          <p:nvPr/>
        </p:nvSpPr>
        <p:spPr>
          <a:xfrm flipV="1">
            <a:off x="10848528" y="2787889"/>
            <a:ext cx="90252" cy="50638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42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15342" y="758665"/>
            <a:ext cx="11161315" cy="538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Показатели</a:t>
            </a:r>
            <a:r>
              <a:rPr lang="en-US" sz="4000" b="1" dirty="0" smtClean="0">
                <a:latin typeface="Roboto" panose="0200000000000000000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4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заболеваемости  </a:t>
            </a:r>
            <a:r>
              <a:rPr lang="ru-RU" sz="4000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2021</a:t>
            </a:r>
            <a:r>
              <a:rPr lang="ru-RU" sz="4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/2022/</a:t>
            </a:r>
            <a:r>
              <a:rPr lang="ru-RU" sz="4000" b="1" dirty="0" smtClean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2023</a:t>
            </a:r>
            <a:r>
              <a:rPr lang="ru-RU" sz="4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</a:t>
            </a:r>
            <a:br>
              <a:rPr lang="ru-RU" sz="4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4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 заболеваний              </a:t>
            </a:r>
            <a:r>
              <a:rPr lang="ru-RU" sz="4000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178333</a:t>
            </a:r>
            <a:r>
              <a:rPr lang="ru-RU" sz="4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/192067/</a:t>
            </a:r>
            <a:r>
              <a:rPr lang="ru-RU" sz="4000" b="1" dirty="0" smtClean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208626</a:t>
            </a:r>
            <a:endParaRPr lang="ru-RU" sz="4000" b="1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5" y="1027906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862BEDA2-60E6-4D20-9E88-17344C9815C1}"/>
              </a:ext>
            </a:extLst>
          </p:cNvPr>
          <p:cNvSpPr/>
          <p:nvPr/>
        </p:nvSpPr>
        <p:spPr>
          <a:xfrm>
            <a:off x="10630209" y="6398221"/>
            <a:ext cx="57037" cy="919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762740"/>
              </p:ext>
            </p:extLst>
          </p:nvPr>
        </p:nvGraphicFramePr>
        <p:xfrm>
          <a:off x="476390" y="1997679"/>
          <a:ext cx="6860233" cy="4323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816"/>
                <a:gridCol w="3221575"/>
                <a:gridCol w="727145"/>
                <a:gridCol w="727145"/>
                <a:gridCol w="623791"/>
                <a:gridCol w="1142761"/>
              </a:tblGrid>
              <a:tr h="6604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N п/п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Наименование показателя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2021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2022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2023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</a:rPr>
                        <a:t>Динамика изменений показателя 2023/2021, %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080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Инфекционные и паразитарные болезни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+194,8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445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Болезни глаза и его придаточного аппарата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14915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16302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24008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+61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445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3.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Болезни костно-мышечной системы и соединительной ткани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+56,5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4.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Болезни нервной системы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+52,8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445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5.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Болезни эндокринной системы, расстройства питания и нарушения обмена веществ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+51,1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9588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6.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Болезни системы кровообращения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+44,9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7.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Новообразования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27,6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9.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Болезни мочеполовой системы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9,2</a:t>
                      </a:r>
                    </a:p>
                  </a:txBody>
                  <a:tcPr marL="9525" marR="9525" marT="9525" marB="0" anchor="ctr"/>
                </a:tc>
              </a:tr>
              <a:tr h="4445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10.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Болезни органов пищеварения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9525" marR="9525" marT="9525" marB="0" anchor="ctr"/>
                </a:tc>
              </a:tr>
              <a:tr h="8255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11.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Врожденные аномалии (пороки развития), деформации и хромосомные нарушения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</a:tr>
              <a:tr h="4445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12.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Цереброваскулярные болезни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13.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Острые респираторные инфекции верхних дыхательных путей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91605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73681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-7,1</a:t>
                      </a:r>
                    </a:p>
                  </a:txBody>
                  <a:tcPr marL="9525" marR="9525" marT="9525" marB="0" anchor="ctr"/>
                </a:tc>
              </a:tr>
              <a:tr h="4445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14.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Травмы, отравления и некоторые другие последствия воздействия   внешних причин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13738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-10,9</a:t>
                      </a:r>
                    </a:p>
                  </a:txBody>
                  <a:tcPr marL="9525" marR="9525" marT="9525" marB="0" anchor="ctr"/>
                </a:tc>
              </a:tr>
              <a:tr h="4445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15.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Травмы, отравления и некоторые другие последствия воздействия   внешних причин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13738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-10,9</a:t>
                      </a:r>
                    </a:p>
                  </a:txBody>
                  <a:tcPr marL="9525" marR="9525" marT="9525" marB="0" anchor="ctr"/>
                </a:tc>
              </a:tr>
              <a:tr h="4445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1.1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Covid -19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-53,1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5" name="Picture 2" descr="https://thumbs.dreamstime.com/b/%D0%B2%D0%B5%D0%BA%D1%82%D0%BE%D1%80-%D0%BB%D0%B5%D0%B3%D0%BA%D0%B9-%D0%B8%D0%BA%D0%BE%D0%BD%D1%8B-74984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539" y="5287348"/>
            <a:ext cx="537702" cy="53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thumbs.dreamstime.com/b/%D0%BA%D0%BE%D1%81%D1%82%D0%BE%D1%87%D0%BA%D0%B0-%D0%B4%D0%BB%D1%8F-%D0%B7%D0%BD%D0%B0%D1%87%D0%BA%D0%B0-%D0%BA%D1%80%D1%83%D0%B3%D0%B0-%D1%81%D0%BE%D0%B1%D0%B0%D0%BA%D0%B8-1186871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642" y="2894649"/>
            <a:ext cx="440236" cy="44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avatars.mds.yandex.net/i?id=6a26636072c688c4b67bd52bfc2c3ba4618d3fbd-6332308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685" y="3006810"/>
            <a:ext cx="478081" cy="47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vseokozhe.com/wp-content/uploads/2023/09/shutterstock-1849136077-scal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05642" y="3293761"/>
            <a:ext cx="416775" cy="34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www.docsopinion.com/wp-content/uploads/2015/07/127405761_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522" y="3465252"/>
            <a:ext cx="542190" cy="43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bpsbioscience.com/media/wysiwyg/Canc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390" y="3643270"/>
            <a:ext cx="504415" cy="5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media.istockphoto.com/vectors/kidneys-colored-vector-icon-vector-id494219820?k=6&amp;m=494219820&amp;s=612x612&amp;w=0&amp;h=xi5DYRrJt5Kz--8DwGrM5uu_boqntl5h2WGU7rFf_aM=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805" y="3873593"/>
            <a:ext cx="495868" cy="49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20" descr="https://www.svgrepo.com/show/284244/stomach.svg"/>
          <p:cNvSpPr>
            <a:spLocks noChangeAspect="1" noChangeArrowheads="1"/>
          </p:cNvSpPr>
          <p:nvPr/>
        </p:nvSpPr>
        <p:spPr bwMode="auto">
          <a:xfrm>
            <a:off x="155575" y="-1524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22" descr="https://www.svgrepo.com/show/284244/stomach.svg"/>
          <p:cNvSpPr>
            <a:spLocks noChangeAspect="1" noChangeArrowheads="1"/>
          </p:cNvSpPr>
          <p:nvPr/>
        </p:nvSpPr>
        <p:spPr bwMode="auto">
          <a:xfrm>
            <a:off x="9984432" y="52292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6" name="Picture 24" descr="https://thumbs.dreamstime.com/b/%D1%87%D0%B5-%D0%BE%D0%B2%D0%B5%D1%87%D0%B5%D1%81%D0%BA%D0%B8%D0%B9-%D0%B7%D0%BD%D0%B0%D1%87%D0%BE%D0%BA-%D0%B6%D0%B8%D0%B2%D0%BE%D1%82%D0%B0-%D0%B2-%D1%81%D1%82%D0%B8-%D0%B5-%D1%88%D0%B0%D1%80%D0%B6%D0%B0-%D0%B8%D0%B7%D0%BE-%D0%B8%D1%80%D0%BE%D0%B2%D0%B0%D0%BD%D0%BD%D1%8B%D0%B9-%D0%BD%D0%B0-%D0%B1%D0%B5-%D0%BE%D0%B9-%D0%BF%D1%80%D0%B5-8434449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536" y="4380114"/>
            <a:ext cx="649928" cy="64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covid-19 стоп,  png thumbnai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139" y="5627006"/>
            <a:ext cx="549800" cy="5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https://www.star-ayurveda.com/wp-content/uploads/2015/09/probleme-cardiovascular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869" y="5030042"/>
            <a:ext cx="573804" cy="57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https://thumbs.dreamstime.com/b/%D0%B7%D0%BD%D0%B0%D1%87%D0%BE%D0%BA-%D1%81%D0%BB%D0%BE%D0%BC%D0%B0%D0%BD%D0%BD%D0%BE%D0%B9-%D0%BA%D0%BE%D1%81%D1%82%D0%B8-%D0%B2%D0%B5%D0%BA%D1%82%D0%BE%D1%80%D0%BD%D1%8B%D0%B5-%D1%81%D0%B8%D0%BC%D0%B2%D0%BE%D0%BB%D1%8B-%D0%BE%D1%80%D0%B0%D0%BD%D0%B6%D0%B5%D0%B2%D0%BE%D0%B3%D0%BE-%D1%86%D0%B2%D0%B5%D1%82%D0%B0-%D1%81%D0%BB%D0%BE%D0%BC%D0%B0%D0%BD%D0%BD%D0%B0%D1%8F-225549428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725" y="5481505"/>
            <a:ext cx="617242" cy="61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35360" y="1628800"/>
            <a:ext cx="7907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Общая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заболеваемость детей до 18 лет по основным классам заболеваний</a:t>
            </a:r>
            <a:endParaRPr lang="ru-RU" b="1" dirty="0"/>
          </a:p>
        </p:txBody>
      </p:sp>
      <p:pic>
        <p:nvPicPr>
          <p:cNvPr id="34" name="Picture 32" descr="https://w7.pngwing.com/pngs/99/460/png-transparent-circle-eye-eyeball-interface-pupil-view-watch-revamp-ico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93107" y="2691260"/>
            <a:ext cx="396520" cy="39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90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92D050"/>
      </a:accent5>
      <a:accent6>
        <a:srgbClr val="70AD47"/>
      </a:accent6>
      <a:hlink>
        <a:srgbClr val="92D050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15133</TotalTime>
  <Words>1874</Words>
  <Application>Microsoft Office PowerPoint</Application>
  <PresentationFormat>Широкоэкранный</PresentationFormat>
  <Paragraphs>712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PT Serif</vt:lpstr>
      <vt:lpstr>Roboto</vt:lpstr>
      <vt:lpstr>Times New Roman</vt:lpstr>
      <vt:lpstr>Wingdings</vt:lpstr>
      <vt:lpstr>Тема Office</vt:lpstr>
      <vt:lpstr>ГОДОВОЙ ОТЧЕТ за 2023 год </vt:lpstr>
      <vt:lpstr>Основные показатели работы ДГП  плановая мощность = 320 в день  2021/2022/2023г  </vt:lpstr>
      <vt:lpstr>      ДГП ВАО ЧИСЛЕННОСТЬ ПРИКРЕПЛЕННОГО НАСЕЛЕНИЯ, ДЕТЕЙ</vt:lpstr>
      <vt:lpstr>Презентация PowerPoint</vt:lpstr>
      <vt:lpstr>Посещения поликлиники 2021/2022/2023</vt:lpstr>
      <vt:lpstr>детей сирот и опекаемых, выполнена на 100%</vt:lpstr>
      <vt:lpstr>Взаимодействие КДН, ОПЕКА (детей)</vt:lpstr>
      <vt:lpstr>Профилактические осмотры (приказ Минздрава РФ 514н)</vt:lpstr>
      <vt:lpstr>Презентация PowerPoint</vt:lpstr>
      <vt:lpstr>Презентация PowerPoint</vt:lpstr>
      <vt:lpstr>Презентация PowerPoint</vt:lpstr>
      <vt:lpstr>Медицинская организация оказывает помощь по различным профилям</vt:lpstr>
      <vt:lpstr>Прививочная работа, туберкулинодиагностика</vt:lpstr>
      <vt:lpstr>Оборудование поликлиники</vt:lpstr>
      <vt:lpstr>ТРАВМПУНКТ ДГП№122      2021 / 2022/ 2023г</vt:lpstr>
      <vt:lpstr>Повышение комфорта пребывания в поликлинике</vt:lpstr>
      <vt:lpstr>Лекарственное обеспечение в год, рублей  2021/2022/2023г</vt:lpstr>
      <vt:lpstr>Кадры - оптимизация</vt:lpstr>
      <vt:lpstr>Работа по рассмотрению жалоб и обращений граждан</vt:lpstr>
      <vt:lpstr>Участие в массовых акциях и конкурсах</vt:lpstr>
      <vt:lpstr>Мероприятия в поликлиниках ДЗМ,  реализованные в 2021-2023 году</vt:lpstr>
      <vt:lpstr>Презентация PowerPoint</vt:lpstr>
      <vt:lpstr>СПАСИБО  ЗА ВНИМАНИЕ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User</cp:lastModifiedBy>
  <cp:revision>326</cp:revision>
  <cp:lastPrinted>2023-01-12T12:05:18Z</cp:lastPrinted>
  <dcterms:created xsi:type="dcterms:W3CDTF">2019-02-11T07:19:05Z</dcterms:created>
  <dcterms:modified xsi:type="dcterms:W3CDTF">2024-02-14T12:28:02Z</dcterms:modified>
</cp:coreProperties>
</file>