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33" r:id="rId4"/>
    <p:sldId id="311" r:id="rId5"/>
    <p:sldId id="314" r:id="rId6"/>
    <p:sldId id="315" r:id="rId7"/>
    <p:sldId id="317" r:id="rId8"/>
    <p:sldId id="318" r:id="rId9"/>
    <p:sldId id="331" r:id="rId10"/>
    <p:sldId id="320" r:id="rId11"/>
    <p:sldId id="325" r:id="rId12"/>
    <p:sldId id="330" r:id="rId13"/>
    <p:sldId id="264" r:id="rId14"/>
    <p:sldId id="33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D8"/>
    <a:srgbClr val="5E98A5"/>
    <a:srgbClr val="5D84A7"/>
    <a:srgbClr val="FF9900"/>
    <a:srgbClr val="FFFF66"/>
    <a:srgbClr val="FF00FF"/>
    <a:srgbClr val="DDDDDD"/>
    <a:srgbClr val="FFCCFF"/>
    <a:srgbClr val="3333CC"/>
    <a:srgbClr val="72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5" autoAdjust="0"/>
    <p:restoredTop sz="95336" autoAdjust="0"/>
  </p:normalViewPr>
  <p:slideViewPr>
    <p:cSldViewPr snapToGrid="0">
      <p:cViewPr varScale="1">
        <p:scale>
          <a:sx n="157" d="100"/>
          <a:sy n="157" d="100"/>
        </p:scale>
        <p:origin x="3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Врачи</a:t>
            </a:r>
          </a:p>
        </c:rich>
      </c:tx>
      <c:layout>
        <c:manualLayout>
          <c:xMode val="edge"/>
          <c:yMode val="edge"/>
          <c:x val="0.28747500277746918"/>
          <c:y val="3.52200966249593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A9-4B69-8D31-F6D370A8CD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A9-4B69-8D31-F6D370A8CD3F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268,0 ставок (89,6 %)</c:v>
                </c:pt>
                <c:pt idx="1">
                  <c:v>Свободно 31,0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268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A9-4B69-8D31-F6D370A8C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9708458319445987"/>
          <c:y val="0.77624562189124535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926373102102"/>
          <c:y val="0.21880059712500974"/>
          <c:w val="0.61876821887515132"/>
          <c:h val="0.570843458170568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09-490C-B9B9-96CB8D34A1B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09-490C-B9B9-96CB8D34A1B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171,75 ставок (87,85%)</c:v>
                </c:pt>
                <c:pt idx="1">
                  <c:v>Свободно 23,75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171.75</c:v>
                </c:pt>
                <c:pt idx="1">
                  <c:v>23.75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09-490C-B9B9-96CB8D34A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7608823887292946"/>
          <c:y val="0.79948978751416144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0.19405</cdr:x>
      <cdr:y>0.34723</cdr:y>
    </cdr:from>
    <cdr:to>
      <cdr:x>0.7701</cdr:x>
      <cdr:y>0.63931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06762AB3-2BEA-4590-8128-D581EAFC34D3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5438" y="1099734"/>
          <a:ext cx="1619165" cy="925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153</a:t>
          </a:r>
        </a:p>
        <a:p xmlns:a="http://schemas.openxmlformats.org/drawingml/2006/main">
          <a:pPr algn="ctr"/>
          <a:r>
            <a: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медсестры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5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B9CD56-489C-8A6F-8CEE-5E798D92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B2EB4AB-E49B-E6E8-8108-93918E706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59A66F3-89E3-6845-73E2-C61EC62A7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AD9D84-2C6A-8FC5-4989-C11C85679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0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E6F6F5-92B0-B4DF-B232-99ED9CB6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5BB5B0F-22C5-DE71-F22F-0AC3D81EB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9967CED-34B1-FA24-15E4-A39FCF8AE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B45B66A-1189-404F-EC0A-61D2BB17B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3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A7BF2B-8C1B-CA6F-238E-A0F61E26B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C59CFE7-C9BA-33BC-4DCF-A6D20344E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2C0AA77-82EB-4B82-0EEF-01C41C426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9D9AF1-935E-D413-6742-26A878FD5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7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1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6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6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55E05C-28D8-87EC-08C6-A21604CA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EB057E1-2EC4-0BE4-CCEE-6DF910DE4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D4EAC2D-AC95-A13D-5D3A-8BD1AF568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56790E-3AA0-BC7E-4E21-645C5E67A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4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2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10" Type="http://schemas.openxmlformats.org/officeDocument/2006/relationships/image" Target="../media/image13.svg"/><Relationship Id="rId4" Type="http://schemas.openxmlformats.org/officeDocument/2006/relationships/image" Target="../media/image36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2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16.svg"/><Relationship Id="rId10" Type="http://schemas.openxmlformats.org/officeDocument/2006/relationships/image" Target="../media/image13.sv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6.svg"/><Relationship Id="rId10" Type="http://schemas.openxmlformats.org/officeDocument/2006/relationships/image" Target="../media/image13.sv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3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13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svg"/><Relationship Id="rId10" Type="http://schemas.openxmlformats.org/officeDocument/2006/relationships/image" Target="../media/image13.sv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2.sv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Relationship Id="rId1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3.jp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91E6E3-7B20-4FC2-85E7-3557771F3665}"/>
              </a:ext>
            </a:extLst>
          </p:cNvPr>
          <p:cNvSpPr txBox="1"/>
          <p:nvPr/>
        </p:nvSpPr>
        <p:spPr>
          <a:xfrm>
            <a:off x="965447" y="2571244"/>
            <a:ext cx="2574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08A8DF-1D8C-4B19-A741-72CCF8A53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"/>
            <a:ext cx="12172950" cy="68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192B65E-2985-4303-8D03-B60D2C5E0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5C4C18F-17A7-4CAD-921A-AAA29DDDA462}"/>
              </a:ext>
            </a:extLst>
          </p:cNvPr>
          <p:cNvSpPr/>
          <p:nvPr/>
        </p:nvSpPr>
        <p:spPr>
          <a:xfrm>
            <a:off x="4613797" y="1285688"/>
            <a:ext cx="6429734" cy="539285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976707" y="329845"/>
            <a:ext cx="890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Оснащение медицинским оборудованием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BE2A6D9A-56CA-4D84-B398-04D6DD69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652874-A88B-4CFD-AC84-8A63D2809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1" y="3982113"/>
            <a:ext cx="3385544" cy="2635452"/>
          </a:xfrm>
          <a:prstGeom prst="hexagon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AE7E96-57DD-4046-AB8F-542785F79E8A}"/>
              </a:ext>
            </a:extLst>
          </p:cNvPr>
          <p:cNvSpPr/>
          <p:nvPr/>
        </p:nvSpPr>
        <p:spPr>
          <a:xfrm>
            <a:off x="4860755" y="1530358"/>
            <a:ext cx="5918200" cy="510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ГБУЗ «ГП №191 ДЗМ» оснащена современным медицинским оборудованием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(более 1,5 тыс. ед.),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том числе 36 единиц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тяжелой техники.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2023 году продолжена замена на цифрового оборудования:</a:t>
            </a:r>
          </a:p>
          <a:p>
            <a:pPr algn="just">
              <a:lnSpc>
                <a:spcPct val="107000"/>
              </a:lnSpc>
            </a:pPr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филиале №4 введены в  эксплуатацию: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маммограф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рентгеновский аппарат </a:t>
            </a:r>
            <a:r>
              <a:rPr lang="en-US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-дуга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рентгеновский аппарат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2 рабочих места.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филиале №2 установлены и введены в  эксплуатацию :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маммограф,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рентгеновский аппарат </a:t>
            </a:r>
            <a:r>
              <a:rPr lang="en-US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-дуга, 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рентгеновский аппарат на 2 рабочих места)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филиале №3 введены в  эксплуатацию: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остеоденситометр, 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маммограф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,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рентгеновский аппарат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2 рабочих места,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рентгеновский аппарат </a:t>
            </a:r>
            <a:r>
              <a:rPr lang="en-US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-дуга, 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аппарат МРТ</a:t>
            </a: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аппарат КТ</a:t>
            </a:r>
            <a:endParaRPr 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настоящее время ведется капитальный ремонт зданий головного учреждения и филиала №1, проводится подготовка к закупке оборудования для оснащения задний после ремонта </a:t>
            </a:r>
          </a:p>
          <a:p>
            <a:pPr algn="just">
              <a:lnSpc>
                <a:spcPct val="107000"/>
              </a:lnSpc>
            </a:pPr>
            <a:endParaRPr lang="ru-RU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5266BC-E0FF-4FC4-A6E5-76CA6BCE91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03" y="1114268"/>
            <a:ext cx="3349512" cy="2756653"/>
          </a:xfrm>
          <a:prstGeom prst="hexagon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4D4553D-F40B-55D8-DBB9-A53D1888AB96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4AF38735-46B4-F082-B0B5-055E8CDD0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165A1B5-BD2F-65CD-8A63-92D601E1CC9A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2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44D2BA-5BA0-F134-746C-C2462D449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313AA2-F4CA-4C78-AA90-BE64D8118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961"/>
            <a:ext cx="2605545" cy="1954159"/>
          </a:xfrm>
          <a:prstGeom prst="hexagon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BE2A6D9A-56CA-4D84-B398-04D6DD69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AFB1D8-8F80-4672-AEB9-7B04C64842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86" y="1216233"/>
            <a:ext cx="2642780" cy="2021977"/>
          </a:xfrm>
          <a:prstGeom prst="hexagon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141C577-F633-4F03-B18B-E70A67B2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19318"/>
          <a:stretch/>
        </p:blipFill>
        <p:spPr>
          <a:xfrm>
            <a:off x="1629505" y="4490102"/>
            <a:ext cx="3067740" cy="2147977"/>
          </a:xfrm>
          <a:prstGeom prst="hexagon">
            <a:avLst>
              <a:gd name="adj" fmla="val 27344"/>
              <a:gd name="vf" fmla="val 115470"/>
            </a:avLst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7AD9248-C6FC-FA21-BE86-D63533D1FEBA}"/>
              </a:ext>
            </a:extLst>
          </p:cNvPr>
          <p:cNvGrpSpPr/>
          <p:nvPr/>
        </p:nvGrpSpPr>
        <p:grpSpPr>
          <a:xfrm>
            <a:off x="10416305" y="411245"/>
            <a:ext cx="1602377" cy="677317"/>
            <a:chOff x="7214785" y="817609"/>
            <a:chExt cx="1602377" cy="67731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1ECAD32-BBCB-B1BF-0255-6B01284D5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14AE325-9266-90B8-D58F-784CF1A2A91E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2A1557-1ADA-C073-E856-B0AE4724BDD1}"/>
              </a:ext>
            </a:extLst>
          </p:cNvPr>
          <p:cNvSpPr txBox="1"/>
          <p:nvPr/>
        </p:nvSpPr>
        <p:spPr>
          <a:xfrm>
            <a:off x="976707" y="329845"/>
            <a:ext cx="890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Оснащение медицинским оборудованием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5C4C18F-17A7-4CAD-921A-AAA29DDDA462}"/>
              </a:ext>
            </a:extLst>
          </p:cNvPr>
          <p:cNvSpPr/>
          <p:nvPr/>
        </p:nvSpPr>
        <p:spPr>
          <a:xfrm>
            <a:off x="4450081" y="1156311"/>
            <a:ext cx="7672250" cy="561212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диагностики сердечно-сосудистых заболеваний, болезней органов дыхания и нервной системы  отделение функциональной диагностики оснащено </a:t>
            </a:r>
          </a:p>
          <a:p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313 ед. оборудования.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 установлена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стресс-система с беговой дорожкой, велоэргометром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(комплекс для нагрузочного тестирования под контролем ЭКГ)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оценки толерантности к физической нагрузке и выявлении ишемических изменений.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том числе имеются: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регистраторы для суточного мониторирования ЭКГ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ед),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регистраторы суточного мониторирования АД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(62ед),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аппараты ЭКГ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(более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 ед).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диагностики заболеваний нервной системы  </a:t>
            </a: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электроэнцефалограф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 ед), 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электронейромиограф 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аппараты УЗИ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(26 ед).</a:t>
            </a:r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Исследование функции внешнего дыхания проводится на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аппарате ФВД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 ед),  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бодиплетизмографе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 ед).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диагностики остроты слуха имеется </a:t>
            </a: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шумозащитная аудиометрическая кабина.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Отделение эндоскопии оснащено 38 ед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эндоскопического оборудования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гастроскопов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14 ед.), 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колоноскопов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(17 ед.), видеосистемы эндоскопические (7 ед.)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кабинетах эндоскопии имеются автоматические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моюще-дезинфицирующие машины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(11 ед.),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шкафы для хранения эндоскопов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 шт)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Кабинеты врача - отоларинголога оснащены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ЛОР-комбайнами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эндоскопическим модулем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(7 ед.).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кабинетах врачей-офтальмологов комплексно размещены диагностические приборы, обеспечивающие обследование глаз пациента (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оптик-системы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0450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2F7FF5-24C7-9833-0A53-9981E9C0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F8346E-9842-B766-3318-18F41D09BB2C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0E996D-30DD-CF3D-812E-6E06AAB1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62B186-2757-109B-996A-67A8987EDEF5}"/>
              </a:ext>
            </a:extLst>
          </p:cNvPr>
          <p:cNvSpPr txBox="1"/>
          <p:nvPr/>
        </p:nvSpPr>
        <p:spPr>
          <a:xfrm>
            <a:off x="1163344" y="368300"/>
            <a:ext cx="768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Пациентоориентированный подход</a:t>
            </a:r>
            <a:endParaRPr lang="ru-RU" sz="28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0B973E-AA06-2C26-FB85-B74CCABF1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50F9AA4B-5913-3E76-8B7B-A20F1F93868A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0654608-6D83-5F90-BD3C-9C5B10C624A7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ED5328BD-4F36-2DCD-171D-51753B4C12DC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пациентоориентированность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2CD0605B-34FF-47F4-21AD-230FD3408F37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8B432A33-9C82-EAF4-957C-F9BBC7B82C55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C31F87-BB69-1506-D5B3-7875B2153DE2}"/>
              </a:ext>
            </a:extLst>
          </p:cNvPr>
          <p:cNvSpPr txBox="1"/>
          <p:nvPr/>
        </p:nvSpPr>
        <p:spPr>
          <a:xfrm>
            <a:off x="1793325" y="3057461"/>
            <a:ext cx="4430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BF3B0AC-FF98-3A92-B1E3-E5B8E41841D0}"/>
              </a:ext>
            </a:extLst>
          </p:cNvPr>
          <p:cNvSpPr txBox="1"/>
          <p:nvPr/>
        </p:nvSpPr>
        <p:spPr>
          <a:xfrm>
            <a:off x="1370824" y="2864535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6DC8DB9-F3A1-DEDA-66B2-E3E764F85FE2}"/>
              </a:ext>
            </a:extLst>
          </p:cNvPr>
          <p:cNvSpPr txBox="1"/>
          <p:nvPr/>
        </p:nvSpPr>
        <p:spPr>
          <a:xfrm>
            <a:off x="3922502" y="3880198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2396BED-6CA8-7D55-4005-ABECCC686BFA}"/>
              </a:ext>
            </a:extLst>
          </p:cNvPr>
          <p:cNvSpPr txBox="1"/>
          <p:nvPr/>
        </p:nvSpPr>
        <p:spPr>
          <a:xfrm>
            <a:off x="2255479" y="3873379"/>
            <a:ext cx="83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C59E990-75D5-AF2A-5562-B94B200E3F33}"/>
              </a:ext>
            </a:extLst>
          </p:cNvPr>
          <p:cNvSpPr txBox="1"/>
          <p:nvPr/>
        </p:nvSpPr>
        <p:spPr>
          <a:xfrm>
            <a:off x="1992686" y="3945913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AB8696F-6B3C-876E-0781-A7908C74780F}"/>
              </a:ext>
            </a:extLst>
          </p:cNvPr>
          <p:cNvSpPr txBox="1"/>
          <p:nvPr/>
        </p:nvSpPr>
        <p:spPr>
          <a:xfrm>
            <a:off x="2989663" y="394159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8E803A7-D8DB-B3B1-9E8E-3C31697BB39C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D827757-5FDE-ADEF-4592-0B55206334D2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65643F3-726D-B43E-16C4-7027FFFF6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14B5AC7-39D6-5D25-51F9-21E253DC2B5F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C703534-CB14-EBDE-8E64-A989B4AF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3D30D66-2E3A-7ECB-ED85-23CDCE02CCCC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7CF99B49-4429-9EE4-9B5D-62FEC1AE8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DB79855-DD37-0D45-A1CE-3632E4FA9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1541" r="481" b="34089"/>
          <a:stretch/>
        </p:blipFill>
        <p:spPr bwMode="auto">
          <a:xfrm>
            <a:off x="6643141" y="1067021"/>
            <a:ext cx="3165760" cy="2729104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79048ED-1C3F-E48A-BA3B-56BBE85F8027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299B309-90D6-21CC-7896-941DA37BA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8E58CF-56B2-6EE9-942C-262CB694953F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E21ECD2-3B7D-8124-7505-C89B1561AD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54" y="3189338"/>
            <a:ext cx="3052582" cy="2729104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0855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9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129651D-9000-49C0-BFFF-447CF0346D1B}"/>
              </a:ext>
            </a:extLst>
          </p:cNvPr>
          <p:cNvSpPr txBox="1"/>
          <p:nvPr/>
        </p:nvSpPr>
        <p:spPr>
          <a:xfrm>
            <a:off x="812489" y="1614914"/>
            <a:ext cx="586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</a:rPr>
              <a:t>  В </a:t>
            </a:r>
            <a:r>
              <a:rPr lang="ru-RU" dirty="0">
                <a:solidFill>
                  <a:srgbClr val="002060"/>
                </a:solidFill>
              </a:rPr>
              <a:t>январе 2024 года Отделение неотложной травматологии и ортопедии (травмпункт) размещено по адресу ул. Верхняя Первомайская, д. 48, стр. 3 ( на территории ГКБ им Д.Д. Плетнёва). Удобное расположение в центре территории обслуживания.</a:t>
            </a:r>
            <a:endParaRPr lang="ru-RU" b="0" i="0" u="none" strike="noStrike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99FAE977-7E23-49F8-8E32-3B6C2965C737}"/>
              </a:ext>
            </a:extLst>
          </p:cNvPr>
          <p:cNvSpPr/>
          <p:nvPr/>
        </p:nvSpPr>
        <p:spPr>
          <a:xfrm>
            <a:off x="855359" y="3862489"/>
            <a:ext cx="6390172" cy="121428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3817D7B-F576-4D40-8446-83BC7D648D7A}"/>
              </a:ext>
            </a:extLst>
          </p:cNvPr>
          <p:cNvSpPr txBox="1"/>
          <p:nvPr/>
        </p:nvSpPr>
        <p:spPr>
          <a:xfrm>
            <a:off x="1289000" y="4019275"/>
            <a:ext cx="584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7B1D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Травмпункт работает круглосуточно </a:t>
            </a:r>
          </a:p>
          <a:p>
            <a:pPr algn="ctr"/>
            <a:endParaRPr lang="ru-RU" sz="1400" b="1" dirty="0">
              <a:solidFill>
                <a:srgbClr val="47B1D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i="0" u="none" strike="noStrike" dirty="0">
                <a:solidFill>
                  <a:srgbClr val="47B1D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Прием осуществляют врачи-травматологи-ортопеды</a:t>
            </a:r>
            <a:endParaRPr lang="ru-RU" sz="1400" dirty="0">
              <a:solidFill>
                <a:srgbClr val="47B1D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801A5C-C747-B908-8D5E-878DFEC7B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510" y="2627174"/>
            <a:ext cx="3967036" cy="3684917"/>
          </a:xfrm>
          <a:prstGeom prst="hexagon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59CCF7-ADFC-00BC-5D6E-2E2350A75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983534" y="4037595"/>
            <a:ext cx="237788" cy="248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442A19-18C8-181F-4CE9-594A0E57E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983535" y="4505954"/>
            <a:ext cx="237788" cy="248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D2CD1-58B6-D200-E3BD-8F685977CD12}"/>
              </a:ext>
            </a:extLst>
          </p:cNvPr>
          <p:cNvSpPr txBox="1"/>
          <p:nvPr/>
        </p:nvSpPr>
        <p:spPr>
          <a:xfrm>
            <a:off x="1163343" y="368300"/>
            <a:ext cx="913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Отделение неотложной травматологии и ортопедии (травмпункт)</a:t>
            </a: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CF2482A-666F-C27C-C094-37A4AE9DCAB5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1FB0C9AC-F3D3-697D-83F8-5E2FC2EB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4F30D3C-46C8-7354-44ED-9FD9566CE3FF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1E25E5-5FA6-8A64-86D0-5187E580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955EEF3-2874-90E2-7CAF-88ED6A7ECBB6}"/>
              </a:ext>
            </a:extLst>
          </p:cNvPr>
          <p:cNvSpPr/>
          <p:nvPr/>
        </p:nvSpPr>
        <p:spPr>
          <a:xfrm>
            <a:off x="1966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377DF49-23EF-5066-AE46-B3055E3579EC}"/>
              </a:ext>
            </a:extLst>
          </p:cNvPr>
          <p:cNvGrpSpPr/>
          <p:nvPr/>
        </p:nvGrpSpPr>
        <p:grpSpPr>
          <a:xfrm>
            <a:off x="10414932" y="430299"/>
            <a:ext cx="1602377" cy="677317"/>
            <a:chOff x="7214785" y="817609"/>
            <a:chExt cx="1602377" cy="67731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1542E4D-651F-0B53-8F1A-F8CA094B6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E766035-A101-258F-F62A-60BBFC7B80D1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1845F3-2692-27E8-372C-11AF862F5B40}"/>
              </a:ext>
            </a:extLst>
          </p:cNvPr>
          <p:cNvSpPr txBox="1"/>
          <p:nvPr/>
        </p:nvSpPr>
        <p:spPr>
          <a:xfrm>
            <a:off x="1714500" y="264417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LS Schlange sans" panose="02000506030000020004" pitchFamily="2" charset="0"/>
              </a:rPr>
              <a:t>Спасибо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LS Schlange sans" panose="02000506030000020004" pitchFamily="2" charset="0"/>
              </a:rPr>
              <a:t>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D00BA8-8799-BAA5-0FC1-24597C699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1966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9629" y="3017118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464792" y="1381804"/>
            <a:ext cx="5754270" cy="5375888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8283760" y="140604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9000808" y="3284827"/>
            <a:ext cx="204113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капитальный ремонт</a:t>
            </a:r>
            <a:endParaRPr lang="ru-RU" dirty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3357345" y="4159934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2898095" y="6026104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25261" b="1832"/>
          <a:stretch/>
        </p:blipFill>
        <p:spPr bwMode="auto">
          <a:xfrm>
            <a:off x="7601362" y="4165310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7984435" y="6130655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99203" y="3212409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18543" y="5206841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2476640" y="1402087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354912" y="3378339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82BD99-ADAF-4D37-BA18-0A411536FE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2200815"/>
            <a:ext cx="2725192" cy="1959119"/>
          </a:xfrm>
          <a:prstGeom prst="hexagon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6550955" y="3746491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53E1C01-BE9C-83A5-1688-50F886D9EB25}"/>
              </a:ext>
            </a:extLst>
          </p:cNvPr>
          <p:cNvGrpSpPr/>
          <p:nvPr/>
        </p:nvGrpSpPr>
        <p:grpSpPr>
          <a:xfrm>
            <a:off x="10480827" y="163482"/>
            <a:ext cx="1602377" cy="677317"/>
            <a:chOff x="7214785" y="817609"/>
            <a:chExt cx="1602377" cy="677317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0E78EBE4-9C24-4114-913A-98BB71F2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80CF43A4-FB6F-3907-C17F-35280DFE7EE8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30DECD-1657-0CC1-A52B-D4DD5643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613ECB2-1C3E-57E5-0E5D-4C6F6715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" y="0"/>
            <a:ext cx="12051908" cy="6858000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C364AD07-181A-19F2-311D-7821F6C06743}"/>
              </a:ext>
            </a:extLst>
          </p:cNvPr>
          <p:cNvSpPr/>
          <p:nvPr/>
        </p:nvSpPr>
        <p:spPr>
          <a:xfrm>
            <a:off x="370792" y="1392258"/>
            <a:ext cx="6196182" cy="4277022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1D3FA2C-1E2D-8E7E-D7D9-76C1DA4250BE}"/>
              </a:ext>
            </a:extLst>
          </p:cNvPr>
          <p:cNvSpPr/>
          <p:nvPr/>
        </p:nvSpPr>
        <p:spPr>
          <a:xfrm>
            <a:off x="603250" y="954048"/>
            <a:ext cx="8248648" cy="53698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297858-70BC-E75D-30AF-AEA419FD850E}"/>
              </a:ext>
            </a:extLst>
          </p:cNvPr>
          <p:cNvSpPr txBox="1"/>
          <p:nvPr/>
        </p:nvSpPr>
        <p:spPr>
          <a:xfrm>
            <a:off x="513750" y="26938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Модернизация московского здравоохранения</a:t>
            </a:r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D4A554-8CF3-14A5-606C-CD02DB6A1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211885" y="488344"/>
            <a:ext cx="317814" cy="331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8C8E1D-B367-BA80-D27F-46541ABA55F6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xmlns="" id="{8B3A39FD-44A2-D1F7-9C5E-F4360F481211}"/>
              </a:ext>
            </a:extLst>
          </p:cNvPr>
          <p:cNvSpPr/>
          <p:nvPr/>
        </p:nvSpPr>
        <p:spPr>
          <a:xfrm>
            <a:off x="8566639" y="2063761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6751F16-2718-F201-19F5-6F2172A37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766" y="3827562"/>
            <a:ext cx="3543714" cy="2894994"/>
          </a:xfrm>
          <a:prstGeom prst="hexagon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EED0839E-FD0C-736A-F828-3878F5BD3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30" y="1866967"/>
            <a:ext cx="2344302" cy="1924108"/>
          </a:xfrm>
          <a:prstGeom prst="hexagon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02763E2-DA0A-110F-B3C0-E41CA69C7B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4587"/>
            <a:ext cx="2796917" cy="2152304"/>
          </a:xfrm>
          <a:prstGeom prst="hexagon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C5FCAF-23DB-0E81-0D16-E155BBFE3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026" y="1278270"/>
            <a:ext cx="3528373" cy="2413848"/>
          </a:xfrm>
          <a:prstGeom prst="hexagon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42DEC94F-BDCD-7625-9B20-87D167455453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BBFCE9C7-34D2-E4A9-48E2-25740B2F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42C1C3F-F56A-9B4B-4F88-CF9700970126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561B42-BE48-9987-B273-4C38B0733476}"/>
              </a:ext>
            </a:extLst>
          </p:cNvPr>
          <p:cNvSpPr txBox="1"/>
          <p:nvPr/>
        </p:nvSpPr>
        <p:spPr>
          <a:xfrm>
            <a:off x="529588" y="1812259"/>
            <a:ext cx="5978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рамках модернизации проводится капитальный ремонт </a:t>
            </a:r>
          </a:p>
          <a:p>
            <a:r>
              <a:rPr lang="ru-RU" dirty="0">
                <a:solidFill>
                  <a:srgbClr val="002060"/>
                </a:solidFill>
              </a:rPr>
              <a:t>московских поликлиник.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В феврале 2022 года вышел из ремонта филиал № 4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июне 2023 года открыто новое здание филиала № 3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сентябре 2023 года вышел из ремонта филиал № 2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настоящее время проводится капитальный ремонт филиала №1, по адресу Чусовская ул. дом 9, здания головного учреждения по адресу Алтайская ул. дом 13</a:t>
            </a:r>
          </a:p>
        </p:txBody>
      </p:sp>
    </p:spTree>
    <p:extLst>
      <p:ext uri="{BB962C8B-B14F-4D97-AF65-F5344CB8AC3E}">
        <p14:creationId xmlns:p14="http://schemas.microsoft.com/office/powerpoint/2010/main" val="288865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718381-B11D-4BD0-405D-57800A046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" y="8729"/>
            <a:ext cx="12051908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97158A-D8BB-4E59-A46B-9FCE8F19104D}"/>
              </a:ext>
            </a:extLst>
          </p:cNvPr>
          <p:cNvSpPr/>
          <p:nvPr/>
        </p:nvSpPr>
        <p:spPr>
          <a:xfrm>
            <a:off x="266002" y="4093081"/>
            <a:ext cx="2154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63</a:t>
            </a:r>
            <a:r>
              <a:rPr lang="en-US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429</a:t>
            </a:r>
          </a:p>
          <a:p>
            <a:r>
              <a:rPr lang="ru-RU" sz="14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Основные показатели</a:t>
            </a:r>
            <a:endParaRPr lang="ru-RU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266002" y="3075429"/>
            <a:ext cx="2366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ГП № 191 </a:t>
            </a:r>
          </a:p>
          <a:p>
            <a:pPr algn="ctr"/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ул. Алтайская, д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36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D466C86F-3FBB-41A8-B559-183FBFC917B2}"/>
              </a:ext>
            </a:extLst>
          </p:cNvPr>
          <p:cNvSpPr/>
          <p:nvPr/>
        </p:nvSpPr>
        <p:spPr>
          <a:xfrm>
            <a:off x="245108" y="2968987"/>
            <a:ext cx="2198287" cy="191601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C5827B7B-6226-4747-8697-FB0BB2B206CE}"/>
              </a:ext>
            </a:extLst>
          </p:cNvPr>
          <p:cNvSpPr/>
          <p:nvPr/>
        </p:nvSpPr>
        <p:spPr>
          <a:xfrm>
            <a:off x="2578598" y="2968987"/>
            <a:ext cx="2198287" cy="191601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3E0F6168-12D1-4D33-BBD3-1653FEC14088}"/>
              </a:ext>
            </a:extLst>
          </p:cNvPr>
          <p:cNvSpPr/>
          <p:nvPr/>
        </p:nvSpPr>
        <p:spPr>
          <a:xfrm>
            <a:off x="4887701" y="2958276"/>
            <a:ext cx="2198287" cy="192310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1A977BE8-0A01-4E7D-B0E1-53649C7605B9}"/>
              </a:ext>
            </a:extLst>
          </p:cNvPr>
          <p:cNvSpPr/>
          <p:nvPr/>
        </p:nvSpPr>
        <p:spPr>
          <a:xfrm>
            <a:off x="7213731" y="2954465"/>
            <a:ext cx="2198287" cy="1924004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D321A9E8-4A12-46E9-BA56-5A433D6CC15A}"/>
              </a:ext>
            </a:extLst>
          </p:cNvPr>
          <p:cNvSpPr/>
          <p:nvPr/>
        </p:nvSpPr>
        <p:spPr>
          <a:xfrm>
            <a:off x="9534337" y="2961897"/>
            <a:ext cx="2198287" cy="192310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9D41F0-50E4-4C7C-8E03-45E8D31A6DE6}"/>
              </a:ext>
            </a:extLst>
          </p:cNvPr>
          <p:cNvSpPr/>
          <p:nvPr/>
        </p:nvSpPr>
        <p:spPr>
          <a:xfrm>
            <a:off x="2691712" y="3058235"/>
            <a:ext cx="195226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ГП № 191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Филиал 1 </a:t>
            </a:r>
          </a:p>
          <a:p>
            <a:pPr algn="ctr"/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ул. Чусовская, д. 9</a:t>
            </a: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9B25B4B8-C3F5-46A1-9A4C-34BD181A9EBA}"/>
              </a:ext>
            </a:extLst>
          </p:cNvPr>
          <p:cNvSpPr txBox="1">
            <a:spLocks/>
          </p:cNvSpPr>
          <p:nvPr/>
        </p:nvSpPr>
        <p:spPr>
          <a:xfrm>
            <a:off x="5086030" y="3026218"/>
            <a:ext cx="1837130" cy="86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ГП № 191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Филиал 2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Сиреневый б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д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71А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633A82D3-C2AD-4230-A567-B6963E2DBEC6}"/>
              </a:ext>
            </a:extLst>
          </p:cNvPr>
          <p:cNvSpPr txBox="1">
            <a:spLocks/>
          </p:cNvSpPr>
          <p:nvPr/>
        </p:nvSpPr>
        <p:spPr>
          <a:xfrm>
            <a:off x="7284317" y="3018737"/>
            <a:ext cx="2013420" cy="86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ГП № 191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Филиал 3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Измайловский </a:t>
            </a: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д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63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B548906F-51E4-40AE-8E63-F8D23E863FC0}"/>
              </a:ext>
            </a:extLst>
          </p:cNvPr>
          <p:cNvSpPr txBox="1">
            <a:spLocks/>
          </p:cNvSpPr>
          <p:nvPr/>
        </p:nvSpPr>
        <p:spPr>
          <a:xfrm>
            <a:off x="9595110" y="3026217"/>
            <a:ext cx="1970626" cy="71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ГП № 191 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Филиал 4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Амурская ул., д. 36</a:t>
            </a:r>
          </a:p>
        </p:txBody>
      </p: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xmlns="" id="{921639A1-531C-414F-987D-5F414D132C37}"/>
              </a:ext>
            </a:extLst>
          </p:cNvPr>
          <p:cNvSpPr txBox="1">
            <a:spLocks/>
          </p:cNvSpPr>
          <p:nvPr/>
        </p:nvSpPr>
        <p:spPr>
          <a:xfrm>
            <a:off x="794400" y="3793814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xmlns="" id="{9B7C4017-FA6E-4912-AE75-F1A8EB93C76B}"/>
              </a:ext>
            </a:extLst>
          </p:cNvPr>
          <p:cNvSpPr/>
          <p:nvPr/>
        </p:nvSpPr>
        <p:spPr>
          <a:xfrm>
            <a:off x="2586025" y="2996671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" name="Шестиугольник 69">
            <a:extLst>
              <a:ext uri="{FF2B5EF4-FFF2-40B4-BE49-F238E27FC236}">
                <a16:creationId xmlns:a16="http://schemas.microsoft.com/office/drawing/2014/main" xmlns="" id="{B0946E67-7E60-41A1-851A-E4D205745E7D}"/>
              </a:ext>
            </a:extLst>
          </p:cNvPr>
          <p:cNvSpPr/>
          <p:nvPr/>
        </p:nvSpPr>
        <p:spPr>
          <a:xfrm>
            <a:off x="241884" y="3000829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6575042-9D86-49E8-A72A-3A05391B2F77}"/>
              </a:ext>
            </a:extLst>
          </p:cNvPr>
          <p:cNvSpPr/>
          <p:nvPr/>
        </p:nvSpPr>
        <p:spPr>
          <a:xfrm>
            <a:off x="180274" y="3814138"/>
            <a:ext cx="2331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Прикрепленное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AE9676EE-BAD5-4EDF-AFC7-DA0989B2C98A}"/>
              </a:ext>
            </a:extLst>
          </p:cNvPr>
          <p:cNvSpPr/>
          <p:nvPr/>
        </p:nvSpPr>
        <p:spPr>
          <a:xfrm>
            <a:off x="2502301" y="3811094"/>
            <a:ext cx="2331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Прикрепленное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4D16C43C-70AA-459B-8482-4B7F7BD7E64F}"/>
              </a:ext>
            </a:extLst>
          </p:cNvPr>
          <p:cNvSpPr/>
          <p:nvPr/>
        </p:nvSpPr>
        <p:spPr>
          <a:xfrm>
            <a:off x="4843285" y="3820330"/>
            <a:ext cx="2331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Прикрепленное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8D86DE7C-67B6-4943-94F9-20781372B664}"/>
              </a:ext>
            </a:extLst>
          </p:cNvPr>
          <p:cNvSpPr/>
          <p:nvPr/>
        </p:nvSpPr>
        <p:spPr>
          <a:xfrm>
            <a:off x="7114957" y="3816082"/>
            <a:ext cx="2331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Прикрепленное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9311561-437C-4DF9-B628-D522BD99EDD5}"/>
              </a:ext>
            </a:extLst>
          </p:cNvPr>
          <p:cNvSpPr/>
          <p:nvPr/>
        </p:nvSpPr>
        <p:spPr>
          <a:xfrm>
            <a:off x="9480693" y="3820077"/>
            <a:ext cx="2331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Прикрепленное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491FB84F-45AF-43F6-94BD-0EC4AD267DFD}"/>
              </a:ext>
            </a:extLst>
          </p:cNvPr>
          <p:cNvSpPr txBox="1">
            <a:spLocks/>
          </p:cNvSpPr>
          <p:nvPr/>
        </p:nvSpPr>
        <p:spPr>
          <a:xfrm>
            <a:off x="5212480" y="379381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xmlns="" id="{1158AE5A-B67F-4047-978A-9C6285EC5EA7}"/>
              </a:ext>
            </a:extLst>
          </p:cNvPr>
          <p:cNvSpPr txBox="1">
            <a:spLocks/>
          </p:cNvSpPr>
          <p:nvPr/>
        </p:nvSpPr>
        <p:spPr>
          <a:xfrm>
            <a:off x="2605133" y="4132556"/>
            <a:ext cx="2028158" cy="1139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40</a:t>
            </a:r>
            <a:r>
              <a:rPr lang="en-US" sz="18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967</a:t>
            </a:r>
            <a:endParaRPr lang="en-US" sz="1800" b="1" dirty="0">
              <a:solidFill>
                <a:srgbClr val="47B1D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Шестиугольник 79">
            <a:extLst>
              <a:ext uri="{FF2B5EF4-FFF2-40B4-BE49-F238E27FC236}">
                <a16:creationId xmlns:a16="http://schemas.microsoft.com/office/drawing/2014/main" xmlns="" id="{B7582987-0B88-4FC0-B8D7-00338B92BB4A}"/>
              </a:ext>
            </a:extLst>
          </p:cNvPr>
          <p:cNvSpPr/>
          <p:nvPr/>
        </p:nvSpPr>
        <p:spPr>
          <a:xfrm>
            <a:off x="4901242" y="2993210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xmlns="" id="{23EE4BF6-DD3E-4E16-8672-5FA4E5452754}"/>
              </a:ext>
            </a:extLst>
          </p:cNvPr>
          <p:cNvSpPr txBox="1">
            <a:spLocks/>
          </p:cNvSpPr>
          <p:nvPr/>
        </p:nvSpPr>
        <p:spPr>
          <a:xfrm>
            <a:off x="4949137" y="4132369"/>
            <a:ext cx="2232871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37 590</a:t>
            </a:r>
          </a:p>
          <a:p>
            <a:r>
              <a:rPr lang="ru-RU" sz="14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xmlns="" id="{EE407BDF-2531-4DC4-9EF3-3241A515DBE5}"/>
              </a:ext>
            </a:extLst>
          </p:cNvPr>
          <p:cNvSpPr txBox="1">
            <a:spLocks/>
          </p:cNvSpPr>
          <p:nvPr/>
        </p:nvSpPr>
        <p:spPr>
          <a:xfrm>
            <a:off x="7238193" y="4132369"/>
            <a:ext cx="2018411" cy="1344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64 606</a:t>
            </a:r>
          </a:p>
          <a:p>
            <a:r>
              <a:rPr lang="ru-RU" sz="14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xmlns="" id="{BE718337-2726-4F09-8F8F-46CE2C91F21E}"/>
              </a:ext>
            </a:extLst>
          </p:cNvPr>
          <p:cNvSpPr txBox="1">
            <a:spLocks/>
          </p:cNvSpPr>
          <p:nvPr/>
        </p:nvSpPr>
        <p:spPr>
          <a:xfrm>
            <a:off x="9583831" y="4141399"/>
            <a:ext cx="1890219" cy="1565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28 859 </a:t>
            </a:r>
          </a:p>
          <a:p>
            <a:r>
              <a:rPr lang="ru-RU" sz="14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Шестиугольник 86">
            <a:extLst>
              <a:ext uri="{FF2B5EF4-FFF2-40B4-BE49-F238E27FC236}">
                <a16:creationId xmlns:a16="http://schemas.microsoft.com/office/drawing/2014/main" xmlns="" id="{49BD8371-9239-4FFD-AFE5-A3B3069D333A}"/>
              </a:ext>
            </a:extLst>
          </p:cNvPr>
          <p:cNvSpPr/>
          <p:nvPr/>
        </p:nvSpPr>
        <p:spPr>
          <a:xfrm>
            <a:off x="7227186" y="2996671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Шестиугольник 87">
            <a:extLst>
              <a:ext uri="{FF2B5EF4-FFF2-40B4-BE49-F238E27FC236}">
                <a16:creationId xmlns:a16="http://schemas.microsoft.com/office/drawing/2014/main" xmlns="" id="{59B9347F-8B88-4D40-86AB-F374B047295B}"/>
              </a:ext>
            </a:extLst>
          </p:cNvPr>
          <p:cNvSpPr/>
          <p:nvPr/>
        </p:nvSpPr>
        <p:spPr>
          <a:xfrm>
            <a:off x="9544817" y="2998254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C5040F3-6ED3-4428-BB51-C285A593506E}"/>
              </a:ext>
            </a:extLst>
          </p:cNvPr>
          <p:cNvSpPr/>
          <p:nvPr/>
        </p:nvSpPr>
        <p:spPr>
          <a:xfrm>
            <a:off x="-88496" y="1837665"/>
            <a:ext cx="8014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Численность прикрепленного населения </a:t>
            </a:r>
            <a:r>
              <a:rPr lang="ru-RU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234 485 </a:t>
            </a:r>
            <a:r>
              <a:rPr lang="ru-RU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900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47B1D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A0E911-C4DB-4DB8-9B35-FC3C3C79625E}"/>
              </a:ext>
            </a:extLst>
          </p:cNvPr>
          <p:cNvSpPr txBox="1"/>
          <p:nvPr/>
        </p:nvSpPr>
        <p:spPr>
          <a:xfrm>
            <a:off x="8264716" y="1416738"/>
            <a:ext cx="4269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Мужчины 99 214, из них старше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трудоспособного возраста  20 982 человек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Женщины 135 631, из них старше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трудоспособного возраста 53 006 человек</a:t>
            </a:r>
          </a:p>
          <a:p>
            <a:endParaRPr lang="ru-RU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CBAE7128-EDDA-4695-AFFD-039674402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879616" y="1606848"/>
            <a:ext cx="182023" cy="1900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5CF52A2-8FCC-4D24-ADDA-4CDF821FE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879617" y="2234022"/>
            <a:ext cx="182023" cy="1900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22FE39F-11B2-4C78-B116-F203229EE5D7}"/>
              </a:ext>
            </a:extLst>
          </p:cNvPr>
          <p:cNvSpPr/>
          <p:nvPr/>
        </p:nvSpPr>
        <p:spPr>
          <a:xfrm>
            <a:off x="210068" y="5477256"/>
            <a:ext cx="7689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20</a:t>
            </a:r>
            <a:r>
              <a:rPr lang="en-US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году в ГБУЗ </a:t>
            </a:r>
            <a:r>
              <a:rPr lang="en-US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ru-RU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ГП№191 ДЗМ</a:t>
            </a:r>
            <a:r>
              <a:rPr lang="en-US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ru-RU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выполнено </a:t>
            </a:r>
            <a:r>
              <a:rPr lang="ru-RU" sz="1600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1 373 210 </a:t>
            </a:r>
            <a:r>
              <a:rPr lang="ru-RU" sz="1600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посещений</a:t>
            </a:r>
            <a:endParaRPr lang="ru-RU" sz="1600" b="1" dirty="0">
              <a:solidFill>
                <a:srgbClr val="47B1D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47B1D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9705890-512F-457A-ABCE-F0FD1ACDAA54}"/>
              </a:ext>
            </a:extLst>
          </p:cNvPr>
          <p:cNvSpPr txBox="1"/>
          <p:nvPr/>
        </p:nvSpPr>
        <p:spPr>
          <a:xfrm>
            <a:off x="8293233" y="5196595"/>
            <a:ext cx="4093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 профилактической целью 457 932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По заболеванию 915 278</a:t>
            </a:r>
          </a:p>
          <a:p>
            <a:endParaRPr lang="ru-RU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696A6E82-88A3-4351-89DD-D69747BBF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888398" y="5251613"/>
            <a:ext cx="182023" cy="19002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01A9379-0CE3-4E2C-A82A-2931445BD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877813" y="5907983"/>
            <a:ext cx="182023" cy="190024"/>
          </a:xfrm>
          <a:prstGeom prst="rect">
            <a:avLst/>
          </a:prstGeom>
        </p:spPr>
      </p:pic>
      <p:sp>
        <p:nvSpPr>
          <p:cNvPr id="56" name="Шестиугольник 55">
            <a:extLst>
              <a:ext uri="{FF2B5EF4-FFF2-40B4-BE49-F238E27FC236}">
                <a16:creationId xmlns:a16="http://schemas.microsoft.com/office/drawing/2014/main" xmlns="" id="{671B26A4-30F1-4CAD-B39E-C3673A4DD075}"/>
              </a:ext>
            </a:extLst>
          </p:cNvPr>
          <p:cNvSpPr/>
          <p:nvPr/>
        </p:nvSpPr>
        <p:spPr>
          <a:xfrm>
            <a:off x="1402267" y="4901402"/>
            <a:ext cx="1980433" cy="170727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xmlns="" id="{9BD270A8-1F7B-42B6-8F87-7405A46A9225}"/>
              </a:ext>
            </a:extLst>
          </p:cNvPr>
          <p:cNvSpPr/>
          <p:nvPr/>
        </p:nvSpPr>
        <p:spPr>
          <a:xfrm>
            <a:off x="3846044" y="1255225"/>
            <a:ext cx="1861681" cy="1497891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434C93D-2987-33DD-D55D-0D8364FBD02B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E52111E9-DE3C-1128-681C-AF274D2E7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50BC0EE-8164-A893-8C56-8764E3EAA3E9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46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xmlns="" id="{72A3C076-B501-497E-850C-7D10A95F048F}"/>
              </a:ext>
            </a:extLst>
          </p:cNvPr>
          <p:cNvSpPr/>
          <p:nvPr/>
        </p:nvSpPr>
        <p:spPr>
          <a:xfrm>
            <a:off x="304800" y="1381125"/>
            <a:ext cx="9206461" cy="513541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57718" y="341459"/>
            <a:ext cx="9117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Показатели</a:t>
            </a:r>
            <a:r>
              <a:rPr lang="en-US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заболеваемости</a:t>
            </a:r>
            <a:endParaRPr lang="ru-RU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0" name="Скругленный прямоугольник 31">
            <a:extLst>
              <a:ext uri="{FF2B5EF4-FFF2-40B4-BE49-F238E27FC236}">
                <a16:creationId xmlns:a16="http://schemas.microsoft.com/office/drawing/2014/main" xmlns="" id="{7BEC3EEA-A312-41A5-92BC-7BD69A34C6CD}"/>
              </a:ext>
            </a:extLst>
          </p:cNvPr>
          <p:cNvSpPr/>
          <p:nvPr/>
        </p:nvSpPr>
        <p:spPr>
          <a:xfrm>
            <a:off x="515787" y="1778982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Скругленный прямоугольник 32">
            <a:extLst>
              <a:ext uri="{FF2B5EF4-FFF2-40B4-BE49-F238E27FC236}">
                <a16:creationId xmlns:a16="http://schemas.microsoft.com/office/drawing/2014/main" xmlns="" id="{C5065B9F-8BF6-4DA7-B5D0-D9189401735B}"/>
              </a:ext>
            </a:extLst>
          </p:cNvPr>
          <p:cNvSpPr/>
          <p:nvPr/>
        </p:nvSpPr>
        <p:spPr>
          <a:xfrm>
            <a:off x="2468262" y="1812144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Скругленный прямоугольник 33">
            <a:extLst>
              <a:ext uri="{FF2B5EF4-FFF2-40B4-BE49-F238E27FC236}">
                <a16:creationId xmlns:a16="http://schemas.microsoft.com/office/drawing/2014/main" xmlns="" id="{62E554B8-AF35-4C7D-9589-D63882B1CC7B}"/>
              </a:ext>
            </a:extLst>
          </p:cNvPr>
          <p:cNvSpPr/>
          <p:nvPr/>
        </p:nvSpPr>
        <p:spPr>
          <a:xfrm>
            <a:off x="4205557" y="1812144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Скругленный прямоугольник 34">
            <a:extLst>
              <a:ext uri="{FF2B5EF4-FFF2-40B4-BE49-F238E27FC236}">
                <a16:creationId xmlns:a16="http://schemas.microsoft.com/office/drawing/2014/main" xmlns="" id="{BC8659F1-F3A5-47C2-B910-571B2DBDA409}"/>
              </a:ext>
            </a:extLst>
          </p:cNvPr>
          <p:cNvSpPr/>
          <p:nvPr/>
        </p:nvSpPr>
        <p:spPr>
          <a:xfrm>
            <a:off x="5980811" y="1827208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Скругленный прямоугольник 35">
            <a:extLst>
              <a:ext uri="{FF2B5EF4-FFF2-40B4-BE49-F238E27FC236}">
                <a16:creationId xmlns:a16="http://schemas.microsoft.com/office/drawing/2014/main" xmlns="" id="{D8DEE95B-4AE2-44C2-AA52-C8ADE2B67D45}"/>
              </a:ext>
            </a:extLst>
          </p:cNvPr>
          <p:cNvSpPr/>
          <p:nvPr/>
        </p:nvSpPr>
        <p:spPr>
          <a:xfrm>
            <a:off x="7781011" y="1827208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90365B46-34A2-4A35-9A74-2C2B7E10CCB0}"/>
              </a:ext>
            </a:extLst>
          </p:cNvPr>
          <p:cNvSpPr txBox="1">
            <a:spLocks/>
          </p:cNvSpPr>
          <p:nvPr/>
        </p:nvSpPr>
        <p:spPr>
          <a:xfrm>
            <a:off x="437778" y="2183104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Болезни </a:t>
            </a: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кровообращения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DEC342D-5750-4657-92BC-AD304F1F621C}"/>
              </a:ext>
            </a:extLst>
          </p:cNvPr>
          <p:cNvSpPr txBox="1">
            <a:spLocks/>
          </p:cNvSpPr>
          <p:nvPr/>
        </p:nvSpPr>
        <p:spPr>
          <a:xfrm>
            <a:off x="2782075" y="218520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Болезни органов дыхания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DECCFC6A-3EF8-4ADC-88E7-4553DDF40964}"/>
              </a:ext>
            </a:extLst>
          </p:cNvPr>
          <p:cNvSpPr txBox="1">
            <a:spLocks/>
          </p:cNvSpPr>
          <p:nvPr/>
        </p:nvSpPr>
        <p:spPr>
          <a:xfrm>
            <a:off x="4208757" y="2262553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Болезни органов пищеварения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84FAB18D-D127-4316-B35F-6BDC0AEEE93F}"/>
              </a:ext>
            </a:extLst>
          </p:cNvPr>
          <p:cNvSpPr txBox="1">
            <a:spLocks/>
          </p:cNvSpPr>
          <p:nvPr/>
        </p:nvSpPr>
        <p:spPr>
          <a:xfrm>
            <a:off x="5980811" y="232749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Болезни костно-мышечной системы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7EA3838D-8565-4661-BA4A-999B9A93CE1F}"/>
              </a:ext>
            </a:extLst>
          </p:cNvPr>
          <p:cNvSpPr txBox="1">
            <a:spLocks/>
          </p:cNvSpPr>
          <p:nvPr/>
        </p:nvSpPr>
        <p:spPr>
          <a:xfrm>
            <a:off x="7781011" y="232749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Болезни мочеполовой системы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AFEC2550-09E8-49A4-AF59-8B7872A48F81}"/>
              </a:ext>
            </a:extLst>
          </p:cNvPr>
          <p:cNvSpPr txBox="1">
            <a:spLocks/>
          </p:cNvSpPr>
          <p:nvPr/>
        </p:nvSpPr>
        <p:spPr>
          <a:xfrm rot="16200000">
            <a:off x="378675" y="2942695"/>
            <a:ext cx="1235362" cy="271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84535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5D5352CB-66EF-4C4B-AE94-1BF3D4B58D2B}"/>
              </a:ext>
            </a:extLst>
          </p:cNvPr>
          <p:cNvSpPr txBox="1">
            <a:spLocks/>
          </p:cNvSpPr>
          <p:nvPr/>
        </p:nvSpPr>
        <p:spPr>
          <a:xfrm rot="16200000">
            <a:off x="4243052" y="3230323"/>
            <a:ext cx="875368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22462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1E4A7F6C-B8DF-453D-8BF6-63B4934B2207}"/>
              </a:ext>
            </a:extLst>
          </p:cNvPr>
          <p:cNvSpPr txBox="1">
            <a:spLocks/>
          </p:cNvSpPr>
          <p:nvPr/>
        </p:nvSpPr>
        <p:spPr>
          <a:xfrm rot="16200000">
            <a:off x="2409490" y="3257140"/>
            <a:ext cx="912585" cy="278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84609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xmlns="" id="{3DC4EFAD-60E4-4C23-8098-0A4C927D0DF2}"/>
              </a:ext>
            </a:extLst>
          </p:cNvPr>
          <p:cNvSpPr txBox="1">
            <a:spLocks/>
          </p:cNvSpPr>
          <p:nvPr/>
        </p:nvSpPr>
        <p:spPr>
          <a:xfrm rot="16200000">
            <a:off x="5893294" y="3293308"/>
            <a:ext cx="100655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25523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92C3E916-19A2-4DFF-903E-9D95B8DFEFF3}"/>
              </a:ext>
            </a:extLst>
          </p:cNvPr>
          <p:cNvSpPr txBox="1">
            <a:spLocks/>
          </p:cNvSpPr>
          <p:nvPr/>
        </p:nvSpPr>
        <p:spPr>
          <a:xfrm rot="16200000">
            <a:off x="7736631" y="3424842"/>
            <a:ext cx="874321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11528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xmlns="" id="{9284A76C-CCFD-4CB0-B850-C9C781D51318}"/>
              </a:ext>
            </a:extLst>
          </p:cNvPr>
          <p:cNvSpPr txBox="1">
            <a:spLocks/>
          </p:cNvSpPr>
          <p:nvPr/>
        </p:nvSpPr>
        <p:spPr>
          <a:xfrm rot="16200000">
            <a:off x="1193797" y="2942889"/>
            <a:ext cx="1136446" cy="27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86540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0664AD7E-0DB5-4804-9E61-46BE0B664263}"/>
              </a:ext>
            </a:extLst>
          </p:cNvPr>
          <p:cNvSpPr txBox="1">
            <a:spLocks/>
          </p:cNvSpPr>
          <p:nvPr/>
        </p:nvSpPr>
        <p:spPr>
          <a:xfrm rot="16200000">
            <a:off x="2490610" y="2637843"/>
            <a:ext cx="20737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87348 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xmlns="" id="{DF37883D-8279-4989-9BE7-4CE69DA90F9B}"/>
              </a:ext>
            </a:extLst>
          </p:cNvPr>
          <p:cNvSpPr txBox="1">
            <a:spLocks/>
          </p:cNvSpPr>
          <p:nvPr/>
        </p:nvSpPr>
        <p:spPr>
          <a:xfrm rot="16200000">
            <a:off x="4889762" y="3214564"/>
            <a:ext cx="84783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21270 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A3F97D5A-0B28-4834-A8F7-B5184104A901}"/>
              </a:ext>
            </a:extLst>
          </p:cNvPr>
          <p:cNvSpPr txBox="1">
            <a:spLocks/>
          </p:cNvSpPr>
          <p:nvPr/>
        </p:nvSpPr>
        <p:spPr>
          <a:xfrm rot="16200000">
            <a:off x="6617345" y="3295174"/>
            <a:ext cx="974917" cy="259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26071 </a:t>
            </a: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xmlns="" id="{763E324E-1FBC-4D35-89DE-21CBA51FA88E}"/>
              </a:ext>
            </a:extLst>
          </p:cNvPr>
          <p:cNvSpPr txBox="1">
            <a:spLocks/>
          </p:cNvSpPr>
          <p:nvPr/>
        </p:nvSpPr>
        <p:spPr>
          <a:xfrm rot="16200000">
            <a:off x="8365019" y="3332367"/>
            <a:ext cx="1045949" cy="3417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12273 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AE03632-E51F-4576-86B3-B3246FB94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3" y="1500005"/>
            <a:ext cx="582686" cy="582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B10E679C-E2E0-4FA3-A0D7-BAD79A8572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05" y="1533078"/>
            <a:ext cx="491474" cy="49147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E142826-5DDA-4B1E-ADF7-3BB395D993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90" y="1417653"/>
            <a:ext cx="562430" cy="56243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0F7B2DA-CC3E-42E3-8065-235CE7C9E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1522431"/>
            <a:ext cx="537834" cy="53783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CDC13A2-0A09-4D3F-9AFA-7C0DC680A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8" y="1521102"/>
            <a:ext cx="568491" cy="568491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0AAF635-CE25-41C2-B898-FBC448C484DA}"/>
              </a:ext>
            </a:extLst>
          </p:cNvPr>
          <p:cNvSpPr/>
          <p:nvPr/>
        </p:nvSpPr>
        <p:spPr>
          <a:xfrm>
            <a:off x="860423" y="4014079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C8C594C-8D43-4BB4-8A94-340CDED3BC94}"/>
              </a:ext>
            </a:extLst>
          </p:cNvPr>
          <p:cNvSpPr/>
          <p:nvPr/>
        </p:nvSpPr>
        <p:spPr>
          <a:xfrm>
            <a:off x="1626087" y="3696308"/>
            <a:ext cx="293702" cy="2074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B605239-93F5-43E7-951B-5D5F6C8F334F}"/>
              </a:ext>
            </a:extLst>
          </p:cNvPr>
          <p:cNvSpPr/>
          <p:nvPr/>
        </p:nvSpPr>
        <p:spPr>
          <a:xfrm>
            <a:off x="2680739" y="4185705"/>
            <a:ext cx="303476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0DB9D0C-5DE9-4349-86CA-B4F2493631EE}"/>
              </a:ext>
            </a:extLst>
          </p:cNvPr>
          <p:cNvSpPr/>
          <p:nvPr/>
        </p:nvSpPr>
        <p:spPr>
          <a:xfrm>
            <a:off x="3388523" y="4014079"/>
            <a:ext cx="311728" cy="17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30DF250-C5FF-4B60-9D5C-BDB1E617F898}"/>
              </a:ext>
            </a:extLst>
          </p:cNvPr>
          <p:cNvSpPr/>
          <p:nvPr/>
        </p:nvSpPr>
        <p:spPr>
          <a:xfrm>
            <a:off x="4527167" y="4185706"/>
            <a:ext cx="257247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FC1C2E-7D3F-44EF-9888-07CE5BFA0CC3}"/>
              </a:ext>
            </a:extLst>
          </p:cNvPr>
          <p:cNvSpPr/>
          <p:nvPr/>
        </p:nvSpPr>
        <p:spPr>
          <a:xfrm>
            <a:off x="5188723" y="4308652"/>
            <a:ext cx="257247" cy="14622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B76CD524-26B6-4C77-B17D-B2A28C1FDBE6}"/>
              </a:ext>
            </a:extLst>
          </p:cNvPr>
          <p:cNvSpPr/>
          <p:nvPr/>
        </p:nvSpPr>
        <p:spPr>
          <a:xfrm>
            <a:off x="6340851" y="4483119"/>
            <a:ext cx="227068" cy="1250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822581FB-260B-477B-943A-4D1A26A524A1}"/>
              </a:ext>
            </a:extLst>
          </p:cNvPr>
          <p:cNvSpPr/>
          <p:nvPr/>
        </p:nvSpPr>
        <p:spPr>
          <a:xfrm>
            <a:off x="6962615" y="4591235"/>
            <a:ext cx="300629" cy="1179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7091233-C529-4199-8C42-44AB4FE571C7}"/>
              </a:ext>
            </a:extLst>
          </p:cNvPr>
          <p:cNvSpPr/>
          <p:nvPr/>
        </p:nvSpPr>
        <p:spPr>
          <a:xfrm>
            <a:off x="8069043" y="4820472"/>
            <a:ext cx="282046" cy="950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E9C773C0-D7B6-4930-AEC9-F807C55A70F8}"/>
              </a:ext>
            </a:extLst>
          </p:cNvPr>
          <p:cNvSpPr/>
          <p:nvPr/>
        </p:nvSpPr>
        <p:spPr>
          <a:xfrm>
            <a:off x="8717115" y="4678999"/>
            <a:ext cx="341758" cy="10918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885FE09-A31F-4F47-AE71-4CADEE5D9833}"/>
              </a:ext>
            </a:extLst>
          </p:cNvPr>
          <p:cNvSpPr txBox="1"/>
          <p:nvPr/>
        </p:nvSpPr>
        <p:spPr>
          <a:xfrm>
            <a:off x="580209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446A579-AEAA-42E6-9757-5AC63F5A6D1E}"/>
              </a:ext>
            </a:extLst>
          </p:cNvPr>
          <p:cNvSpPr txBox="1"/>
          <p:nvPr/>
        </p:nvSpPr>
        <p:spPr>
          <a:xfrm>
            <a:off x="1275534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03CCFD8-B1C5-4722-B659-B8C3AE3CD6BB}"/>
              </a:ext>
            </a:extLst>
          </p:cNvPr>
          <p:cNvSpPr txBox="1"/>
          <p:nvPr/>
        </p:nvSpPr>
        <p:spPr>
          <a:xfrm>
            <a:off x="2402906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1DEF152-25BF-40F7-9FC2-91EE59ADE74A}"/>
              </a:ext>
            </a:extLst>
          </p:cNvPr>
          <p:cNvSpPr txBox="1"/>
          <p:nvPr/>
        </p:nvSpPr>
        <p:spPr>
          <a:xfrm>
            <a:off x="3098231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F66FF03-0696-415D-BCBD-A44F257C1A0E}"/>
              </a:ext>
            </a:extLst>
          </p:cNvPr>
          <p:cNvSpPr txBox="1"/>
          <p:nvPr/>
        </p:nvSpPr>
        <p:spPr>
          <a:xfrm>
            <a:off x="4186305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879F3D7-8ACC-4651-AC88-97262C669A1B}"/>
              </a:ext>
            </a:extLst>
          </p:cNvPr>
          <p:cNvSpPr txBox="1"/>
          <p:nvPr/>
        </p:nvSpPr>
        <p:spPr>
          <a:xfrm>
            <a:off x="4881630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0E6ABAC-BBD6-413A-AD67-33303C67F5A9}"/>
              </a:ext>
            </a:extLst>
          </p:cNvPr>
          <p:cNvSpPr txBox="1"/>
          <p:nvPr/>
        </p:nvSpPr>
        <p:spPr>
          <a:xfrm>
            <a:off x="5980811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9BFB1B2-28C5-4081-8831-E21B86277E66}"/>
              </a:ext>
            </a:extLst>
          </p:cNvPr>
          <p:cNvSpPr txBox="1"/>
          <p:nvPr/>
        </p:nvSpPr>
        <p:spPr>
          <a:xfrm>
            <a:off x="6676136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0968AC4-C08F-47AF-BC55-AA1C453A460F}"/>
              </a:ext>
            </a:extLst>
          </p:cNvPr>
          <p:cNvSpPr txBox="1"/>
          <p:nvPr/>
        </p:nvSpPr>
        <p:spPr>
          <a:xfrm>
            <a:off x="7800464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86956CA-98B3-421A-A604-BFA552B07012}"/>
              </a:ext>
            </a:extLst>
          </p:cNvPr>
          <p:cNvSpPr txBox="1"/>
          <p:nvPr/>
        </p:nvSpPr>
        <p:spPr>
          <a:xfrm>
            <a:off x="8495789" y="57815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2023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478008-619B-7BCC-BC9E-CF77FBF5B6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" y="-4044"/>
            <a:ext cx="12051908" cy="6858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1AEF0A75-79F2-8439-169C-6B076FCA3C7A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0CC749C0-E256-437A-C8B6-2678C691A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1B8CC6-E528-AA2E-0AFD-B94FB3288D01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53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BB719C1-70D7-4423-83B9-4EEE4759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" y="0"/>
            <a:ext cx="12051908" cy="6858000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AD34819-7DDE-4D89-B244-8BDB16530249}"/>
              </a:ext>
            </a:extLst>
          </p:cNvPr>
          <p:cNvSpPr/>
          <p:nvPr/>
        </p:nvSpPr>
        <p:spPr>
          <a:xfrm>
            <a:off x="569733" y="4291658"/>
            <a:ext cx="4463807" cy="98028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ГБУЗ «ГП №191 ДЗМ –</a:t>
            </a:r>
          </a:p>
          <a:p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250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врачей</a:t>
            </a:r>
          </a:p>
          <a:p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153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среднего медицинского персонала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2CA454E-4F23-4526-8287-C17530CA0131}"/>
              </a:ext>
            </a:extLst>
          </p:cNvPr>
          <p:cNvSpPr/>
          <p:nvPr/>
        </p:nvSpPr>
        <p:spPr>
          <a:xfrm>
            <a:off x="5382277" y="4291658"/>
            <a:ext cx="5562601" cy="9816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КМН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 человек</a:t>
            </a:r>
          </a:p>
          <a:p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Высшая категория – 28 человек</a:t>
            </a:r>
          </a:p>
          <a:p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Первая и вторая категория – 15 человек</a:t>
            </a:r>
          </a:p>
          <a:p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 врачам – присуждено звание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«Московский врач»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F382BB7B-199E-45FC-9C7E-EDE728309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790375"/>
              </p:ext>
            </p:extLst>
          </p:nvPr>
        </p:nvGraphicFramePr>
        <p:xfrm>
          <a:off x="342220" y="1048737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xmlns="" id="{604AA3A4-B63F-49E4-B031-1B24C6336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17523"/>
              </p:ext>
            </p:extLst>
          </p:nvPr>
        </p:nvGraphicFramePr>
        <p:xfrm>
          <a:off x="3585287" y="1034997"/>
          <a:ext cx="2810807" cy="316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8863BC56-5803-41DF-A8B4-E5DC5CBFBF7A}"/>
              </a:ext>
            </a:extLst>
          </p:cNvPr>
          <p:cNvSpPr txBox="1">
            <a:spLocks/>
          </p:cNvSpPr>
          <p:nvPr/>
        </p:nvSpPr>
        <p:spPr>
          <a:xfrm>
            <a:off x="976706" y="2118507"/>
            <a:ext cx="1500502" cy="95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250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врачей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226137E-C5E0-4B6B-B34D-D05910194F14}"/>
              </a:ext>
            </a:extLst>
          </p:cNvPr>
          <p:cNvSpPr/>
          <p:nvPr/>
        </p:nvSpPr>
        <p:spPr>
          <a:xfrm>
            <a:off x="976706" y="5629040"/>
            <a:ext cx="928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кадровом центре в 2023 году прошли повышение квалификации </a:t>
            </a:r>
          </a:p>
          <a:p>
            <a:r>
              <a:rPr lang="ru-RU" b="1" dirty="0">
                <a:solidFill>
                  <a:srgbClr val="47B1D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оценку профессиональной компетенции 338 работников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C58E4C-FEDD-4983-8C22-80CBE1D10DBC}"/>
              </a:ext>
            </a:extLst>
          </p:cNvPr>
          <p:cNvSpPr txBox="1"/>
          <p:nvPr/>
        </p:nvSpPr>
        <p:spPr>
          <a:xfrm>
            <a:off x="3478592" y="1172198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Средний медицинский персонал</a:t>
            </a:r>
          </a:p>
          <a:p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6C183C-8787-4730-8868-C8FDA8C6A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11800" y="5720063"/>
            <a:ext cx="218812" cy="210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938325" y="380508"/>
            <a:ext cx="99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r>
              <a:rPr lang="en-US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en-US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ГБУЗ </a:t>
            </a:r>
            <a:r>
              <a:rPr lang="en-US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ru-RU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ГП</a:t>
            </a:r>
            <a:r>
              <a:rPr lang="en-US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№191 ДЗМ</a:t>
            </a:r>
            <a:r>
              <a:rPr lang="en-US" sz="28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6369D2-D07E-E90B-9D66-697C1594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6811751" y="1003797"/>
            <a:ext cx="2101274" cy="1985172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BCBC26-A401-416F-9DAF-726E1B6D4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6028" y="2042184"/>
            <a:ext cx="2103367" cy="210336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CF7C280-E828-AC93-95A9-FA343D65E6F0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0C0B9813-5749-D6BD-1FAA-F9C1A4CF6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FBBB9F5-E05E-9924-AEDB-8F3E308F1D60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0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B60BD45-A9E3-4129-82DF-E42C52B02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" y="0"/>
            <a:ext cx="12104527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467038" y="1003797"/>
            <a:ext cx="9679285" cy="149767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 проекты</a:t>
            </a:r>
            <a:endParaRPr lang="ru-RU" sz="3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2227424" y="1282320"/>
            <a:ext cx="77759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465638" y="998727"/>
            <a:ext cx="1863680" cy="44795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2680943" y="994004"/>
            <a:ext cx="772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7F65E0-2EA7-42C7-BAE6-B6F6A3921527}"/>
              </a:ext>
            </a:extLst>
          </p:cNvPr>
          <p:cNvSpPr txBox="1"/>
          <p:nvPr/>
        </p:nvSpPr>
        <p:spPr>
          <a:xfrm>
            <a:off x="467037" y="1551060"/>
            <a:ext cx="993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</a:t>
            </a:r>
            <a:r>
              <a:rPr lang="en-US" sz="1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70 тысяч </a:t>
            </a:r>
            <a:r>
              <a:rPr lang="ru-RU" sz="1400" b="0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прошли обследование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2023г.    </a:t>
            </a:r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&gt;10 тысяч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них - в нашем павильоне</a:t>
            </a:r>
            <a:endParaRPr lang="ru-RU" sz="1400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1298" y="1013103"/>
            <a:ext cx="1240567" cy="4277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A5711EF-A9B6-45EE-9E7A-C48B304A63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77" y="1226994"/>
            <a:ext cx="1421413" cy="1071731"/>
          </a:xfrm>
          <a:prstGeom prst="hexagon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9F6D8A9-6695-7A93-AACD-B69DDDDC66C1}"/>
              </a:ext>
            </a:extLst>
          </p:cNvPr>
          <p:cNvSpPr/>
          <p:nvPr/>
        </p:nvSpPr>
        <p:spPr>
          <a:xfrm>
            <a:off x="453901" y="2617261"/>
            <a:ext cx="11199214" cy="1137812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E29D30F-9413-4794-0350-50A9DD39CF0C}"/>
              </a:ext>
            </a:extLst>
          </p:cNvPr>
          <p:cNvSpPr/>
          <p:nvPr/>
        </p:nvSpPr>
        <p:spPr>
          <a:xfrm>
            <a:off x="453901" y="2613303"/>
            <a:ext cx="8894925" cy="35048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Проактивное динамическое диспансерное наблюдение людей с хроническими заболеваниями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B8D0B9-2A4D-2802-1223-1E5E1533026A}"/>
              </a:ext>
            </a:extLst>
          </p:cNvPr>
          <p:cNvSpPr txBox="1"/>
          <p:nvPr/>
        </p:nvSpPr>
        <p:spPr>
          <a:xfrm>
            <a:off x="9722115" y="2701687"/>
            <a:ext cx="19783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</a:t>
            </a:r>
            <a:r>
              <a:rPr lang="ru-RU" sz="14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87 тыс. </a:t>
            </a:r>
          </a:p>
          <a:p>
            <a:r>
              <a:rPr lang="ru-RU" sz="11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состоят </a:t>
            </a:r>
          </a:p>
          <a:p>
            <a:r>
              <a:rPr lang="ru-RU" sz="11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диспансерном наблюдении в</a:t>
            </a:r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1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ГБУЗ </a:t>
            </a:r>
            <a:r>
              <a:rPr lang="en-US" sz="11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ru-RU" sz="11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ГП №191 ДЗМ</a:t>
            </a:r>
            <a:r>
              <a:rPr lang="en-US" sz="11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r>
              <a:rPr lang="ru-RU" sz="11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61A1CEB3-0059-96AA-D0CA-2087474B783D}"/>
              </a:ext>
            </a:extLst>
          </p:cNvPr>
          <p:cNvSpPr>
            <a:spLocks noChangeAspect="1"/>
          </p:cNvSpPr>
          <p:nvPr/>
        </p:nvSpPr>
        <p:spPr>
          <a:xfrm>
            <a:off x="9736157" y="2700011"/>
            <a:ext cx="276403" cy="276403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B2F4E26-62EB-54E8-26BC-DA0141B1A257}"/>
              </a:ext>
            </a:extLst>
          </p:cNvPr>
          <p:cNvSpPr/>
          <p:nvPr/>
        </p:nvSpPr>
        <p:spPr>
          <a:xfrm>
            <a:off x="467037" y="3017470"/>
            <a:ext cx="896225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2023 году в ГБУЗ «ГП №191 ДЗМ» продолжена реализация проекта Правительства г. Москвы и Департамента здравоохранения города Москвы по диспансерному динамическому наблюдению пациентов с хроническими заболеваниями по 9 нозологиям</a:t>
            </a:r>
            <a:endParaRPr lang="ru-RU" sz="12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xmlns="" id="{82ED6E44-4198-4A6C-8203-C3574FF7C11F}"/>
              </a:ext>
            </a:extLst>
          </p:cNvPr>
          <p:cNvSpPr/>
          <p:nvPr/>
        </p:nvSpPr>
        <p:spPr>
          <a:xfrm>
            <a:off x="11386076" y="319840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75E49BA9-FE8E-17A9-5888-07C9991AD9DA}"/>
              </a:ext>
            </a:extLst>
          </p:cNvPr>
          <p:cNvSpPr/>
          <p:nvPr/>
        </p:nvSpPr>
        <p:spPr>
          <a:xfrm>
            <a:off x="475794" y="3908045"/>
            <a:ext cx="11460728" cy="24208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C5C20151-1243-3FCD-84FA-2DE74A5EA6D4}"/>
              </a:ext>
            </a:extLst>
          </p:cNvPr>
          <p:cNvSpPr/>
          <p:nvPr/>
        </p:nvSpPr>
        <p:spPr>
          <a:xfrm>
            <a:off x="467036" y="3908045"/>
            <a:ext cx="1623021" cy="424369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1BCE3B2-8E1E-AC1E-94B9-E94AE55F963F}"/>
              </a:ext>
            </a:extLst>
          </p:cNvPr>
          <p:cNvSpPr txBox="1"/>
          <p:nvPr/>
        </p:nvSpPr>
        <p:spPr>
          <a:xfrm>
            <a:off x="255478" y="4485387"/>
            <a:ext cx="5208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московский стандарт онкологической помощи </a:t>
            </a:r>
            <a:endParaRPr lang="ru-RU" sz="1300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Шестиугольник 52">
            <a:extLst>
              <a:ext uri="{FF2B5EF4-FFF2-40B4-BE49-F238E27FC236}">
                <a16:creationId xmlns:a16="http://schemas.microsoft.com/office/drawing/2014/main" xmlns="" id="{BAD7E71F-AD5C-078E-127F-B5DD85DCD46E}"/>
              </a:ext>
            </a:extLst>
          </p:cNvPr>
          <p:cNvSpPr/>
          <p:nvPr/>
        </p:nvSpPr>
        <p:spPr>
          <a:xfrm>
            <a:off x="5827732" y="4742621"/>
            <a:ext cx="337585" cy="307777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D9C13F7-D40F-DBC4-F7FE-4CCDE19303A0}"/>
              </a:ext>
            </a:extLst>
          </p:cNvPr>
          <p:cNvSpPr txBox="1"/>
          <p:nvPr/>
        </p:nvSpPr>
        <p:spPr>
          <a:xfrm>
            <a:off x="5839108" y="4748210"/>
            <a:ext cx="120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ГКОБ №1</a:t>
            </a:r>
            <a:endParaRPr lang="ru-RU" sz="12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E3AFC8-35B1-F2EE-0B28-2C46C3CD2011}"/>
              </a:ext>
            </a:extLst>
          </p:cNvPr>
          <p:cNvSpPr txBox="1"/>
          <p:nvPr/>
        </p:nvSpPr>
        <p:spPr>
          <a:xfrm>
            <a:off x="7095888" y="4742621"/>
            <a:ext cx="291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МКНЦ им. А.С. Логинова </a:t>
            </a:r>
            <a:endParaRPr lang="ru-RU" sz="12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D089801-22CD-533B-10D0-B2546DFF34B5}"/>
              </a:ext>
            </a:extLst>
          </p:cNvPr>
          <p:cNvSpPr txBox="1"/>
          <p:nvPr/>
        </p:nvSpPr>
        <p:spPr>
          <a:xfrm>
            <a:off x="9722115" y="4744297"/>
            <a:ext cx="22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ГКБ им. С.П. Боткина</a:t>
            </a:r>
            <a:endParaRPr lang="ru-RU" sz="12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B636C0C-248A-DC6D-253D-6AEFB0DF6C70}"/>
              </a:ext>
            </a:extLst>
          </p:cNvPr>
          <p:cNvSpPr txBox="1"/>
          <p:nvPr/>
        </p:nvSpPr>
        <p:spPr>
          <a:xfrm>
            <a:off x="6642529" y="5470663"/>
            <a:ext cx="1992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Онкобольница №62</a:t>
            </a:r>
            <a:endParaRPr lang="ru-RU" sz="12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C352517-2BF9-A06F-AC70-571FD847B1E5}"/>
              </a:ext>
            </a:extLst>
          </p:cNvPr>
          <p:cNvSpPr txBox="1"/>
          <p:nvPr/>
        </p:nvSpPr>
        <p:spPr>
          <a:xfrm>
            <a:off x="9191471" y="5477470"/>
            <a:ext cx="215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ММКЦ «Коммунарка»</a:t>
            </a:r>
            <a:endParaRPr lang="ru-RU" sz="12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Шестиугольник 66">
            <a:extLst>
              <a:ext uri="{FF2B5EF4-FFF2-40B4-BE49-F238E27FC236}">
                <a16:creationId xmlns:a16="http://schemas.microsoft.com/office/drawing/2014/main" xmlns="" id="{AA739839-0D16-B254-7525-43FA7AA065E1}"/>
              </a:ext>
            </a:extLst>
          </p:cNvPr>
          <p:cNvSpPr/>
          <p:nvPr/>
        </p:nvSpPr>
        <p:spPr>
          <a:xfrm>
            <a:off x="7084099" y="4735608"/>
            <a:ext cx="337585" cy="307777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BD38A4D4-9317-8451-71BA-91090BD44B55}"/>
              </a:ext>
            </a:extLst>
          </p:cNvPr>
          <p:cNvSpPr/>
          <p:nvPr/>
        </p:nvSpPr>
        <p:spPr>
          <a:xfrm>
            <a:off x="9715169" y="4729721"/>
            <a:ext cx="337585" cy="307777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xmlns="" id="{6634F0AD-6CC8-D9E4-541D-BDE120820E47}"/>
              </a:ext>
            </a:extLst>
          </p:cNvPr>
          <p:cNvSpPr/>
          <p:nvPr/>
        </p:nvSpPr>
        <p:spPr>
          <a:xfrm>
            <a:off x="6642529" y="5482162"/>
            <a:ext cx="337585" cy="307777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Шестиугольник 69">
            <a:extLst>
              <a:ext uri="{FF2B5EF4-FFF2-40B4-BE49-F238E27FC236}">
                <a16:creationId xmlns:a16="http://schemas.microsoft.com/office/drawing/2014/main" xmlns="" id="{D02C668B-7A54-7C8A-EDE3-F6EE3CFE8E6E}"/>
              </a:ext>
            </a:extLst>
          </p:cNvPr>
          <p:cNvSpPr/>
          <p:nvPr/>
        </p:nvSpPr>
        <p:spPr>
          <a:xfrm>
            <a:off x="9201156" y="5477470"/>
            <a:ext cx="337585" cy="307777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41B4691C-CCF8-48D7-F76C-A78EFDFD2938}"/>
              </a:ext>
            </a:extLst>
          </p:cNvPr>
          <p:cNvSpPr/>
          <p:nvPr/>
        </p:nvSpPr>
        <p:spPr>
          <a:xfrm>
            <a:off x="5818304" y="4095745"/>
            <a:ext cx="5903791" cy="354208"/>
          </a:xfrm>
          <a:prstGeom prst="roundRect">
            <a:avLst>
              <a:gd name="adj" fmla="val 28744"/>
            </a:avLst>
          </a:prstGeom>
          <a:solidFill>
            <a:srgbClr val="47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Онкоцентры на базе ведущих больниц города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6673E8A-1CC4-8977-4D80-1F8029AE5B67}"/>
              </a:ext>
            </a:extLst>
          </p:cNvPr>
          <p:cNvSpPr txBox="1"/>
          <p:nvPr/>
        </p:nvSpPr>
        <p:spPr>
          <a:xfrm>
            <a:off x="515787" y="5191225"/>
            <a:ext cx="474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из ГП №191 на консультацию к врачу-онкологу в ЦАОП были направлены более 4,1 тыс. человек с подозрением на онкологические заболевания.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5C03D07-D736-4CCC-AB6E-C5CA3509BED6}"/>
              </a:ext>
            </a:extLst>
          </p:cNvPr>
          <p:cNvSpPr/>
          <p:nvPr/>
        </p:nvSpPr>
        <p:spPr>
          <a:xfrm>
            <a:off x="475794" y="1828047"/>
            <a:ext cx="9408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в павильоне «Здоровая Москва» отдельное внимание уделялось персонифицированной диспансеризации горожан, перенесших коронавирусную инфекцию. Углубленную диспансеризацию после новой коронавирусной инфекции прошли  7,3 тыс. чел.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88EBC6F-8C8A-5069-F40B-3136A3840510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B97B785-8DC6-287C-4FC0-AF5E7BC0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0990D1D-B4AF-C6B6-740F-703D6709AF90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49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5C4079-2302-4D32-AB1C-87BB38D50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-19195"/>
            <a:ext cx="120777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9561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616069" y="1685997"/>
            <a:ext cx="39661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3BBEB06-38B7-493C-AA81-5C41348775FE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1DCA3520-3C2B-46BC-A739-F1FEB31E23F5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58690A-2740-49BA-9CE9-9A33FA798847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42D01A72-862E-4FAF-8EEA-845311931C5F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ACB25E-4412-49EA-828D-0E8A6CFC62B3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0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года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 </a:t>
            </a:r>
            <a:r>
              <a:rPr lang="ru-RU" sz="1200" b="0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D065E54-EA61-4D57-A0D0-CF23E47AA89A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27EEE00-33E9-4F31-B149-89362640F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xmlns="" id="{3E5C8D69-AA91-46B1-8984-3C83E05E81E0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CFB1AFA-3BEA-4505-9FBC-0E84073EA714}"/>
              </a:ext>
            </a:extLst>
          </p:cNvPr>
          <p:cNvSpPr txBox="1"/>
          <p:nvPr/>
        </p:nvSpPr>
        <p:spPr>
          <a:xfrm>
            <a:off x="1592432" y="5286076"/>
            <a:ext cx="46287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2023 году льготными лекарственными препаратами в ГП 191  были обеспечены 24 540 пациентов, выписано 397 765 рецептов на общую сумму </a:t>
            </a:r>
            <a:r>
              <a:rPr lang="ru-RU" sz="14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323,2 млн руб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CEC96053-3ECF-4D9A-8681-C5F7DAFC75D9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6614202C-7D33-4290-BEAB-414A37709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348713" y="5572201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669484-603E-4E77-86AA-D4518163D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DB275E6-CC5F-4A2B-8718-107BA6CA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10246263" y="1468841"/>
            <a:ext cx="1282097" cy="1105256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FD8A8CEC-3F5F-4844-B2BC-0C76FD2A6232}"/>
              </a:ext>
            </a:extLst>
          </p:cNvPr>
          <p:cNvSpPr/>
          <p:nvPr/>
        </p:nvSpPr>
        <p:spPr>
          <a:xfrm>
            <a:off x="11257912" y="542417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706EB0A-574D-4F68-D61A-7C1281D55E71}"/>
              </a:ext>
            </a:extLst>
          </p:cNvPr>
          <p:cNvSpPr/>
          <p:nvPr/>
        </p:nvSpPr>
        <p:spPr>
          <a:xfrm>
            <a:off x="6637272" y="4933922"/>
            <a:ext cx="5416669" cy="145562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2B3F0B-32A8-07F5-34E9-0857183545BE}"/>
              </a:ext>
            </a:extLst>
          </p:cNvPr>
          <p:cNvSpPr txBox="1"/>
          <p:nvPr/>
        </p:nvSpPr>
        <p:spPr>
          <a:xfrm>
            <a:off x="7520981" y="5323839"/>
            <a:ext cx="408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ГБУЗ «ГП №191 ДЗМ» наблюдается 240 инвалидов и приравненных к ним пациентов. Все они получают медицинскую помощь в первую очередь.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509CEC-9154-1206-5E25-3C1E29BFB869}"/>
              </a:ext>
            </a:extLst>
          </p:cNvPr>
          <p:cNvSpPr/>
          <p:nvPr/>
        </p:nvSpPr>
        <p:spPr>
          <a:xfrm>
            <a:off x="6624677" y="2877134"/>
            <a:ext cx="5326024" cy="1696094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9CE1866-191D-4A32-9453-0E3CB249BEC5}"/>
              </a:ext>
            </a:extLst>
          </p:cNvPr>
          <p:cNvSpPr txBox="1"/>
          <p:nvPr/>
        </p:nvSpPr>
        <p:spPr>
          <a:xfrm>
            <a:off x="6747988" y="2963817"/>
            <a:ext cx="510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эксперимента по расширению возможностей реализации права на получение мер социальной поддержки по обеспечению лекарственными препаратами, назначаемыми по жизненным показаниям и при индивидуальной непереносимости  обеспечено 1066 человек по нозологиям «сахарный диабет», «муковисцидоз», «неврология», «ревматология». Лекарственные препараты выписаны на общую сумму </a:t>
            </a:r>
            <a:r>
              <a:rPr lang="ru-RU" sz="11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23,2 млн руб.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27D25DB-CC1D-1BE2-82B6-BDB686B129CE}"/>
              </a:ext>
            </a:extLst>
          </p:cNvPr>
          <p:cNvSpPr/>
          <p:nvPr/>
        </p:nvSpPr>
        <p:spPr>
          <a:xfrm>
            <a:off x="6637272" y="1059657"/>
            <a:ext cx="3253984" cy="1696094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3DD361-1E90-5E78-C6BE-B563D7A1A063}"/>
              </a:ext>
            </a:extLst>
          </p:cNvPr>
          <p:cNvSpPr txBox="1"/>
          <p:nvPr/>
        </p:nvSpPr>
        <p:spPr>
          <a:xfrm>
            <a:off x="6747988" y="1118662"/>
            <a:ext cx="3121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дополнительного лекарственного обеспечения лицам, больным сердечно-сосудистыми заболеваниями – мерцательной аритмией, гиперлипидемией, перенесшим острый инфаркт выписано 21 895 рецептов на общую сумму </a:t>
            </a:r>
            <a:r>
              <a:rPr lang="ru-RU" sz="11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28,3 млн руб.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2E260F3-C36E-F012-9683-1D473882EEBC}"/>
              </a:ext>
            </a:extLst>
          </p:cNvPr>
          <p:cNvSpPr/>
          <p:nvPr/>
        </p:nvSpPr>
        <p:spPr>
          <a:xfrm>
            <a:off x="6575135" y="4682560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Рисунок 21" descr="Доступ для инвалидных колясок контур">
            <a:extLst>
              <a:ext uri="{FF2B5EF4-FFF2-40B4-BE49-F238E27FC236}">
                <a16:creationId xmlns:a16="http://schemas.microsoft.com/office/drawing/2014/main" xmlns="" id="{E13D25F3-3B9F-8F28-561D-316EE177BB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718744" y="4815679"/>
            <a:ext cx="640419" cy="6404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D2F3632-46D6-400A-7DF8-D0E345076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7227640" y="5652131"/>
            <a:ext cx="237788" cy="248241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3D0E008-FF6D-A534-4A2A-38E67936E97E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1B0D190-E20D-4C42-4BCA-7989AAA4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BA5E7E7-BAC9-39B2-BB50-7F9FBAEEB75F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00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7C7822-1AAD-778A-387A-7B137D42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C4A24C-B20F-90FD-4D54-96C1908C4486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D0152C-323A-09DE-F827-38D21CE446A8}"/>
              </a:ext>
            </a:extLst>
          </p:cNvPr>
          <p:cNvSpPr txBox="1"/>
          <p:nvPr/>
        </p:nvSpPr>
        <p:spPr>
          <a:xfrm>
            <a:off x="1163345" y="368300"/>
            <a:ext cx="6333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</a:t>
            </a:r>
            <a:endParaRPr lang="ru-RU" sz="3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79EBC4-6589-B2A9-B4E0-557A1C8B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D235459E-107C-79F8-37EC-ECD8AD5E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7" y="1021797"/>
            <a:ext cx="10856763" cy="572891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B58A1F5-CB5E-0AC4-1224-EE61B675C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BDEB359-A33E-C8A5-82DF-09D1926B42B9}"/>
              </a:ext>
            </a:extLst>
          </p:cNvPr>
          <p:cNvGrpSpPr/>
          <p:nvPr/>
        </p:nvGrpSpPr>
        <p:grpSpPr>
          <a:xfrm>
            <a:off x="10399255" y="430299"/>
            <a:ext cx="1602377" cy="677317"/>
            <a:chOff x="7214785" y="817609"/>
            <a:chExt cx="1602377" cy="67731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2E06338-C130-C2BE-C6DE-D227FE2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308153" y="1090508"/>
              <a:ext cx="1364438" cy="40441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395441-92D6-80EC-1C40-A7B575B4BC01}"/>
                </a:ext>
              </a:extLst>
            </p:cNvPr>
            <p:cNvSpPr txBox="1"/>
            <p:nvPr/>
          </p:nvSpPr>
          <p:spPr>
            <a:xfrm>
              <a:off x="7214785" y="817609"/>
              <a:ext cx="1602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ГБУЗ </a:t>
              </a:r>
              <a:r>
                <a:rPr lang="en-US" sz="1200" dirty="0">
                  <a:solidFill>
                    <a:schemeClr val="bg1"/>
                  </a:solidFill>
                </a:rPr>
                <a:t>“</a:t>
              </a:r>
              <a:r>
                <a:rPr lang="ru-RU" sz="1200" dirty="0">
                  <a:solidFill>
                    <a:schemeClr val="bg1"/>
                  </a:solidFill>
                </a:rPr>
                <a:t>ГП № 191 ДЗМ</a:t>
              </a:r>
              <a:r>
                <a:rPr lang="en-US" sz="1200" dirty="0">
                  <a:solidFill>
                    <a:schemeClr val="bg1"/>
                  </a:solidFill>
                </a:rPr>
                <a:t>”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36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1309</Words>
  <Application>Microsoft Office PowerPoint</Application>
  <PresentationFormat>Широкоэкранный</PresentationFormat>
  <Paragraphs>236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ALS Schlange sans</vt:lpstr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612_1</cp:lastModifiedBy>
  <cp:revision>274</cp:revision>
  <dcterms:created xsi:type="dcterms:W3CDTF">2023-01-19T14:16:43Z</dcterms:created>
  <dcterms:modified xsi:type="dcterms:W3CDTF">2024-02-13T09:32:13Z</dcterms:modified>
</cp:coreProperties>
</file>