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4"/>
  </p:notesMasterIdLst>
  <p:sldIdLst>
    <p:sldId id="256" r:id="rId3"/>
    <p:sldId id="257" r:id="rId4"/>
    <p:sldId id="259" r:id="rId5"/>
    <p:sldId id="260" r:id="rId6"/>
    <p:sldId id="28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Будя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623B2A"/>
    <a:srgbClr val="000000"/>
    <a:srgbClr val="E74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C4A4D-D68C-4A4F-8035-BF1D92CABB60}">
  <a:tblStyle styleId="{8EBC4A4D-D68C-4A4F-8035-BF1D92CABB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6374" autoAdjust="0"/>
  </p:normalViewPr>
  <p:slideViewPr>
    <p:cSldViewPr snapToGrid="0">
      <p:cViewPr varScale="1">
        <p:scale>
          <a:sx n="148" d="100"/>
          <a:sy n="148" d="100"/>
        </p:scale>
        <p:origin x="318" y="108"/>
      </p:cViewPr>
      <p:guideLst>
        <p:guide orient="horz" pos="2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6T10:53:04.615" idx="1">
    <p:pos x="6000" y="0"/>
    <p:text>Предлагаем в имиджевую презентацию новые фотографии сделать (сейчас у сотрудников  другие платки)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1799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622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3954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d42eb3302_4_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1ed42eb330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62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046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41" cy="45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256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169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9961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0433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ed42eb3302_4_2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g1ed42eb3302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517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9637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2" name="Google Shape;8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830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036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2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06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2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31" name="Google Shape;931;p2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09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487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899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6ae043969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6ae043969_1_30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g296ae043969_1_30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364" name="Google Shape;364;g296ae043969_1_306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04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42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8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8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9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635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738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png"/><Relationship Id="rId5" Type="http://schemas.openxmlformats.org/officeDocument/2006/relationships/image" Target="../media/image16.pn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jpe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png"/><Relationship Id="rId11" Type="http://schemas.openxmlformats.org/officeDocument/2006/relationships/image" Target="../media/image16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jp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6.png"/><Relationship Id="rId18" Type="http://schemas.openxmlformats.org/officeDocument/2006/relationships/image" Target="../media/image51.png"/><Relationship Id="rId3" Type="http://schemas.openxmlformats.org/officeDocument/2006/relationships/image" Target="../media/image37.png"/><Relationship Id="rId21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46.emf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5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hyperlink" Target="https://www.gosuslugi.ru/" TargetMode="Externa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864293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"/>
          <p:cNvSpPr/>
          <p:nvPr/>
        </p:nvSpPr>
        <p:spPr>
          <a:xfrm rot="10800000" flipH="1">
            <a:off x="5705470" y="889209"/>
            <a:ext cx="3173958" cy="31435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2"/>
          <p:cNvSpPr/>
          <p:nvPr/>
        </p:nvSpPr>
        <p:spPr>
          <a:xfrm flipH="1">
            <a:off x="259563" y="1424724"/>
            <a:ext cx="5283517" cy="156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13 октября 2022 г.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во флагманских офисах принимают заявления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выплату единовременной материальной помощи в рамках адресной социальной помощи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семьям мобилизованных граждан.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 ноября 2022 г.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упрощен порядок назначения ежемесячных пособий на детей малообеспеченных семей и единовременного пособия молодым родителям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для граждан, призванных военными комиссариатами на военную службу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 рамках частичной мобилизации.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2"/>
          <p:cNvSpPr/>
          <p:nvPr/>
        </p:nvSpPr>
        <p:spPr>
          <a:xfrm flipH="1">
            <a:off x="5712301" y="884075"/>
            <a:ext cx="3112561" cy="31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застрахованные лица, имеющие полис ОМС, выданный в другом субъекте РФ, желающие прикрепиться к московской страховой медицинской организации, могут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замене территории страхования.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можно подтвердить личность для оформления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персонифицированной электронной карты болельщика.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32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0" name="Google Shape;550;p3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1" name="Google Shape;551;p3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2"/>
          <p:cNvSpPr/>
          <p:nvPr/>
        </p:nvSpPr>
        <p:spPr>
          <a:xfrm>
            <a:off x="259566" y="875897"/>
            <a:ext cx="5283517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ПОМОЩЬ СЕМЬЯМ МОБИЛИЗОВАННЫХ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251520" y="2985903"/>
            <a:ext cx="5291564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ДЕПАРТАМЕНТА ОБРАЗОВАНИЯ И НАУКИ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ГОРОДА МОСКВЫ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2"/>
          <p:cNvGrpSpPr/>
          <p:nvPr/>
        </p:nvGrpSpPr>
        <p:grpSpPr>
          <a:xfrm>
            <a:off x="5041164" y="921628"/>
            <a:ext cx="365883" cy="452509"/>
            <a:chOff x="4203701" y="1547813"/>
            <a:chExt cx="509588" cy="630238"/>
          </a:xfrm>
        </p:grpSpPr>
        <p:sp>
          <p:nvSpPr>
            <p:cNvPr id="557" name="Google Shape;557;p32"/>
            <p:cNvSpPr/>
            <p:nvPr/>
          </p:nvSpPr>
          <p:spPr>
            <a:xfrm>
              <a:off x="4276726" y="1874838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9" y="0"/>
                  </a:moveTo>
                  <a:cubicBezTo>
                    <a:pt x="8" y="0"/>
                    <a:pt x="6" y="0"/>
                    <a:pt x="4" y="2"/>
                  </a:cubicBezTo>
                  <a:cubicBezTo>
                    <a:pt x="1" y="4"/>
                    <a:pt x="0" y="8"/>
                    <a:pt x="2" y="12"/>
                  </a:cubicBezTo>
                  <a:cubicBezTo>
                    <a:pt x="3" y="15"/>
                    <a:pt x="6" y="17"/>
                    <a:pt x="9" y="17"/>
                  </a:cubicBezTo>
                  <a:cubicBezTo>
                    <a:pt x="14" y="17"/>
                    <a:pt x="17" y="14"/>
                    <a:pt x="18" y="10"/>
                  </a:cubicBezTo>
                  <a:cubicBezTo>
                    <a:pt x="19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362451" y="1874838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2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0" y="7"/>
                    <a:pt x="4" y="17"/>
                    <a:pt x="12" y="17"/>
                  </a:cubicBezTo>
                  <a:cubicBezTo>
                    <a:pt x="16" y="17"/>
                    <a:pt x="20" y="14"/>
                    <a:pt x="20" y="10"/>
                  </a:cubicBezTo>
                  <a:cubicBezTo>
                    <a:pt x="21" y="4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297363" y="1916113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3" y="4"/>
                  </a:moveTo>
                  <a:cubicBezTo>
                    <a:pt x="50" y="0"/>
                    <a:pt x="45" y="0"/>
                    <a:pt x="41" y="4"/>
                  </a:cubicBezTo>
                  <a:cubicBezTo>
                    <a:pt x="38" y="7"/>
                    <a:pt x="33" y="9"/>
                    <a:pt x="28" y="9"/>
                  </a:cubicBezTo>
                  <a:cubicBezTo>
                    <a:pt x="23" y="9"/>
                    <a:pt x="18" y="7"/>
                    <a:pt x="15" y="4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2"/>
                    <a:pt x="3" y="16"/>
                  </a:cubicBezTo>
                  <a:cubicBezTo>
                    <a:pt x="10" y="22"/>
                    <a:pt x="19" y="26"/>
                    <a:pt x="28" y="26"/>
                  </a:cubicBezTo>
                  <a:cubicBezTo>
                    <a:pt x="38" y="26"/>
                    <a:pt x="47" y="22"/>
                    <a:pt x="53" y="16"/>
                  </a:cubicBezTo>
                  <a:cubicBezTo>
                    <a:pt x="57" y="12"/>
                    <a:pt x="57" y="7"/>
                    <a:pt x="53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203701" y="1547813"/>
              <a:ext cx="509588" cy="630238"/>
            </a:xfrm>
            <a:custGeom>
              <a:avLst/>
              <a:gdLst/>
              <a:ahLst/>
              <a:cxnLst/>
              <a:rect l="l" t="t" r="r" b="b"/>
              <a:pathLst>
                <a:path w="419" h="519" extrusionOk="0">
                  <a:moveTo>
                    <a:pt x="408" y="116"/>
                  </a:moveTo>
                  <a:cubicBezTo>
                    <a:pt x="398" y="81"/>
                    <a:pt x="382" y="53"/>
                    <a:pt x="362" y="34"/>
                  </a:cubicBezTo>
                  <a:cubicBezTo>
                    <a:pt x="358" y="31"/>
                    <a:pt x="353" y="31"/>
                    <a:pt x="350" y="34"/>
                  </a:cubicBezTo>
                  <a:cubicBezTo>
                    <a:pt x="346" y="38"/>
                    <a:pt x="347" y="43"/>
                    <a:pt x="350" y="46"/>
                  </a:cubicBezTo>
                  <a:cubicBezTo>
                    <a:pt x="393" y="86"/>
                    <a:pt x="403" y="161"/>
                    <a:pt x="403" y="216"/>
                  </a:cubicBezTo>
                  <a:cubicBezTo>
                    <a:pt x="403" y="271"/>
                    <a:pt x="389" y="309"/>
                    <a:pt x="364" y="331"/>
                  </a:cubicBezTo>
                  <a:cubicBezTo>
                    <a:pt x="351" y="342"/>
                    <a:pt x="337" y="347"/>
                    <a:pt x="326" y="349"/>
                  </a:cubicBezTo>
                  <a:cubicBezTo>
                    <a:pt x="341" y="326"/>
                    <a:pt x="348" y="299"/>
                    <a:pt x="347" y="272"/>
                  </a:cubicBezTo>
                  <a:cubicBezTo>
                    <a:pt x="346" y="253"/>
                    <a:pt x="345" y="237"/>
                    <a:pt x="342" y="223"/>
                  </a:cubicBezTo>
                  <a:cubicBezTo>
                    <a:pt x="338" y="199"/>
                    <a:pt x="331" y="180"/>
                    <a:pt x="321" y="166"/>
                  </a:cubicBezTo>
                  <a:cubicBezTo>
                    <a:pt x="309" y="149"/>
                    <a:pt x="293" y="138"/>
                    <a:pt x="272" y="134"/>
                  </a:cubicBezTo>
                  <a:cubicBezTo>
                    <a:pt x="220" y="122"/>
                    <a:pt x="188" y="80"/>
                    <a:pt x="178" y="66"/>
                  </a:cubicBezTo>
                  <a:cubicBezTo>
                    <a:pt x="185" y="37"/>
                    <a:pt x="211" y="17"/>
                    <a:pt x="24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5" y="17"/>
                    <a:pt x="278" y="17"/>
                    <a:pt x="280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300" y="19"/>
                    <a:pt x="317" y="24"/>
                    <a:pt x="331" y="32"/>
                  </a:cubicBezTo>
                  <a:cubicBezTo>
                    <a:pt x="335" y="35"/>
                    <a:pt x="340" y="33"/>
                    <a:pt x="343" y="29"/>
                  </a:cubicBezTo>
                  <a:cubicBezTo>
                    <a:pt x="345" y="25"/>
                    <a:pt x="343" y="20"/>
                    <a:pt x="339" y="18"/>
                  </a:cubicBezTo>
                  <a:cubicBezTo>
                    <a:pt x="323" y="8"/>
                    <a:pt x="304" y="3"/>
                    <a:pt x="283" y="1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01" y="0"/>
                    <a:pt x="168" y="28"/>
                    <a:pt x="161" y="65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0" y="71"/>
                    <a:pt x="159" y="76"/>
                    <a:pt x="159" y="81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73"/>
                    <a:pt x="160" y="181"/>
                    <a:pt x="162" y="189"/>
                  </a:cubicBezTo>
                  <a:cubicBezTo>
                    <a:pt x="146" y="177"/>
                    <a:pt x="126" y="171"/>
                    <a:pt x="105" y="171"/>
                  </a:cubicBezTo>
                  <a:cubicBezTo>
                    <a:pt x="85" y="171"/>
                    <a:pt x="65" y="177"/>
                    <a:pt x="48" y="188"/>
                  </a:cubicBezTo>
                  <a:cubicBezTo>
                    <a:pt x="44" y="191"/>
                    <a:pt x="43" y="196"/>
                    <a:pt x="46" y="200"/>
                  </a:cubicBezTo>
                  <a:cubicBezTo>
                    <a:pt x="49" y="204"/>
                    <a:pt x="54" y="205"/>
                    <a:pt x="58" y="202"/>
                  </a:cubicBezTo>
                  <a:cubicBezTo>
                    <a:pt x="69" y="195"/>
                    <a:pt x="82" y="190"/>
                    <a:pt x="96" y="188"/>
                  </a:cubicBezTo>
                  <a:cubicBezTo>
                    <a:pt x="95" y="201"/>
                    <a:pt x="89" y="211"/>
                    <a:pt x="81" y="220"/>
                  </a:cubicBezTo>
                  <a:cubicBezTo>
                    <a:pt x="65" y="235"/>
                    <a:pt x="41" y="240"/>
                    <a:pt x="26" y="241"/>
                  </a:cubicBezTo>
                  <a:cubicBezTo>
                    <a:pt x="30" y="233"/>
                    <a:pt x="35" y="225"/>
                    <a:pt x="41" y="217"/>
                  </a:cubicBezTo>
                  <a:cubicBezTo>
                    <a:pt x="44" y="214"/>
                    <a:pt x="43" y="209"/>
                    <a:pt x="40" y="206"/>
                  </a:cubicBezTo>
                  <a:cubicBezTo>
                    <a:pt x="36" y="202"/>
                    <a:pt x="31" y="203"/>
                    <a:pt x="28" y="206"/>
                  </a:cubicBezTo>
                  <a:cubicBezTo>
                    <a:pt x="12" y="225"/>
                    <a:pt x="3" y="248"/>
                    <a:pt x="3" y="273"/>
                  </a:cubicBezTo>
                  <a:cubicBezTo>
                    <a:pt x="3" y="315"/>
                    <a:pt x="29" y="351"/>
                    <a:pt x="66" y="367"/>
                  </a:cubicBezTo>
                  <a:cubicBezTo>
                    <a:pt x="58" y="371"/>
                    <a:pt x="51" y="376"/>
                    <a:pt x="45" y="382"/>
                  </a:cubicBezTo>
                  <a:cubicBezTo>
                    <a:pt x="29" y="399"/>
                    <a:pt x="20" y="420"/>
                    <a:pt x="20" y="443"/>
                  </a:cubicBezTo>
                  <a:cubicBezTo>
                    <a:pt x="20" y="456"/>
                    <a:pt x="20" y="456"/>
                    <a:pt x="20" y="456"/>
                  </a:cubicBezTo>
                  <a:cubicBezTo>
                    <a:pt x="17" y="457"/>
                    <a:pt x="13" y="461"/>
                    <a:pt x="13" y="461"/>
                  </a:cubicBezTo>
                  <a:cubicBezTo>
                    <a:pt x="4" y="468"/>
                    <a:pt x="0" y="479"/>
                    <a:pt x="3" y="490"/>
                  </a:cubicBezTo>
                  <a:cubicBezTo>
                    <a:pt x="6" y="501"/>
                    <a:pt x="14" y="508"/>
                    <a:pt x="25" y="510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60" y="516"/>
                    <a:pt x="92" y="519"/>
                    <a:pt x="122" y="519"/>
                  </a:cubicBezTo>
                  <a:cubicBezTo>
                    <a:pt x="191" y="519"/>
                    <a:pt x="248" y="503"/>
                    <a:pt x="291" y="471"/>
                  </a:cubicBezTo>
                  <a:cubicBezTo>
                    <a:pt x="348" y="427"/>
                    <a:pt x="361" y="368"/>
                    <a:pt x="364" y="352"/>
                  </a:cubicBezTo>
                  <a:cubicBezTo>
                    <a:pt x="368" y="350"/>
                    <a:pt x="371" y="347"/>
                    <a:pt x="375" y="344"/>
                  </a:cubicBezTo>
                  <a:cubicBezTo>
                    <a:pt x="404" y="319"/>
                    <a:pt x="419" y="276"/>
                    <a:pt x="419" y="216"/>
                  </a:cubicBezTo>
                  <a:cubicBezTo>
                    <a:pt x="419" y="178"/>
                    <a:pt x="415" y="144"/>
                    <a:pt x="408" y="116"/>
                  </a:cubicBezTo>
                  <a:close/>
                  <a:moveTo>
                    <a:pt x="330" y="272"/>
                  </a:moveTo>
                  <a:cubicBezTo>
                    <a:pt x="330" y="278"/>
                    <a:pt x="330" y="284"/>
                    <a:pt x="330" y="289"/>
                  </a:cubicBezTo>
                  <a:cubicBezTo>
                    <a:pt x="323" y="294"/>
                    <a:pt x="310" y="296"/>
                    <a:pt x="293" y="296"/>
                  </a:cubicBezTo>
                  <a:cubicBezTo>
                    <a:pt x="284" y="295"/>
                    <a:pt x="276" y="294"/>
                    <a:pt x="270" y="294"/>
                  </a:cubicBezTo>
                  <a:cubicBezTo>
                    <a:pt x="270" y="267"/>
                    <a:pt x="270" y="267"/>
                    <a:pt x="270" y="267"/>
                  </a:cubicBezTo>
                  <a:cubicBezTo>
                    <a:pt x="292" y="265"/>
                    <a:pt x="312" y="256"/>
                    <a:pt x="328" y="243"/>
                  </a:cubicBezTo>
                  <a:cubicBezTo>
                    <a:pt x="329" y="252"/>
                    <a:pt x="330" y="261"/>
                    <a:pt x="330" y="272"/>
                  </a:cubicBezTo>
                  <a:close/>
                  <a:moveTo>
                    <a:pt x="176" y="91"/>
                  </a:moveTo>
                  <a:cubicBezTo>
                    <a:pt x="188" y="105"/>
                    <a:pt x="206" y="123"/>
                    <a:pt x="231" y="136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9"/>
                    <a:pt x="235" y="192"/>
                    <a:pt x="239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5" y="192"/>
                    <a:pt x="269" y="189"/>
                    <a:pt x="269" y="184"/>
                  </a:cubicBezTo>
                  <a:cubicBezTo>
                    <a:pt x="269" y="179"/>
                    <a:pt x="265" y="175"/>
                    <a:pt x="260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4" y="146"/>
                    <a:pt x="261" y="149"/>
                    <a:pt x="268" y="150"/>
                  </a:cubicBezTo>
                  <a:cubicBezTo>
                    <a:pt x="299" y="157"/>
                    <a:pt x="317" y="180"/>
                    <a:pt x="325" y="222"/>
                  </a:cubicBezTo>
                  <a:cubicBezTo>
                    <a:pt x="309" y="240"/>
                    <a:pt x="286" y="250"/>
                    <a:pt x="262" y="250"/>
                  </a:cubicBezTo>
                  <a:cubicBezTo>
                    <a:pt x="215" y="250"/>
                    <a:pt x="176" y="212"/>
                    <a:pt x="176" y="164"/>
                  </a:cubicBezTo>
                  <a:lnTo>
                    <a:pt x="176" y="91"/>
                  </a:lnTo>
                  <a:close/>
                  <a:moveTo>
                    <a:pt x="204" y="249"/>
                  </a:moveTo>
                  <a:cubicBezTo>
                    <a:pt x="218" y="259"/>
                    <a:pt x="235" y="265"/>
                    <a:pt x="253" y="267"/>
                  </a:cubicBezTo>
                  <a:cubicBezTo>
                    <a:pt x="253" y="279"/>
                    <a:pt x="253" y="279"/>
                    <a:pt x="253" y="279"/>
                  </a:cubicBezTo>
                  <a:cubicBezTo>
                    <a:pt x="220" y="306"/>
                    <a:pt x="212" y="332"/>
                    <a:pt x="204" y="358"/>
                  </a:cubicBezTo>
                  <a:cubicBezTo>
                    <a:pt x="198" y="374"/>
                    <a:pt x="194" y="389"/>
                    <a:pt x="182" y="405"/>
                  </a:cubicBezTo>
                  <a:cubicBezTo>
                    <a:pt x="173" y="388"/>
                    <a:pt x="160" y="375"/>
                    <a:pt x="144" y="367"/>
                  </a:cubicBezTo>
                  <a:cubicBezTo>
                    <a:pt x="181" y="351"/>
                    <a:pt x="207" y="315"/>
                    <a:pt x="207" y="273"/>
                  </a:cubicBezTo>
                  <a:cubicBezTo>
                    <a:pt x="207" y="265"/>
                    <a:pt x="206" y="257"/>
                    <a:pt x="204" y="249"/>
                  </a:cubicBezTo>
                  <a:close/>
                  <a:moveTo>
                    <a:pt x="184" y="241"/>
                  </a:moveTo>
                  <a:cubicBezTo>
                    <a:pt x="169" y="240"/>
                    <a:pt x="145" y="235"/>
                    <a:pt x="129" y="220"/>
                  </a:cubicBezTo>
                  <a:cubicBezTo>
                    <a:pt x="121" y="212"/>
                    <a:pt x="116" y="201"/>
                    <a:pt x="114" y="188"/>
                  </a:cubicBezTo>
                  <a:cubicBezTo>
                    <a:pt x="146" y="192"/>
                    <a:pt x="172" y="213"/>
                    <a:pt x="184" y="241"/>
                  </a:cubicBezTo>
                  <a:close/>
                  <a:moveTo>
                    <a:pt x="20" y="273"/>
                  </a:moveTo>
                  <a:cubicBezTo>
                    <a:pt x="20" y="268"/>
                    <a:pt x="21" y="263"/>
                    <a:pt x="22" y="259"/>
                  </a:cubicBezTo>
                  <a:cubicBezTo>
                    <a:pt x="36" y="258"/>
                    <a:pt x="70" y="254"/>
                    <a:pt x="93" y="232"/>
                  </a:cubicBezTo>
                  <a:cubicBezTo>
                    <a:pt x="98" y="227"/>
                    <a:pt x="102" y="222"/>
                    <a:pt x="105" y="216"/>
                  </a:cubicBezTo>
                  <a:cubicBezTo>
                    <a:pt x="108" y="222"/>
                    <a:pt x="112" y="227"/>
                    <a:pt x="117" y="232"/>
                  </a:cubicBezTo>
                  <a:cubicBezTo>
                    <a:pt x="140" y="254"/>
                    <a:pt x="174" y="258"/>
                    <a:pt x="189" y="259"/>
                  </a:cubicBezTo>
                  <a:cubicBezTo>
                    <a:pt x="189" y="263"/>
                    <a:pt x="190" y="268"/>
                    <a:pt x="190" y="273"/>
                  </a:cubicBezTo>
                  <a:cubicBezTo>
                    <a:pt x="190" y="319"/>
                    <a:pt x="152" y="357"/>
                    <a:pt x="105" y="357"/>
                  </a:cubicBezTo>
                  <a:cubicBezTo>
                    <a:pt x="58" y="357"/>
                    <a:pt x="20" y="319"/>
                    <a:pt x="20" y="273"/>
                  </a:cubicBezTo>
                  <a:close/>
                  <a:moveTo>
                    <a:pt x="105" y="374"/>
                  </a:moveTo>
                  <a:cubicBezTo>
                    <a:pt x="121" y="374"/>
                    <a:pt x="136" y="380"/>
                    <a:pt x="148" y="389"/>
                  </a:cubicBezTo>
                  <a:cubicBezTo>
                    <a:pt x="136" y="400"/>
                    <a:pt x="121" y="407"/>
                    <a:pt x="105" y="407"/>
                  </a:cubicBezTo>
                  <a:cubicBezTo>
                    <a:pt x="89" y="407"/>
                    <a:pt x="74" y="400"/>
                    <a:pt x="63" y="389"/>
                  </a:cubicBezTo>
                  <a:cubicBezTo>
                    <a:pt x="75" y="380"/>
                    <a:pt x="89" y="374"/>
                    <a:pt x="105" y="374"/>
                  </a:cubicBezTo>
                  <a:close/>
                  <a:moveTo>
                    <a:pt x="64" y="499"/>
                  </a:moveTo>
                  <a:cubicBezTo>
                    <a:pt x="52" y="498"/>
                    <a:pt x="41" y="496"/>
                    <a:pt x="29" y="494"/>
                  </a:cubicBezTo>
                  <a:cubicBezTo>
                    <a:pt x="28" y="494"/>
                    <a:pt x="28" y="494"/>
                    <a:pt x="28" y="494"/>
                  </a:cubicBezTo>
                  <a:cubicBezTo>
                    <a:pt x="24" y="493"/>
                    <a:pt x="20" y="490"/>
                    <a:pt x="19" y="485"/>
                  </a:cubicBezTo>
                  <a:cubicBezTo>
                    <a:pt x="18" y="481"/>
                    <a:pt x="20" y="477"/>
                    <a:pt x="23" y="474"/>
                  </a:cubicBezTo>
                  <a:cubicBezTo>
                    <a:pt x="24" y="473"/>
                    <a:pt x="24" y="473"/>
                    <a:pt x="24" y="473"/>
                  </a:cubicBezTo>
                  <a:cubicBezTo>
                    <a:pt x="27" y="471"/>
                    <a:pt x="32" y="470"/>
                    <a:pt x="36" y="471"/>
                  </a:cubicBezTo>
                  <a:cubicBezTo>
                    <a:pt x="49" y="475"/>
                    <a:pt x="59" y="477"/>
                    <a:pt x="65" y="478"/>
                  </a:cubicBezTo>
                  <a:lnTo>
                    <a:pt x="64" y="499"/>
                  </a:lnTo>
                  <a:close/>
                  <a:moveTo>
                    <a:pt x="41" y="455"/>
                  </a:moveTo>
                  <a:cubicBezTo>
                    <a:pt x="40" y="455"/>
                    <a:pt x="38" y="454"/>
                    <a:pt x="37" y="454"/>
                  </a:cubicBezTo>
                  <a:cubicBezTo>
                    <a:pt x="37" y="443"/>
                    <a:pt x="37" y="443"/>
                    <a:pt x="37" y="443"/>
                  </a:cubicBezTo>
                  <a:cubicBezTo>
                    <a:pt x="37" y="428"/>
                    <a:pt x="42" y="413"/>
                    <a:pt x="51" y="401"/>
                  </a:cubicBezTo>
                  <a:cubicBezTo>
                    <a:pt x="65" y="416"/>
                    <a:pt x="84" y="424"/>
                    <a:pt x="105" y="424"/>
                  </a:cubicBezTo>
                  <a:cubicBezTo>
                    <a:pt x="126" y="424"/>
                    <a:pt x="145" y="416"/>
                    <a:pt x="160" y="401"/>
                  </a:cubicBezTo>
                  <a:cubicBezTo>
                    <a:pt x="167" y="411"/>
                    <a:pt x="172" y="424"/>
                    <a:pt x="173" y="437"/>
                  </a:cubicBezTo>
                  <a:cubicBezTo>
                    <a:pt x="126" y="455"/>
                    <a:pt x="77" y="461"/>
                    <a:pt x="74" y="461"/>
                  </a:cubicBezTo>
                  <a:cubicBezTo>
                    <a:pt x="72" y="461"/>
                    <a:pt x="61" y="462"/>
                    <a:pt x="41" y="455"/>
                  </a:cubicBezTo>
                  <a:close/>
                  <a:moveTo>
                    <a:pt x="280" y="457"/>
                  </a:moveTo>
                  <a:cubicBezTo>
                    <a:pt x="232" y="493"/>
                    <a:pt x="166" y="508"/>
                    <a:pt x="81" y="501"/>
                  </a:cubicBezTo>
                  <a:cubicBezTo>
                    <a:pt x="82" y="477"/>
                    <a:pt x="82" y="477"/>
                    <a:pt x="82" y="477"/>
                  </a:cubicBezTo>
                  <a:cubicBezTo>
                    <a:pt x="96" y="475"/>
                    <a:pt x="126" y="471"/>
                    <a:pt x="159" y="460"/>
                  </a:cubicBezTo>
                  <a:cubicBezTo>
                    <a:pt x="218" y="442"/>
                    <a:pt x="256" y="415"/>
                    <a:pt x="271" y="382"/>
                  </a:cubicBezTo>
                  <a:cubicBezTo>
                    <a:pt x="273" y="377"/>
                    <a:pt x="271" y="372"/>
                    <a:pt x="267" y="371"/>
                  </a:cubicBezTo>
                  <a:cubicBezTo>
                    <a:pt x="262" y="369"/>
                    <a:pt x="257" y="371"/>
                    <a:pt x="255" y="375"/>
                  </a:cubicBezTo>
                  <a:cubicBezTo>
                    <a:pt x="244" y="400"/>
                    <a:pt x="219" y="418"/>
                    <a:pt x="190" y="431"/>
                  </a:cubicBezTo>
                  <a:cubicBezTo>
                    <a:pt x="189" y="428"/>
                    <a:pt x="189" y="426"/>
                    <a:pt x="188" y="423"/>
                  </a:cubicBezTo>
                  <a:cubicBezTo>
                    <a:pt x="207" y="403"/>
                    <a:pt x="214" y="382"/>
                    <a:pt x="220" y="363"/>
                  </a:cubicBezTo>
                  <a:cubicBezTo>
                    <a:pt x="226" y="342"/>
                    <a:pt x="233" y="322"/>
                    <a:pt x="253" y="301"/>
                  </a:cubicBezTo>
                  <a:cubicBezTo>
                    <a:pt x="254" y="305"/>
                    <a:pt x="256" y="308"/>
                    <a:pt x="260" y="309"/>
                  </a:cubicBezTo>
                  <a:cubicBezTo>
                    <a:pt x="263" y="310"/>
                    <a:pt x="279" y="313"/>
                    <a:pt x="297" y="313"/>
                  </a:cubicBezTo>
                  <a:cubicBezTo>
                    <a:pt x="307" y="313"/>
                    <a:pt x="317" y="312"/>
                    <a:pt x="326" y="309"/>
                  </a:cubicBezTo>
                  <a:cubicBezTo>
                    <a:pt x="321" y="325"/>
                    <a:pt x="313" y="340"/>
                    <a:pt x="302" y="353"/>
                  </a:cubicBezTo>
                  <a:cubicBezTo>
                    <a:pt x="300" y="355"/>
                    <a:pt x="300" y="359"/>
                    <a:pt x="301" y="361"/>
                  </a:cubicBezTo>
                  <a:cubicBezTo>
                    <a:pt x="302" y="364"/>
                    <a:pt x="305" y="366"/>
                    <a:pt x="308" y="367"/>
                  </a:cubicBezTo>
                  <a:cubicBezTo>
                    <a:pt x="308" y="367"/>
                    <a:pt x="310" y="367"/>
                    <a:pt x="313" y="367"/>
                  </a:cubicBezTo>
                  <a:cubicBezTo>
                    <a:pt x="319" y="367"/>
                    <a:pt x="331" y="366"/>
                    <a:pt x="345" y="361"/>
                  </a:cubicBezTo>
                  <a:cubicBezTo>
                    <a:pt x="339" y="384"/>
                    <a:pt x="322" y="425"/>
                    <a:pt x="280" y="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435476" y="1719263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9" y="0"/>
                  </a:moveTo>
                  <a:cubicBezTo>
                    <a:pt x="4" y="0"/>
                    <a:pt x="1" y="3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7" y="18"/>
                    <a:pt x="31" y="15"/>
                    <a:pt x="31" y="11"/>
                  </a:cubicBezTo>
                  <a:cubicBezTo>
                    <a:pt x="32" y="6"/>
                    <a:pt x="28" y="2"/>
                    <a:pt x="24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475163" y="1800226"/>
              <a:ext cx="68263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4" y="3"/>
                  </a:moveTo>
                  <a:cubicBezTo>
                    <a:pt x="51" y="0"/>
                    <a:pt x="45" y="0"/>
                    <a:pt x="42" y="3"/>
                  </a:cubicBezTo>
                  <a:cubicBezTo>
                    <a:pt x="38" y="7"/>
                    <a:pt x="34" y="9"/>
                    <a:pt x="29" y="9"/>
                  </a:cubicBezTo>
                  <a:cubicBezTo>
                    <a:pt x="24" y="9"/>
                    <a:pt x="19" y="7"/>
                    <a:pt x="16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10" y="22"/>
                    <a:pt x="19" y="26"/>
                    <a:pt x="29" y="26"/>
                  </a:cubicBezTo>
                  <a:cubicBezTo>
                    <a:pt x="38" y="26"/>
                    <a:pt x="47" y="22"/>
                    <a:pt x="54" y="15"/>
                  </a:cubicBezTo>
                  <a:cubicBezTo>
                    <a:pt x="57" y="12"/>
                    <a:pt x="57" y="7"/>
                    <a:pt x="5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3" name="Google Shape;563;p3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467" y="3063582"/>
            <a:ext cx="389277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88;p43">
            <a:extLst>
              <a:ext uri="{FF2B5EF4-FFF2-40B4-BE49-F238E27FC236}">
                <a16:creationId xmlns:a16="http://schemas.microsoft.com/office/drawing/2014/main" xmlns="" id="{1CACBD41-0A08-8C55-983D-1FA0B1DBB0D7}"/>
              </a:ext>
            </a:extLst>
          </p:cNvPr>
          <p:cNvSpPr/>
          <p:nvPr/>
        </p:nvSpPr>
        <p:spPr>
          <a:xfrm flipH="1">
            <a:off x="255538" y="3534730"/>
            <a:ext cx="5283517" cy="8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образовании и (или) о квалификации».</a:t>
            </a:r>
            <a:endParaRPr dirty="0"/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ученых степенях и ученых званиях».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/>
          <p:nvPr/>
        </p:nvSpPr>
        <p:spPr>
          <a:xfrm>
            <a:off x="290268" y="1802927"/>
            <a:ext cx="5684700" cy="1496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280395" y="790303"/>
            <a:ext cx="5694300" cy="642600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Сотрудники центров госуслуг </a:t>
            </a: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работают администраторами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 городских медучреждениях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36"/>
          <p:cNvCxnSpPr/>
          <p:nvPr/>
        </p:nvCxnSpPr>
        <p:spPr>
          <a:xfrm>
            <a:off x="286705" y="604767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0" name="Google Shape;660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6"/>
          <p:cNvSpPr/>
          <p:nvPr/>
        </p:nvSpPr>
        <p:spPr>
          <a:xfrm>
            <a:off x="314843" y="752742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443843" y="3423846"/>
            <a:ext cx="5509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2023 году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сотрудники центров госуслуг стали администраторами флагманских центров </a:t>
            </a: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ГКБ им. В.В. Вересаева, НИИ скорой помощи им. Н.В. Склифосовского, ГКБ № 15 им. О.М. Филатова,</a:t>
            </a:r>
            <a:r>
              <a:rPr lang="ru" sz="1000" b="1">
                <a:solidFill>
                  <a:srgbClr val="561C0E"/>
                </a:solidFill>
              </a:rPr>
              <a:t> ГКБ имени С.П. Боткина.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Там они также взяли на себя: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регистрацию пациентов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маршрутизацию и сопровождение пациентов и бригад скорой помощи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приглашение врачей и необходимых служб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консультирование сопровождающих и организацию их встреч с врачами</a:t>
            </a:r>
            <a:endParaRPr sz="10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64" name="Google Shape;664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36"/>
          <p:cNvGrpSpPr/>
          <p:nvPr/>
        </p:nvGrpSpPr>
        <p:grpSpPr>
          <a:xfrm>
            <a:off x="6100578" y="256454"/>
            <a:ext cx="2752909" cy="4521729"/>
            <a:chOff x="6079105" y="220838"/>
            <a:chExt cx="2774551" cy="4557276"/>
          </a:xfrm>
        </p:grpSpPr>
        <p:pic>
          <p:nvPicPr>
            <p:cNvPr id="667" name="Google Shape;667;p36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105" y="593182"/>
              <a:ext cx="2774551" cy="183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6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427010"/>
              <a:ext cx="2765612" cy="19787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36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395537" y="202882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p36"/>
            <p:cNvGrpSpPr/>
            <p:nvPr/>
          </p:nvGrpSpPr>
          <p:grpSpPr>
            <a:xfrm>
              <a:off x="7667884" y="3607880"/>
              <a:ext cx="1180788" cy="1170234"/>
              <a:chOff x="1547126" y="3413769"/>
              <a:chExt cx="1261121" cy="1249049"/>
            </a:xfrm>
          </p:grpSpPr>
          <p:sp>
            <p:nvSpPr>
              <p:cNvPr id="673" name="Google Shape;673;p36"/>
              <p:cNvSpPr/>
              <p:nvPr/>
            </p:nvSpPr>
            <p:spPr>
              <a:xfrm rot="10800000">
                <a:off x="1570249" y="3413769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rot="10800000">
                <a:off x="1547126" y="427214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6"/>
          <p:cNvSpPr txBox="1"/>
          <p:nvPr/>
        </p:nvSpPr>
        <p:spPr>
          <a:xfrm>
            <a:off x="3212805" y="1802927"/>
            <a:ext cx="271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Консультируют посетителей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по вопросам, входящим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их компетенцию: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врачей, порядок записи на прием к узким специалистам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установка и использование сервисов для записи на прием к врачу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оформление доступа к электронной медицинской карте и т.д.</a:t>
            </a:r>
            <a:endParaRPr/>
          </a:p>
        </p:txBody>
      </p:sp>
      <p:sp>
        <p:nvSpPr>
          <p:cNvPr id="676" name="Google Shape;676;p36"/>
          <p:cNvSpPr txBox="1"/>
          <p:nvPr/>
        </p:nvSpPr>
        <p:spPr>
          <a:xfrm>
            <a:off x="347075" y="1827410"/>
            <a:ext cx="288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Функционал администраторов медицинских организаций разнообразен, они: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>
                <a:solidFill>
                  <a:srgbClr val="561C0E"/>
                </a:solidFill>
              </a:rPr>
              <a:t>помогают 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записаться на прием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маршрутизируют к нужному </a:t>
            </a:r>
            <a:r>
              <a:rPr lang="ru" sz="1000">
                <a:solidFill>
                  <a:srgbClr val="561C0E"/>
                </a:solidFill>
              </a:rPr>
              <a:t>кабинету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помогают маломобильным пациентам</a:t>
            </a:r>
            <a:endParaRPr sz="100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>
                <a:solidFill>
                  <a:srgbClr val="561C0E"/>
                </a:solidFill>
              </a:rPr>
              <a:t>решают вопросы немедицинского характера и т.д.</a:t>
            </a:r>
            <a:endParaRPr sz="1000">
              <a:solidFill>
                <a:srgbClr val="561C0E"/>
              </a:solidFill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347075" y="1483333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–  </a:t>
            </a: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август 2020 г.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40" y="2475719"/>
            <a:ext cx="2793900" cy="188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46" y="619463"/>
            <a:ext cx="2790763" cy="186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7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342993" y="796267"/>
            <a:ext cx="5638137" cy="6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434465" y="1595365"/>
            <a:ext cx="5468038" cy="105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организации работы по данному направлению сформировано отдельное структурное подразделение, отвечающее за работу администраторов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амбулаторном звене и в стационарах города.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 администраторы проходят специальную подготовку и обучение </a:t>
            </a:r>
            <a:b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образовательном центре </a:t>
            </a: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7"/>
          <p:cNvCxnSpPr/>
          <p:nvPr/>
        </p:nvCxnSpPr>
        <p:spPr>
          <a:xfrm>
            <a:off x="2539100" y="4802525"/>
            <a:ext cx="4940100" cy="15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91" name="Google Shape;691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7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6100753" y="256460"/>
            <a:ext cx="2793683" cy="4459475"/>
            <a:chOff x="6079105" y="220838"/>
            <a:chExt cx="2815565" cy="4494408"/>
          </a:xfrm>
        </p:grpSpPr>
        <p:grpSp>
          <p:nvGrpSpPr>
            <p:cNvPr id="694" name="Google Shape;694;p37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95" name="Google Shape;695;p37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7"/>
            <p:cNvGrpSpPr/>
            <p:nvPr/>
          </p:nvGrpSpPr>
          <p:grpSpPr>
            <a:xfrm>
              <a:off x="7713873" y="3555362"/>
              <a:ext cx="1180797" cy="1159884"/>
              <a:chOff x="1596243" y="3357717"/>
              <a:chExt cx="1261131" cy="1238002"/>
            </a:xfrm>
          </p:grpSpPr>
          <p:sp>
            <p:nvSpPr>
              <p:cNvPr id="698" name="Google Shape;698;p37"/>
              <p:cNvSpPr/>
              <p:nvPr/>
            </p:nvSpPr>
            <p:spPr>
              <a:xfrm rot="10800000">
                <a:off x="1619377" y="3357717"/>
                <a:ext cx="1237997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 rot="10800000">
                <a:off x="1596243" y="4205046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0" name="Google Shape;700;p37"/>
          <p:cNvSpPr/>
          <p:nvPr/>
        </p:nvSpPr>
        <p:spPr>
          <a:xfrm flipH="1">
            <a:off x="4128425" y="3374238"/>
            <a:ext cx="3847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37769" y="2749310"/>
            <a:ext cx="21294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в штате направления работают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2539100" y="2877280"/>
            <a:ext cx="279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&gt;1700 </a:t>
            </a: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/>
          <p:nvPr/>
        </p:nvSpPr>
        <p:spPr>
          <a:xfrm flipH="1">
            <a:off x="1754350" y="3254600"/>
            <a:ext cx="2583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декабря </a:t>
            </a:r>
            <a:r>
              <a:rPr lang="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года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«Мой администратор» был включен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основную деятельность центров госуслуг</a:t>
            </a:r>
            <a:endParaRPr b="1" dirty="0"/>
          </a:p>
        </p:txBody>
      </p:sp>
      <p:cxnSp>
        <p:nvCxnSpPr>
          <p:cNvPr id="705" name="Google Shape;705;p37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6" name="Google Shape;706;p37"/>
          <p:cNvSpPr/>
          <p:nvPr/>
        </p:nvSpPr>
        <p:spPr>
          <a:xfrm flipH="1">
            <a:off x="323420" y="3254600"/>
            <a:ext cx="5651400" cy="133333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rgbClr val="561C0E"/>
                </a:solidFill>
              </a:rPr>
              <a:t>Сегодня сотрудники центров госуслуг </a:t>
            </a:r>
            <a:r>
              <a:rPr lang="ru" sz="1100" b="1" dirty="0">
                <a:solidFill>
                  <a:srgbClr val="561C0E"/>
                </a:solidFill>
              </a:rPr>
              <a:t>начали организовывать и проводить экскурсии в самых современных объектах здравоохранения столицы</a:t>
            </a:r>
            <a:r>
              <a:rPr lang="ru" sz="1100" dirty="0">
                <a:solidFill>
                  <a:srgbClr val="561C0E"/>
                </a:solidFill>
              </a:rPr>
              <a:t>. Специалисты «Мои Документы» совместно с врачами проводят экскурсии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в новых медучреждениях города. Врачи рассказывают о современных методах диагностики и лечения, а  сотрудники центров госуслуг — встречают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координируют участников экскурсии, рассказывают историю медорганизаций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особенности их работы. </a:t>
            </a:r>
            <a:endParaRPr sz="110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>
            <a:off x="334793" y="4172267"/>
            <a:ext cx="5461478" cy="44721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Дисциплины —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йога, растяжка, функциональный и танцевальный тренинг. Участников также ждут тренировки с петлями, по фитбоксингу, барре.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280394" y="790304"/>
            <a:ext cx="2883854" cy="1551636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совместный проект центров госуслуг «Мои Документы»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Департамента 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64249" y="790302"/>
            <a:ext cx="2632022" cy="154869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4572000" y="1794676"/>
            <a:ext cx="1008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3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3290150" y="18403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&gt;710 </a:t>
            </a:r>
            <a:endParaRPr sz="3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4567020" y="836024"/>
            <a:ext cx="2361098" cy="5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272083" y="980824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563648" y="1303619"/>
            <a:ext cx="10080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34795" y="2650574"/>
            <a:ext cx="5309680" cy="162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Тренировки проводятся на новых закрытых площадках. В новом сезоне для жителей открыты 13 локаций — Культурный центр ЗИЛ, зал на ВДНХ, Северный и Южный речные вокзалы, 5 студий СМСТРЕТЧИНГ,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Три вокзала. Депо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Депо. Москва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Центральный рынок, Технопарк «Сколково».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летнем сезоне тренировки проводились на 26 площадках. Среди новых необычных площадок — Южный ландшафтный парк на территории «Острова мечты», «Сад Технопарка» в Сколково, крыша Южного речного вокзала, причал «Лужники-Центральный».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3266670" y="1351185"/>
            <a:ext cx="1608272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&gt;5500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38"/>
          <p:cNvCxnSpPr/>
          <p:nvPr/>
        </p:nvCxnSpPr>
        <p:spPr>
          <a:xfrm>
            <a:off x="1446793" y="4803998"/>
            <a:ext cx="611357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7" name="Google Shape;727;p38"/>
          <p:cNvSpPr/>
          <p:nvPr/>
        </p:nvSpPr>
        <p:spPr>
          <a:xfrm>
            <a:off x="238477" y="2392229"/>
            <a:ext cx="58515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16 сентября 2023 г. вернулся зимний формат тренировок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38"/>
          <p:cNvGrpSpPr/>
          <p:nvPr/>
        </p:nvGrpSpPr>
        <p:grpSpPr>
          <a:xfrm>
            <a:off x="6014875" y="267494"/>
            <a:ext cx="2846504" cy="4536504"/>
            <a:chOff x="6012170" y="267494"/>
            <a:chExt cx="2823252" cy="4499447"/>
          </a:xfrm>
        </p:grpSpPr>
        <p:pic>
          <p:nvPicPr>
            <p:cNvPr id="729" name="Google Shape;72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38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732" name="Google Shape;732;p38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38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735" name="Google Shape;735;p38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4170547" y="944150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38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87" y="604987"/>
            <a:ext cx="2872714" cy="1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61" y="2534177"/>
            <a:ext cx="2870540" cy="1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9"/>
          <p:cNvSpPr/>
          <p:nvPr/>
        </p:nvSpPr>
        <p:spPr>
          <a:xfrm>
            <a:off x="286702" y="3432773"/>
            <a:ext cx="5688115" cy="10150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проекта –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март 2021 года. </a:t>
            </a:r>
            <a:b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Сейчас уже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84 воспитанника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психоневрологических интернатов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работают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49 офис</a:t>
            </a:r>
            <a:r>
              <a:rPr lang="ru" sz="1200" b="1" dirty="0">
                <a:solidFill>
                  <a:srgbClr val="E74825"/>
                </a:solidFill>
              </a:rPr>
              <a:t>ах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«Мои Документы».</a:t>
            </a:r>
            <a:endParaRPr dirty="0"/>
          </a:p>
        </p:txBody>
      </p:sp>
      <p:sp>
        <p:nvSpPr>
          <p:cNvPr id="746" name="Google Shape;746;p39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9"/>
          <p:cNvSpPr/>
          <p:nvPr/>
        </p:nvSpPr>
        <p:spPr>
          <a:xfrm>
            <a:off x="280395" y="1949163"/>
            <a:ext cx="5667780" cy="11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Ключевым инструментом в адаптации и социализации становится трудовая занятость: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 помогает реализовать личностный потенциал, обрести независимость и уверенность в собственных силах.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Премии </a:t>
            </a: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HR-бренд-2021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«Мои Документы» стали победителями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номинации «Равные возможности».  Ее получают только те работодатели, которые обеспечивают лучшие условия труда людям с инвалидностью.  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9"/>
          <p:cNvCxnSpPr/>
          <p:nvPr/>
        </p:nvCxnSpPr>
        <p:spPr>
          <a:xfrm>
            <a:off x="1416014" y="4803998"/>
            <a:ext cx="606330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53" name="Google Shape;753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9"/>
          <p:cNvGrpSpPr/>
          <p:nvPr/>
        </p:nvGrpSpPr>
        <p:grpSpPr>
          <a:xfrm>
            <a:off x="6090287" y="235237"/>
            <a:ext cx="1180244" cy="1172950"/>
            <a:chOff x="423281" y="173956"/>
            <a:chExt cx="1687115" cy="1675644"/>
          </a:xfrm>
        </p:grpSpPr>
        <p:sp>
          <p:nvSpPr>
            <p:cNvPr id="755" name="Google Shape;755;p39"/>
            <p:cNvSpPr/>
            <p:nvPr/>
          </p:nvSpPr>
          <p:spPr>
            <a:xfrm>
              <a:off x="426468" y="19341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23281" y="17395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758" name="Google Shape;758;p39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251520" y="267494"/>
            <a:ext cx="577625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СОПРОВОЖДАЕМОЕ ТРУДОУСТРОЙСТВО ВОСПИТАННИКОВ ПНИ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280395" y="790303"/>
            <a:ext cx="5694425" cy="85907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по трудоустройству проживающих в психоневрологических интернатах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 на создание беспрепятственного пространства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жизни людей с ментальными особенностями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39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госуслуг Москвы,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0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&gt;15 000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войны, переданных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хранение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0"/>
          <p:cNvSpPr txBox="1"/>
          <p:nvPr/>
        </p:nvSpPr>
        <p:spPr>
          <a:xfrm>
            <a:off x="6167834" y="3277441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0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0"/>
          <p:cNvSpPr txBox="1"/>
          <p:nvPr/>
        </p:nvSpPr>
        <p:spPr>
          <a:xfrm>
            <a:off x="402992" y="1423014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ПРОЕКТЕ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сохранение семейных реликвий и историй москвичей.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акции через центры госуслуг в Главархив горожане могут передать свои материалы: фотографии, документы, письма, предметы быта и гардероба.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сохранить для следующих поколений.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переданных материалов в центрах госуслуг организована одноименная выставка. В экспозициях представлены интересные факты, документы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фотографии, познавательная инфографика, а также видео- и аудиоконтент, интерактивные тач-экраны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викторинами и играми.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216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40"/>
          <p:cNvCxnSpPr/>
          <p:nvPr/>
        </p:nvCxnSpPr>
        <p:spPr>
          <a:xfrm>
            <a:off x="1485900" y="4803998"/>
            <a:ext cx="731513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3" name="Google Shape;783;p40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784" name="Google Shape;784;p4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40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787" name="Google Shape;787;p40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40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40"/>
          <p:cNvCxnSpPr/>
          <p:nvPr/>
        </p:nvCxnSpPr>
        <p:spPr>
          <a:xfrm>
            <a:off x="251520" y="627534"/>
            <a:ext cx="432048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445479" y="1248472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727" y="649479"/>
            <a:ext cx="2613606" cy="20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8726" y="2603829"/>
            <a:ext cx="2613607" cy="1817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41"/>
          <p:cNvGrpSpPr/>
          <p:nvPr/>
        </p:nvGrpSpPr>
        <p:grpSpPr>
          <a:xfrm>
            <a:off x="6228725" y="280623"/>
            <a:ext cx="1189951" cy="1168862"/>
            <a:chOff x="395536" y="195486"/>
            <a:chExt cx="1687116" cy="1656184"/>
          </a:xfrm>
        </p:grpSpPr>
        <p:sp>
          <p:nvSpPr>
            <p:cNvPr id="805" name="Google Shape;805;p4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7652382" y="3620232"/>
            <a:ext cx="1189951" cy="1168862"/>
            <a:chOff x="1547664" y="3452978"/>
            <a:chExt cx="1260582" cy="1237470"/>
          </a:xfrm>
        </p:grpSpPr>
        <p:sp>
          <p:nvSpPr>
            <p:cNvPr id="808" name="Google Shape;808;p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41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1" name="Google Shape;811;p4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1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ДИАГНОСТИЧЕСКИЙ КОМПЛЕКС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41"/>
          <p:cNvCxnSpPr/>
          <p:nvPr/>
        </p:nvCxnSpPr>
        <p:spPr>
          <a:xfrm>
            <a:off x="1485900" y="4803998"/>
            <a:ext cx="6107596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41"/>
          <p:cNvSpPr/>
          <p:nvPr/>
        </p:nvSpPr>
        <p:spPr>
          <a:xfrm rot="10800000">
            <a:off x="3088261" y="883272"/>
            <a:ext cx="2808300" cy="368794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1"/>
          <p:cNvSpPr/>
          <p:nvPr/>
        </p:nvSpPr>
        <p:spPr>
          <a:xfrm>
            <a:off x="3981892" y="2343704"/>
            <a:ext cx="1584176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1"/>
          <p:cNvSpPr/>
          <p:nvPr/>
        </p:nvSpPr>
        <p:spPr>
          <a:xfrm>
            <a:off x="3064043" y="1673242"/>
            <a:ext cx="837192" cy="3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0" marR="0" lvl="0" indent="0" algn="r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77</a:t>
            </a:r>
            <a:endParaRPr sz="26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1"/>
          <p:cNvSpPr/>
          <p:nvPr/>
        </p:nvSpPr>
        <p:spPr>
          <a:xfrm>
            <a:off x="4000147" y="1577919"/>
            <a:ext cx="1719092" cy="4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b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«Мои Документы»</a:t>
            </a:r>
            <a:endParaRPr/>
          </a:p>
        </p:txBody>
      </p:sp>
      <p:sp>
        <p:nvSpPr>
          <p:cNvPr id="818" name="Google Shape;818;p41"/>
          <p:cNvSpPr/>
          <p:nvPr/>
        </p:nvSpPr>
        <p:spPr>
          <a:xfrm>
            <a:off x="475741" y="2674727"/>
            <a:ext cx="2509604" cy="107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23B2A"/>
                </a:solidFill>
              </a:rPr>
              <a:t>Во всех флагманских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dirty="0">
                <a:solidFill>
                  <a:srgbClr val="623B2A"/>
                </a:solidFill>
              </a:rPr>
              <a:t>офисах размещены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3253163" y="3038433"/>
            <a:ext cx="648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19865" marR="0" lvl="0" indent="0" algn="r" rtl="0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E74825"/>
                </a:solidFill>
              </a:rPr>
              <a:t>8</a:t>
            </a:r>
            <a:endParaRPr sz="2600" b="1" i="0" u="none" strike="noStrike" cap="none">
              <a:solidFill>
                <a:srgbClr val="E74825"/>
              </a:solidFill>
            </a:endParaRPr>
          </a:p>
        </p:txBody>
      </p:sp>
      <p:sp>
        <p:nvSpPr>
          <p:cNvPr id="820" name="Google Shape;820;p41"/>
          <p:cNvSpPr/>
          <p:nvPr/>
        </p:nvSpPr>
        <p:spPr>
          <a:xfrm>
            <a:off x="4027347" y="2960386"/>
            <a:ext cx="132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dirty="0"/>
          </a:p>
        </p:txBody>
      </p:sp>
      <p:sp>
        <p:nvSpPr>
          <p:cNvPr id="821" name="Google Shape;821;p41"/>
          <p:cNvSpPr/>
          <p:nvPr/>
        </p:nvSpPr>
        <p:spPr>
          <a:xfrm>
            <a:off x="4027347" y="3545525"/>
            <a:ext cx="1664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>
            <a:off x="3136051" y="3657915"/>
            <a:ext cx="765184" cy="47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b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>
            <a:off x="2627285" y="1998400"/>
            <a:ext cx="1269240" cy="76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2600" b="1" dirty="0">
                <a:solidFill>
                  <a:srgbClr val="E74825"/>
                </a:solidFill>
              </a:rPr>
              <a:t>70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dirty="0"/>
          </a:p>
        </p:txBody>
      </p:sp>
      <p:sp>
        <p:nvSpPr>
          <p:cNvPr id="2" name="object 23">
            <a:extLst>
              <a:ext uri="{FF2B5EF4-FFF2-40B4-BE49-F238E27FC236}">
                <a16:creationId xmlns:a16="http://schemas.microsoft.com/office/drawing/2014/main" xmlns="" id="{360B4424-71DF-1897-15FC-F417ED91ACC7}"/>
              </a:ext>
            </a:extLst>
          </p:cNvPr>
          <p:cNvSpPr/>
          <p:nvPr/>
        </p:nvSpPr>
        <p:spPr>
          <a:xfrm>
            <a:off x="3280067" y="1042933"/>
            <a:ext cx="2628292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СОВРЕМЕННЫЙ </a:t>
            </a:r>
            <a:b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ДИАГНОСТИЧЕСКИЙ КОМПЛЕКС </a:t>
            </a:r>
          </a:p>
        </p:txBody>
      </p:sp>
      <p:sp>
        <p:nvSpPr>
          <p:cNvPr id="3" name="Google Shape;844;p52">
            <a:extLst>
              <a:ext uri="{FF2B5EF4-FFF2-40B4-BE49-F238E27FC236}">
                <a16:creationId xmlns:a16="http://schemas.microsoft.com/office/drawing/2014/main" xmlns="" id="{5032566E-8A82-1AA2-FFE0-123865D7D2F5}"/>
              </a:ext>
            </a:extLst>
          </p:cNvPr>
          <p:cNvSpPr/>
          <p:nvPr/>
        </p:nvSpPr>
        <p:spPr>
          <a:xfrm>
            <a:off x="249249" y="883274"/>
            <a:ext cx="2781533" cy="139444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9;p52">
            <a:extLst>
              <a:ext uri="{FF2B5EF4-FFF2-40B4-BE49-F238E27FC236}">
                <a16:creationId xmlns:a16="http://schemas.microsoft.com/office/drawing/2014/main" xmlns="" id="{1904A909-CED8-3CC9-1868-4306B1888B8D}"/>
              </a:ext>
            </a:extLst>
          </p:cNvPr>
          <p:cNvSpPr txBox="1"/>
          <p:nvPr/>
        </p:nvSpPr>
        <p:spPr>
          <a:xfrm>
            <a:off x="445479" y="1079141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0;p52">
            <a:extLst>
              <a:ext uri="{FF2B5EF4-FFF2-40B4-BE49-F238E27FC236}">
                <a16:creationId xmlns:a16="http://schemas.microsoft.com/office/drawing/2014/main" xmlns="" id="{46A7EF17-CBA4-C9C8-B43D-83582C0E3135}"/>
              </a:ext>
            </a:extLst>
          </p:cNvPr>
          <p:cNvSpPr txBox="1"/>
          <p:nvPr/>
        </p:nvSpPr>
        <p:spPr>
          <a:xfrm>
            <a:off x="458429" y="1424063"/>
            <a:ext cx="2297661" cy="60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D33606-E0B8-FCDB-503F-B4E2F79FA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73" y="2601095"/>
            <a:ext cx="2728752" cy="18191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BAEFE4-1DAA-2EEB-4C7D-77B0E8D321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573" y="650025"/>
            <a:ext cx="2728752" cy="1954783"/>
          </a:xfrm>
          <a:prstGeom prst="rect">
            <a:avLst/>
          </a:prstGeom>
        </p:spPr>
      </p:pic>
      <p:sp>
        <p:nvSpPr>
          <p:cNvPr id="3" name="Google Shape;630;p35">
            <a:extLst>
              <a:ext uri="{FF2B5EF4-FFF2-40B4-BE49-F238E27FC236}">
                <a16:creationId xmlns:a16="http://schemas.microsoft.com/office/drawing/2014/main" xmlns="" id="{E7D9D08D-A663-00BE-53E8-B57159715BDF}"/>
              </a:ext>
            </a:extLst>
          </p:cNvPr>
          <p:cNvSpPr/>
          <p:nvPr/>
        </p:nvSpPr>
        <p:spPr>
          <a:xfrm>
            <a:off x="280394" y="1418884"/>
            <a:ext cx="5694425" cy="14083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-RU" sz="1100" dirty="0">
                <a:solidFill>
                  <a:srgbClr val="623B2A"/>
                </a:solidFill>
              </a:rPr>
              <a:t>Во всех центрах госуслуг столицы есть </a:t>
            </a:r>
            <a:r>
              <a:rPr lang="ru-RU" sz="1100" b="1" dirty="0">
                <a:solidFill>
                  <a:srgbClr val="623B2A"/>
                </a:solidFill>
              </a:rPr>
              <a:t>зона обмена книгами. </a:t>
            </a:r>
            <a:r>
              <a:rPr lang="ru-RU" sz="1100" dirty="0">
                <a:solidFill>
                  <a:srgbClr val="623B2A"/>
                </a:solidFill>
              </a:rPr>
              <a:t>Здесь доступны произведения в электронном формате. Жители могут отсканировать QR-коды </a:t>
            </a:r>
            <a:br>
              <a:rPr lang="ru-RU" sz="1100" dirty="0">
                <a:solidFill>
                  <a:srgbClr val="623B2A"/>
                </a:solidFill>
              </a:rPr>
            </a:br>
            <a:r>
              <a:rPr lang="ru-RU" sz="1100" dirty="0">
                <a:solidFill>
                  <a:srgbClr val="623B2A"/>
                </a:solidFill>
              </a:rPr>
              <a:t>со ссылками на тексты известных произведений, которые регулярно обновляются. Для тех, кто привык к традиционному формату литературы, в центрах можно оставить свою книгу и взять любую понравившуюся. Кроме этого, жители столицы смогут ознакомиться с афишей ближайших городских мероприятий.</a:t>
            </a:r>
          </a:p>
        </p:txBody>
      </p:sp>
      <p:sp>
        <p:nvSpPr>
          <p:cNvPr id="829" name="Google Shape;829;p42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2"/>
          <p:cNvSpPr txBox="1"/>
          <p:nvPr/>
        </p:nvSpPr>
        <p:spPr>
          <a:xfrm>
            <a:off x="445479" y="1079141"/>
            <a:ext cx="18003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" name="Google Shape;834;p42"/>
          <p:cNvGrpSpPr/>
          <p:nvPr/>
        </p:nvGrpSpPr>
        <p:grpSpPr>
          <a:xfrm>
            <a:off x="6113573" y="280632"/>
            <a:ext cx="1189923" cy="1168935"/>
            <a:chOff x="395536" y="195486"/>
            <a:chExt cx="1687116" cy="1656184"/>
          </a:xfrm>
        </p:grpSpPr>
        <p:sp>
          <p:nvSpPr>
            <p:cNvPr id="835" name="Google Shape;835;p4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42"/>
          <p:cNvGrpSpPr/>
          <p:nvPr/>
        </p:nvGrpSpPr>
        <p:grpSpPr>
          <a:xfrm>
            <a:off x="7651922" y="3619879"/>
            <a:ext cx="1190497" cy="1169412"/>
            <a:chOff x="1547127" y="3452450"/>
            <a:chExt cx="1261119" cy="1237998"/>
          </a:xfrm>
        </p:grpSpPr>
        <p:sp>
          <p:nvSpPr>
            <p:cNvPr id="838" name="Google Shape;838;p42"/>
            <p:cNvSpPr/>
            <p:nvPr/>
          </p:nvSpPr>
          <p:spPr>
            <a:xfrm rot="10800000">
              <a:off x="1570248" y="3452450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 rot="10800000">
              <a:off x="1547127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0" name="Google Shape;840;p42"/>
          <p:cNvCxnSpPr/>
          <p:nvPr/>
        </p:nvCxnSpPr>
        <p:spPr>
          <a:xfrm>
            <a:off x="251520" y="627534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1" name="Google Shape;841;p4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2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КУЛЬТУРНО-ПРОСВЕТИТЕЛЬСКИЕ ПРОЕКТЫ</a:t>
            </a: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42"/>
          <p:cNvCxnSpPr/>
          <p:nvPr/>
        </p:nvCxnSpPr>
        <p:spPr>
          <a:xfrm>
            <a:off x="1485900" y="4803998"/>
            <a:ext cx="6107700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44" name="Google Shape;844;p42"/>
          <p:cNvSpPr/>
          <p:nvPr/>
        </p:nvSpPr>
        <p:spPr>
          <a:xfrm>
            <a:off x="3237650" y="3590185"/>
            <a:ext cx="7653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2"/>
          <p:cNvSpPr txBox="1"/>
          <p:nvPr/>
        </p:nvSpPr>
        <p:spPr>
          <a:xfrm>
            <a:off x="1244925" y="3267925"/>
            <a:ext cx="47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48" name="Google Shape;848;p42"/>
          <p:cNvSpPr txBox="1"/>
          <p:nvPr/>
        </p:nvSpPr>
        <p:spPr>
          <a:xfrm>
            <a:off x="345469" y="2687012"/>
            <a:ext cx="5616956" cy="18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623B2A"/>
                </a:solidFill>
              </a:rPr>
              <a:t>На открытии флагманского офиса СЗАО </a:t>
            </a:r>
            <a:r>
              <a:rPr lang="ru" sz="1100" b="1" dirty="0">
                <a:solidFill>
                  <a:srgbClr val="561C0E"/>
                </a:solidFill>
              </a:rPr>
              <a:t>появилась выставка, посвященная выдающейся ли</a:t>
            </a:r>
            <a:r>
              <a:rPr lang="ru" sz="1100" b="1" dirty="0">
                <a:solidFill>
                  <a:srgbClr val="623B2A"/>
                </a:solidFill>
              </a:rPr>
              <a:t>чн</a:t>
            </a:r>
            <a:r>
              <a:rPr lang="ru" sz="1100" b="1" dirty="0">
                <a:solidFill>
                  <a:srgbClr val="561C0E"/>
                </a:solidFill>
              </a:rPr>
              <a:t>ости</a:t>
            </a:r>
            <a:r>
              <a:rPr lang="ru" sz="1100" dirty="0">
                <a:solidFill>
                  <a:srgbClr val="623B2A"/>
                </a:solidFill>
              </a:rPr>
              <a:t>. Жителям стала доступна выставка о Корнее Чуковском. При открытии флагмана ЗАО стала доступна следующая экспозиция, посвященная 130-летию со дня рождения </a:t>
            </a:r>
            <a:r>
              <a:rPr lang="ru" sz="1100" b="1" dirty="0">
                <a:solidFill>
                  <a:srgbClr val="561C0E"/>
                </a:solidFill>
              </a:rPr>
              <a:t>Владимира Маяковского</a:t>
            </a:r>
            <a:r>
              <a:rPr lang="ru" sz="1100" dirty="0">
                <a:solidFill>
                  <a:srgbClr val="623B2A"/>
                </a:solidFill>
              </a:rPr>
              <a:t>.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На выставке жители узнают о личности, жизни и творчестве поэта через произведения, фотографии, цитаты и воспоминания автора и его современников. Посмотреть выставку можно во всех флагманских офисах госуслуг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«Мои Документы». В дальнейшем экспозиции будут обновляться.</a:t>
            </a:r>
            <a:endParaRPr sz="1100" dirty="0">
              <a:solidFill>
                <a:srgbClr val="623B2A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E0E0F"/>
              </a:solidFill>
            </a:endParaRPr>
          </a:p>
        </p:txBody>
      </p:sp>
      <p:sp>
        <p:nvSpPr>
          <p:cNvPr id="2" name="Google Shape;761;p39">
            <a:extLst>
              <a:ext uri="{FF2B5EF4-FFF2-40B4-BE49-F238E27FC236}">
                <a16:creationId xmlns:a16="http://schemas.microsoft.com/office/drawing/2014/main" xmlns="" id="{29ABC2C9-9FE0-42F4-C2AD-6D6611C5DB03}"/>
              </a:ext>
            </a:extLst>
          </p:cNvPr>
          <p:cNvSpPr/>
          <p:nvPr/>
        </p:nvSpPr>
        <p:spPr>
          <a:xfrm>
            <a:off x="280395" y="790304"/>
            <a:ext cx="5694425" cy="63375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2022 году </a:t>
            </a:r>
            <a:r>
              <a:rPr lang="ru-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впервые запустили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просветительские проекты.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3"/>
          <p:cNvSpPr/>
          <p:nvPr/>
        </p:nvSpPr>
        <p:spPr>
          <a:xfrm>
            <a:off x="323527" y="2906905"/>
            <a:ext cx="5435138" cy="151040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Тренеры Учебного центра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 это ранее работавшие в окнах специалисты, которые успешно освоили услуги различных направлений и на основе своего опыта и знаний обучают слушателей, а также профессиональные бизнес-тренеры, которые обучают новичков и руководителей техникам эффективной коммуникации, развитию стрессоустойчивости и алгоритмам работы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нестандартных ситуациях.</a:t>
            </a:r>
            <a:endParaRPr dirty="0"/>
          </a:p>
        </p:txBody>
      </p:sp>
      <p:pic>
        <p:nvPicPr>
          <p:cNvPr id="854" name="Google Shape;854;p4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2519039"/>
            <a:ext cx="2829602" cy="190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612906"/>
            <a:ext cx="2829602" cy="193141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43"/>
          <p:cNvSpPr/>
          <p:nvPr/>
        </p:nvSpPr>
        <p:spPr>
          <a:xfrm>
            <a:off x="3199994" y="954228"/>
            <a:ext cx="2563611" cy="158904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— </a:t>
            </a: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 профессионального предоставления государственных услуг </a:t>
            </a:r>
            <a:b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наших центрах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4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43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61" name="Google Shape;861;p4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25" y="1124822"/>
            <a:ext cx="2414706" cy="12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43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63" name="Google Shape;863;p43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3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43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66" name="Google Shape;866;p4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4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9" name="Google Shape;869;p43"/>
          <p:cNvCxnSpPr/>
          <p:nvPr/>
        </p:nvCxnSpPr>
        <p:spPr>
          <a:xfrm>
            <a:off x="286705" y="604767"/>
            <a:ext cx="5471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4"/>
          <p:cNvSpPr/>
          <p:nvPr/>
        </p:nvSpPr>
        <p:spPr>
          <a:xfrm>
            <a:off x="2987824" y="885428"/>
            <a:ext cx="2967874" cy="9926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4"/>
          <p:cNvSpPr txBox="1">
            <a:spLocks noGrp="1"/>
          </p:cNvSpPr>
          <p:nvPr>
            <p:ph type="body" idx="1"/>
          </p:nvPr>
        </p:nvSpPr>
        <p:spPr>
          <a:xfrm>
            <a:off x="382605" y="2039555"/>
            <a:ext cx="5477100" cy="2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b="1" dirty="0">
                <a:solidFill>
                  <a:srgbClr val="E74825"/>
                </a:solidFill>
              </a:rPr>
              <a:t>Тренеры «Академии искреннего сервиса» </a:t>
            </a:r>
            <a:r>
              <a:rPr lang="ru" sz="1100" dirty="0">
                <a:solidFill>
                  <a:schemeClr val="dk1"/>
                </a:solidFill>
              </a:rPr>
              <a:t>помогают сотрудникам офисов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«Мои Документы» в формировании лидерского потенциала, развитии эмоционального интеллекта, метанавыков — всё это с целью поддержания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развития внутренних ценностей, мотивации сотрудников в освоении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применении новых моделей поведения на уровне лучших сервисных практик.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Также в «Академии искреннего сервиса» </a:t>
            </a:r>
            <a:r>
              <a:rPr lang="ru" sz="1100" b="1" dirty="0">
                <a:solidFill>
                  <a:srgbClr val="E74825"/>
                </a:solidFill>
              </a:rPr>
              <a:t>обучаются специалисты направления «Мой администратор» </a:t>
            </a:r>
            <a:r>
              <a:rPr lang="ru" sz="1100" dirty="0">
                <a:solidFill>
                  <a:schemeClr val="dk1"/>
                </a:solidFill>
              </a:rPr>
              <a:t>перед выходом на работу в поликлиники и флагманские центры больниц. </a:t>
            </a:r>
            <a:br>
              <a:rPr lang="ru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Все специалисты направления </a:t>
            </a:r>
            <a:r>
              <a:rPr lang="ru" sz="1100" b="1" dirty="0">
                <a:solidFill>
                  <a:srgbClr val="E74825"/>
                </a:solidFill>
              </a:rPr>
              <a:t>«Мой администратор»</a:t>
            </a:r>
            <a:r>
              <a:rPr lang="ru" sz="1100" dirty="0">
                <a:solidFill>
                  <a:schemeClr val="dk1"/>
                </a:solidFill>
              </a:rPr>
              <a:t> перед выходом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столичные медицинские учреждения проходят обучение, посвященное развитию навыков проактивного поведения и общения с посетителями, погружению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ценности культуры искреннего сервиса для дальнейшей трансляции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медицинские организации.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sp>
        <p:nvSpPr>
          <p:cNvPr id="876" name="Google Shape;876;p4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4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44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80" name="Google Shape;88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2869" y="648176"/>
            <a:ext cx="2829603" cy="18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2869" y="2534578"/>
            <a:ext cx="2829608" cy="188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44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83" name="Google Shape;883;p44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44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86" name="Google Shape;886;p4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44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АКАДЕМИЯ ИСКРЕННЕГО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44"/>
          <p:cNvCxnSpPr/>
          <p:nvPr/>
        </p:nvCxnSpPr>
        <p:spPr>
          <a:xfrm>
            <a:off x="286705" y="604767"/>
            <a:ext cx="5668993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44"/>
          <p:cNvSpPr/>
          <p:nvPr/>
        </p:nvSpPr>
        <p:spPr>
          <a:xfrm>
            <a:off x="249249" y="883274"/>
            <a:ext cx="2596693" cy="98662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2021 году открылся образовательный центр </a:t>
            </a:r>
            <a:b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44"/>
          <p:cNvSpPr txBox="1"/>
          <p:nvPr/>
        </p:nvSpPr>
        <p:spPr>
          <a:xfrm>
            <a:off x="3050310" y="622305"/>
            <a:ext cx="2928152" cy="128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6 тыс.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сотрудников центров госуслуг прошли обучение в образовательном центре «Академия искреннего сервиса»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19378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36" name="Google Shape;136;p2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 flipH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2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E74825"/>
                </a:solidFill>
              </a:rPr>
              <a:t>~</a:t>
            </a: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746134" y="2556903"/>
            <a:ext cx="1111065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45" name="Google Shape;145;p2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центров госуслуг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137</a:t>
            </a:r>
            <a:endParaRPr sz="32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485083" y="3028725"/>
            <a:ext cx="972334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ФЛАГМАНСКИЕ ОФИСЫ </a:t>
            </a:r>
            <a:b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259666" y="1581877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259666" y="2235228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332076" y="3958383"/>
            <a:ext cx="267385" cy="58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576398" y="4008430"/>
            <a:ext cx="8810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дней </a:t>
            </a:r>
            <a:b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неделю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2"/>
          <p:cNvGrpSpPr/>
          <p:nvPr/>
        </p:nvGrpSpPr>
        <p:grpSpPr>
          <a:xfrm>
            <a:off x="3847759" y="3014263"/>
            <a:ext cx="1659527" cy="649402"/>
            <a:chOff x="4289949" y="2050182"/>
            <a:chExt cx="1729787" cy="676895"/>
          </a:xfrm>
        </p:grpSpPr>
        <p:sp>
          <p:nvSpPr>
            <p:cNvPr id="162" name="Google Shape;162;p22"/>
            <p:cNvSpPr/>
            <p:nvPr/>
          </p:nvSpPr>
          <p:spPr>
            <a:xfrm>
              <a:off x="4289949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&gt;11 000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2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66" name="Google Shape;166;p2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&gt;7 500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284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2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05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том числе</a:t>
            </a:r>
            <a:endParaRPr sz="105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2732750" y="4803998"/>
            <a:ext cx="614476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73" name="Google Shape;173;p2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975800"/>
            <a:ext cx="527490" cy="5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флагманских офисов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ЦАО, ЮЗАО, ЮАО, ВАО,           ЮВАО, САО, СЗАО, ЗАО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Дворец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ВДНХ*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26836" y="3016484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181" name="Google Shape;181;p2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3085046"/>
            <a:ext cx="603174" cy="59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294295" y="2689114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*временно приостановил свою работу в связи </a:t>
            </a:r>
            <a:b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со сменой выставочных экспозиций павильона</a:t>
            </a:r>
            <a:endParaRPr sz="6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5"/>
          <p:cNvSpPr/>
          <p:nvPr/>
        </p:nvSpPr>
        <p:spPr>
          <a:xfrm rot="10800000" flipH="1">
            <a:off x="334278" y="1927429"/>
            <a:ext cx="6503843" cy="25202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323528" y="919318"/>
            <a:ext cx="2390536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611560" y="1135341"/>
            <a:ext cx="324227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СПОСОБОВ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ОБРАТНОЙ СВЯЗИ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260" y="3275639"/>
            <a:ext cx="307974" cy="3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27" y="2774739"/>
            <a:ext cx="36004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98" y="2181275"/>
            <a:ext cx="392899" cy="3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5259" y="2071445"/>
            <a:ext cx="429667" cy="4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6684" y="3779857"/>
            <a:ext cx="406817" cy="40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5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933" y="2575501"/>
            <a:ext cx="476319" cy="4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571" y="3758061"/>
            <a:ext cx="399353" cy="39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577" y="3254666"/>
            <a:ext cx="369031" cy="3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5"/>
          <p:cNvSpPr/>
          <p:nvPr/>
        </p:nvSpPr>
        <p:spPr>
          <a:xfrm>
            <a:off x="1514682" y="2074247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Пульты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оценки качества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1514682" y="3073117"/>
            <a:ext cx="1262326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E-mail / Почта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329526" y="1999437"/>
            <a:ext cx="777878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Соцсети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1514682" y="3750269"/>
            <a:ext cx="1271563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Мобильное приложение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5"/>
          <p:cNvSpPr/>
          <p:nvPr/>
        </p:nvSpPr>
        <p:spPr>
          <a:xfrm>
            <a:off x="4329526" y="250510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Анкетирование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краудсорсинг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5"/>
          <p:cNvSpPr/>
          <p:nvPr/>
        </p:nvSpPr>
        <p:spPr>
          <a:xfrm>
            <a:off x="4329526" y="365101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Вопрос-ответ 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сайте </a:t>
            </a:r>
            <a:r>
              <a:rPr lang="ru" sz="1400" b="0" i="1" u="sng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md.mos.ru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/>
          <p:nvPr/>
        </p:nvSpPr>
        <p:spPr>
          <a:xfrm>
            <a:off x="1514682" y="2748231"/>
            <a:ext cx="1248387" cy="38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Горячая линия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4329526" y="3140057"/>
            <a:ext cx="1508916" cy="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 отзывов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предложений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45"/>
          <p:cNvGrpSpPr/>
          <p:nvPr/>
        </p:nvGrpSpPr>
        <p:grpSpPr>
          <a:xfrm>
            <a:off x="2749024" y="994664"/>
            <a:ext cx="3681336" cy="663346"/>
            <a:chOff x="455909" y="2573064"/>
            <a:chExt cx="3681336" cy="663346"/>
          </a:xfrm>
        </p:grpSpPr>
        <p:sp>
          <p:nvSpPr>
            <p:cNvPr id="918" name="Google Shape;918;p45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" sz="46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96%</a:t>
              </a:r>
              <a:endParaRPr sz="4600" b="0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" sz="2000" b="1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довольных посетителей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0" name="Google Shape;920;p4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5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45"/>
          <p:cNvCxnSpPr/>
          <p:nvPr/>
        </p:nvCxnSpPr>
        <p:spPr>
          <a:xfrm>
            <a:off x="2821576" y="4813324"/>
            <a:ext cx="433459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23" name="Google Shape;923;p4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45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5" name="Google Shape;925;p4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ДИАЛОГ С ГРАЖДАНАМИ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6" name="Google Shape;926;p45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685" y="589897"/>
            <a:ext cx="2156884" cy="241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5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243" y="2901741"/>
            <a:ext cx="2153326" cy="191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6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6"/>
          <p:cNvSpPr txBox="1"/>
          <p:nvPr/>
        </p:nvSpPr>
        <p:spPr>
          <a:xfrm>
            <a:off x="6365033" y="1171346"/>
            <a:ext cx="2016224" cy="9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заботой</a:t>
            </a:r>
            <a:b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 жителях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6"/>
          <p:cNvSpPr/>
          <p:nvPr/>
        </p:nvSpPr>
        <p:spPr>
          <a:xfrm>
            <a:off x="6480620" y="2526030"/>
            <a:ext cx="1904318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 flipH="1">
            <a:off x="276572" y="1275606"/>
            <a:ext cx="5768446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208" y="2601076"/>
            <a:ext cx="2773396" cy="187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15" name="Google Shape;215;p2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2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91975" y="625895"/>
            <a:ext cx="2773396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4"/>
          <p:cNvGrpSpPr/>
          <p:nvPr/>
        </p:nvGrpSpPr>
        <p:grpSpPr>
          <a:xfrm>
            <a:off x="6091974" y="195486"/>
            <a:ext cx="1437523" cy="1489518"/>
            <a:chOff x="395536" y="195486"/>
            <a:chExt cx="1687116" cy="1656184"/>
          </a:xfrm>
        </p:grpSpPr>
        <p:sp>
          <p:nvSpPr>
            <p:cNvPr id="219" name="Google Shape;219;p2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292706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1597105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3007470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5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726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1804" y="1497766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68096" y="1594062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4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1" name="Google Shape;231;p24"/>
          <p:cNvSpPr/>
          <p:nvPr/>
        </p:nvSpPr>
        <p:spPr>
          <a:xfrm>
            <a:off x="1109552" y="208472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68506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877277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3210223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467318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941679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198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26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7544" y="1586277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676" y="1386290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92249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4"/>
          <p:cNvCxnSpPr/>
          <p:nvPr/>
        </p:nvCxnSpPr>
        <p:spPr>
          <a:xfrm>
            <a:off x="271707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2" name="Google Shape;252;p24"/>
          <p:cNvSpPr/>
          <p:nvPr/>
        </p:nvSpPr>
        <p:spPr>
          <a:xfrm>
            <a:off x="4741513" y="2089760"/>
            <a:ext cx="128615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зарядки моб. устройств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208" y="1556881"/>
            <a:ext cx="496355" cy="52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5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63" name="Google Shape;263;p25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66" name="Google Shape;266;p2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5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5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5"/>
          <p:cNvCxnSpPr/>
          <p:nvPr/>
        </p:nvCxnSpPr>
        <p:spPr>
          <a:xfrm>
            <a:off x="270662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03E2C4D7-14F2-48DA-8D0F-3923365BCE4A}"/>
              </a:ext>
            </a:extLst>
          </p:cNvPr>
          <p:cNvGraphicFramePr>
            <a:graphicFrameLocks noGrp="1"/>
          </p:cNvGraphicFramePr>
          <p:nvPr/>
        </p:nvGraphicFramePr>
        <p:xfrm>
          <a:off x="702653" y="938071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CC7C0CD-E80D-4F6A-A955-CE1D173B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40A770B-BDA0-4943-BE1B-263DA07D2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F31B972-3CF5-45E7-8A6A-B27DEB906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2A03CC3-C1E1-4DE2-9EBF-619709800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001AC8C-3BF4-4781-B0B8-31E9DA675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C75BAC2-2919-4AD3-AF81-25EC5969A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99CC1015-955C-4BED-A306-54F201E83A96}"/>
              </a:ext>
            </a:extLst>
          </p:cNvPr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42" name="Нашивка 12">
              <a:extLst>
                <a:ext uri="{FF2B5EF4-FFF2-40B4-BE49-F238E27FC236}">
                  <a16:creationId xmlns:a16="http://schemas.microsoft.com/office/drawing/2014/main" xmlns="" id="{9A3893A1-E5C7-475D-8313-26C8DAB4975C}"/>
                </a:ext>
              </a:extLst>
            </p:cNvPr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97033BA-01A5-4F58-94E8-E2A80F3CA395}"/>
                </a:ext>
              </a:extLst>
            </p:cNvPr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8C406F5-7895-49B8-A279-F056479C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EE14397-4A75-4D8F-B161-605A9662CC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E5308CB-CF6E-4CC8-AE8B-38C962AE14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4158315-2F4C-4297-ACC5-375A0033B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48" name="Заголовок 13">
            <a:extLst>
              <a:ext uri="{FF2B5EF4-FFF2-40B4-BE49-F238E27FC236}">
                <a16:creationId xmlns:a16="http://schemas.microsoft.com/office/drawing/2014/main" xmlns="" id="{8AE7F365-A437-4458-B988-AA3F30EEBBE5}"/>
              </a:ext>
            </a:extLst>
          </p:cNvPr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5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0C61EFE7-7B6A-4C9C-BCF1-E2FBD2C8446B}"/>
              </a:ext>
            </a:extLst>
          </p:cNvPr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E3DF98B-6D16-4EC8-88C7-14E3C3D947EB}"/>
              </a:ext>
            </a:extLst>
          </p:cNvPr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66B57101-8DF1-43C6-BD63-036B39B81F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6B115C1-FDF3-4587-B2D0-4B5F961EAC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29BCA66C-4234-40DB-89C6-CF7AE021D9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E1E30F4-9F02-4BA5-8477-AE1022E8BB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CBE2CE8-D929-46BE-8CBD-9F0AC1779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BFA0A49-EA7F-4675-8164-923B56A8EE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FA72113-6496-4185-BC8C-FF05B44511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5C9E291-F545-4DAF-B9BC-25CF8C51651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51C0FBD-0549-4A7B-87CE-5FC3B1A1B2A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6EA95F6D-CE02-4820-AECF-85F6F52528AC}"/>
              </a:ext>
            </a:extLst>
          </p:cNvPr>
          <p:cNvCxnSpPr/>
          <p:nvPr/>
        </p:nvCxnSpPr>
        <p:spPr>
          <a:xfrm>
            <a:off x="539750" y="4803998"/>
            <a:ext cx="835273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9AE3D97-8845-4528-81EE-32058FB8D6BB}"/>
              </a:ext>
            </a:extLst>
          </p:cNvPr>
          <p:cNvGraphicFramePr>
            <a:graphicFrameLocks noGrp="1"/>
          </p:cNvGraphicFramePr>
          <p:nvPr/>
        </p:nvGraphicFramePr>
        <p:xfrm>
          <a:off x="759744" y="90779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1939069964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1812854035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72344866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4692998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9571955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860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 rot="10800000" flipH="1">
            <a:off x="294764" y="1166036"/>
            <a:ext cx="8598088" cy="32771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2023 ГОД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2023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28"/>
          <p:cNvCxnSpPr/>
          <p:nvPr/>
        </p:nvCxnSpPr>
        <p:spPr>
          <a:xfrm>
            <a:off x="1938803" y="4830502"/>
            <a:ext cx="692480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78" name="Google Shape;378;p28"/>
          <p:cNvGrpSpPr/>
          <p:nvPr/>
        </p:nvGrpSpPr>
        <p:grpSpPr>
          <a:xfrm>
            <a:off x="521122" y="1875927"/>
            <a:ext cx="2625647" cy="768092"/>
            <a:chOff x="521122" y="1239824"/>
            <a:chExt cx="2625647" cy="768092"/>
          </a:xfrm>
        </p:grpSpPr>
        <p:sp>
          <p:nvSpPr>
            <p:cNvPr id="379" name="Google Shape;379;p28"/>
            <p:cNvSpPr txBox="1"/>
            <p:nvPr/>
          </p:nvSpPr>
          <p:spPr>
            <a:xfrm>
              <a:off x="521122" y="1630890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Предоставление информации жилищного учета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8"/>
            <p:cNvGrpSpPr/>
            <p:nvPr/>
          </p:nvGrpSpPr>
          <p:grpSpPr>
            <a:xfrm>
              <a:off x="521122" y="1239824"/>
              <a:ext cx="2170496" cy="421800"/>
              <a:chOff x="5862393" y="3229521"/>
              <a:chExt cx="2170496" cy="421800"/>
            </a:xfrm>
          </p:grpSpPr>
          <p:sp>
            <p:nvSpPr>
              <p:cNvPr id="381" name="Google Shape;381;p28"/>
              <p:cNvSpPr txBox="1"/>
              <p:nvPr/>
            </p:nvSpPr>
            <p:spPr>
              <a:xfrm>
                <a:off x="5862393" y="3229521"/>
                <a:ext cx="8904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8"/>
              <p:cNvSpPr/>
              <p:nvPr/>
            </p:nvSpPr>
            <p:spPr>
              <a:xfrm>
                <a:off x="6511386" y="3365965"/>
                <a:ext cx="152150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28"/>
          <p:cNvSpPr txBox="1"/>
          <p:nvPr/>
        </p:nvSpPr>
        <p:spPr>
          <a:xfrm>
            <a:off x="509675" y="3873686"/>
            <a:ext cx="2199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Расчет (перерасчет) жилищно-коммунальных платежей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8"/>
          <p:cNvGrpSpPr/>
          <p:nvPr/>
        </p:nvGrpSpPr>
        <p:grpSpPr>
          <a:xfrm>
            <a:off x="509676" y="3480293"/>
            <a:ext cx="2002623" cy="420308"/>
            <a:chOff x="5862393" y="3896889"/>
            <a:chExt cx="2002623" cy="420308"/>
          </a:xfrm>
        </p:grpSpPr>
        <p:sp>
          <p:nvSpPr>
            <p:cNvPr id="385" name="Google Shape;385;p28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458205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3388336" y="1871635"/>
            <a:ext cx="3002191" cy="941661"/>
            <a:chOff x="2835392" y="1871635"/>
            <a:chExt cx="3002191" cy="941661"/>
          </a:xfrm>
        </p:grpSpPr>
        <p:sp>
          <p:nvSpPr>
            <p:cNvPr id="388" name="Google Shape;388;p28"/>
            <p:cNvSpPr txBox="1"/>
            <p:nvPr/>
          </p:nvSpPr>
          <p:spPr>
            <a:xfrm>
              <a:off x="2835392" y="2266993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Регистрационный учет граждан РФ </a:t>
              </a:r>
              <a:b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 месту пребывания и по месту жительства в пределах РФ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8"/>
            <p:cNvGrpSpPr/>
            <p:nvPr/>
          </p:nvGrpSpPr>
          <p:grpSpPr>
            <a:xfrm>
              <a:off x="2835393" y="1871635"/>
              <a:ext cx="2268121" cy="421800"/>
              <a:chOff x="5862393" y="4422296"/>
              <a:chExt cx="2268121" cy="421800"/>
            </a:xfrm>
          </p:grpSpPr>
          <p:sp>
            <p:nvSpPr>
              <p:cNvPr id="390" name="Google Shape;390;p28"/>
              <p:cNvSpPr txBox="1"/>
              <p:nvPr/>
            </p:nvSpPr>
            <p:spPr>
              <a:xfrm>
                <a:off x="5862393" y="4422296"/>
                <a:ext cx="8685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6520836" y="4558594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" name="Google Shape;392;p28"/>
          <p:cNvGrpSpPr/>
          <p:nvPr/>
        </p:nvGrpSpPr>
        <p:grpSpPr>
          <a:xfrm>
            <a:off x="6460599" y="1884836"/>
            <a:ext cx="2147457" cy="776052"/>
            <a:chOff x="6487613" y="1186144"/>
            <a:chExt cx="2147457" cy="776052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6487613" y="1585170"/>
              <a:ext cx="1951184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Кадастровый учет и (или) регистрация прав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" name="Google Shape;394;p28"/>
            <p:cNvGrpSpPr/>
            <p:nvPr/>
          </p:nvGrpSpPr>
          <p:grpSpPr>
            <a:xfrm>
              <a:off x="6487613" y="1186144"/>
              <a:ext cx="2147457" cy="421800"/>
              <a:chOff x="5895935" y="3182264"/>
              <a:chExt cx="2147457" cy="421800"/>
            </a:xfrm>
          </p:grpSpPr>
          <p:sp>
            <p:nvSpPr>
              <p:cNvPr id="395" name="Google Shape;395;p28"/>
              <p:cNvSpPr txBox="1"/>
              <p:nvPr/>
            </p:nvSpPr>
            <p:spPr>
              <a:xfrm>
                <a:off x="5895935" y="3182264"/>
                <a:ext cx="881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1,2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6547719" y="3316446"/>
                <a:ext cx="149567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397;p28"/>
          <p:cNvGrpSpPr/>
          <p:nvPr/>
        </p:nvGrpSpPr>
        <p:grpSpPr>
          <a:xfrm>
            <a:off x="3390568" y="3474605"/>
            <a:ext cx="3197415" cy="606830"/>
            <a:chOff x="2897173" y="3352685"/>
            <a:chExt cx="3197415" cy="606830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2897173" y="3751766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Выдача социальной карты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8"/>
            <p:cNvGrpSpPr/>
            <p:nvPr/>
          </p:nvGrpSpPr>
          <p:grpSpPr>
            <a:xfrm>
              <a:off x="2950570" y="3352685"/>
              <a:ext cx="2162984" cy="429470"/>
              <a:chOff x="5918022" y="3223833"/>
              <a:chExt cx="2162984" cy="429470"/>
            </a:xfrm>
          </p:grpSpPr>
          <p:sp>
            <p:nvSpPr>
              <p:cNvPr id="400" name="Google Shape;400;p28"/>
              <p:cNvSpPr txBox="1"/>
              <p:nvPr/>
            </p:nvSpPr>
            <p:spPr>
              <a:xfrm>
                <a:off x="5918022" y="3223833"/>
                <a:ext cx="920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~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6595406" y="3376403"/>
                <a:ext cx="1485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" name="Google Shape;402;p28"/>
          <p:cNvSpPr txBox="1"/>
          <p:nvPr/>
        </p:nvSpPr>
        <p:spPr>
          <a:xfrm>
            <a:off x="6495035" y="3873675"/>
            <a:ext cx="2592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 реестра недвижимости (ЕГРН) 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>
            <a:off x="6449795" y="3478338"/>
            <a:ext cx="2689616" cy="420298"/>
            <a:chOff x="5671328" y="3231971"/>
            <a:chExt cx="1287300" cy="420298"/>
          </a:xfrm>
        </p:grpSpPr>
        <p:sp>
          <p:nvSpPr>
            <p:cNvPr id="404" name="Google Shape;404;p28"/>
            <p:cNvSpPr txBox="1"/>
            <p:nvPr/>
          </p:nvSpPr>
          <p:spPr>
            <a:xfrm>
              <a:off x="5671328" y="3231971"/>
              <a:ext cx="1287300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780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021977" y="3357683"/>
              <a:ext cx="698543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28"/>
          <p:cNvSpPr/>
          <p:nvPr/>
        </p:nvSpPr>
        <p:spPr>
          <a:xfrm rot="10800000" flipH="1">
            <a:off x="2569342" y="975212"/>
            <a:ext cx="6324205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7183943" y="2927152"/>
            <a:ext cx="660727" cy="659910"/>
            <a:chOff x="2860676" y="1841500"/>
            <a:chExt cx="1282700" cy="1281113"/>
          </a:xfrm>
        </p:grpSpPr>
        <p:sp>
          <p:nvSpPr>
            <p:cNvPr id="408" name="Google Shape;408;p28"/>
            <p:cNvSpPr/>
            <p:nvPr/>
          </p:nvSpPr>
          <p:spPr>
            <a:xfrm>
              <a:off x="2860676" y="1841500"/>
              <a:ext cx="1282700" cy="1281113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089276" y="2405063"/>
              <a:ext cx="547688" cy="207963"/>
            </a:xfrm>
            <a:custGeom>
              <a:avLst/>
              <a:gdLst/>
              <a:ahLst/>
              <a:cxnLst/>
              <a:rect l="l" t="t" r="r" b="b"/>
              <a:pathLst>
                <a:path w="297" h="112" extrusionOk="0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089276" y="2289175"/>
              <a:ext cx="550863" cy="55563"/>
            </a:xfrm>
            <a:custGeom>
              <a:avLst/>
              <a:gdLst/>
              <a:ahLst/>
              <a:cxnLst/>
              <a:rect l="l" t="t" r="r" b="b"/>
              <a:pathLst>
                <a:path w="298" h="30" extrusionOk="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146426" y="2173288"/>
              <a:ext cx="431800" cy="55563"/>
            </a:xfrm>
            <a:custGeom>
              <a:avLst/>
              <a:gdLst/>
              <a:ahLst/>
              <a:cxnLst/>
              <a:rect l="l" t="t" r="r" b="b"/>
              <a:pathLst>
                <a:path w="234" h="30" extrusionOk="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475038" y="2754313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357563" y="27543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7159991" y="1285325"/>
            <a:ext cx="615409" cy="615409"/>
            <a:chOff x="4759326" y="3443288"/>
            <a:chExt cx="1524000" cy="1524000"/>
          </a:xfrm>
        </p:grpSpPr>
        <p:sp>
          <p:nvSpPr>
            <p:cNvPr id="416" name="Google Shape;416;p28"/>
            <p:cNvSpPr/>
            <p:nvPr/>
          </p:nvSpPr>
          <p:spPr>
            <a:xfrm>
              <a:off x="4759326" y="3443288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543551" y="418623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4147295" y="2941610"/>
            <a:ext cx="690219" cy="644393"/>
            <a:chOff x="4665663" y="1862138"/>
            <a:chExt cx="1554163" cy="1450975"/>
          </a:xfrm>
        </p:grpSpPr>
        <p:sp>
          <p:nvSpPr>
            <p:cNvPr id="419" name="Google Shape;419;p28"/>
            <p:cNvSpPr/>
            <p:nvPr/>
          </p:nvSpPr>
          <p:spPr>
            <a:xfrm>
              <a:off x="4665663" y="1862138"/>
              <a:ext cx="1554163" cy="1450975"/>
            </a:xfrm>
            <a:custGeom>
              <a:avLst/>
              <a:gdLst/>
              <a:ahLst/>
              <a:cxnLst/>
              <a:rect l="l" t="t" r="r" b="b"/>
              <a:pathLst>
                <a:path w="843" h="787" extrusionOk="0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21276" y="2105025"/>
              <a:ext cx="200025" cy="188913"/>
            </a:xfrm>
            <a:custGeom>
              <a:avLst/>
              <a:gdLst/>
              <a:ahLst/>
              <a:cxnLst/>
              <a:rect l="l" t="t" r="r" b="b"/>
              <a:pathLst>
                <a:path w="109" h="102" extrusionOk="0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121276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910263" y="2403475"/>
              <a:ext cx="201613" cy="46038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384801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648326" y="2403475"/>
              <a:ext cx="200025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8"/>
          <p:cNvGrpSpPr/>
          <p:nvPr/>
        </p:nvGrpSpPr>
        <p:grpSpPr>
          <a:xfrm>
            <a:off x="4147296" y="1299242"/>
            <a:ext cx="625775" cy="698701"/>
            <a:chOff x="2998788" y="3544888"/>
            <a:chExt cx="1430338" cy="1597025"/>
          </a:xfrm>
        </p:grpSpPr>
        <p:sp>
          <p:nvSpPr>
            <p:cNvPr id="426" name="Google Shape;426;p28"/>
            <p:cNvSpPr/>
            <p:nvPr/>
          </p:nvSpPr>
          <p:spPr>
            <a:xfrm>
              <a:off x="2998788" y="3544888"/>
              <a:ext cx="1430338" cy="1597025"/>
            </a:xfrm>
            <a:custGeom>
              <a:avLst/>
              <a:gdLst/>
              <a:ahLst/>
              <a:cxnLst/>
              <a:rect l="l" t="t" r="r" b="b"/>
              <a:pathLst>
                <a:path w="775" h="866" extrusionOk="0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3128963" y="458787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128963" y="434022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7" extrusionOk="0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3128963" y="4465638"/>
              <a:ext cx="898525" cy="47625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549651" y="4745038"/>
              <a:ext cx="528638" cy="234950"/>
            </a:xfrm>
            <a:custGeom>
              <a:avLst/>
              <a:gdLst/>
              <a:ahLst/>
              <a:cxnLst/>
              <a:rect l="l" t="t" r="r" b="b"/>
              <a:pathLst>
                <a:path w="287" h="127" extrusionOk="0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3128963" y="4216400"/>
              <a:ext cx="796925" cy="47625"/>
            </a:xfrm>
            <a:custGeom>
              <a:avLst/>
              <a:gdLst/>
              <a:ahLst/>
              <a:cxnLst/>
              <a:rect l="l" t="t" r="r" b="b"/>
              <a:pathLst>
                <a:path w="432" h="26" extrusionOk="0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128963" y="4092575"/>
              <a:ext cx="741363" cy="47625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3128963" y="3719513"/>
              <a:ext cx="741363" cy="49213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030663" y="3843338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162" h="146" extrusionOk="0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28963" y="3843338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3128963" y="3968750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8"/>
          <p:cNvGrpSpPr/>
          <p:nvPr/>
        </p:nvGrpSpPr>
        <p:grpSpPr>
          <a:xfrm>
            <a:off x="1274546" y="2876647"/>
            <a:ext cx="651134" cy="694149"/>
            <a:chOff x="4762501" y="-1588"/>
            <a:chExt cx="1225550" cy="1306513"/>
          </a:xfrm>
        </p:grpSpPr>
        <p:sp>
          <p:nvSpPr>
            <p:cNvPr id="438" name="Google Shape;438;p28"/>
            <p:cNvSpPr/>
            <p:nvPr/>
          </p:nvSpPr>
          <p:spPr>
            <a:xfrm>
              <a:off x="4762501" y="-1588"/>
              <a:ext cx="1225550" cy="1306513"/>
            </a:xfrm>
            <a:custGeom>
              <a:avLst/>
              <a:gdLst/>
              <a:ahLst/>
              <a:cxnLst/>
              <a:rect l="l" t="t" r="r" b="b"/>
              <a:pathLst>
                <a:path w="664" h="709" extrusionOk="0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503863" y="106363"/>
              <a:ext cx="204788" cy="244475"/>
            </a:xfrm>
            <a:custGeom>
              <a:avLst/>
              <a:gdLst/>
              <a:ahLst/>
              <a:cxnLst/>
              <a:rect l="l" t="t" r="r" b="b"/>
              <a:pathLst>
                <a:path w="111" h="132" extrusionOk="0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316538" y="103188"/>
              <a:ext cx="206375" cy="242888"/>
            </a:xfrm>
            <a:custGeom>
              <a:avLst/>
              <a:gdLst/>
              <a:ahLst/>
              <a:cxnLst/>
              <a:rect l="l" t="t" r="r" b="b"/>
              <a:pathLst>
                <a:path w="112" h="132" extrusionOk="0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59376" y="935038"/>
              <a:ext cx="282575" cy="41275"/>
            </a:xfrm>
            <a:custGeom>
              <a:avLst/>
              <a:gdLst/>
              <a:ahLst/>
              <a:cxnLst/>
              <a:rect l="l" t="t" r="r" b="b"/>
              <a:pathLst>
                <a:path w="153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310188" y="847725"/>
              <a:ext cx="260350" cy="42863"/>
            </a:xfrm>
            <a:custGeom>
              <a:avLst/>
              <a:gdLst/>
              <a:ahLst/>
              <a:cxnLst/>
              <a:rect l="l" t="t" r="r" b="b"/>
              <a:pathLst>
                <a:path w="141" h="23" extrusionOk="0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166172" y="652463"/>
              <a:ext cx="238125" cy="42863"/>
            </a:xfrm>
            <a:custGeom>
              <a:avLst/>
              <a:gdLst/>
              <a:ahLst/>
              <a:cxnLst/>
              <a:rect l="l" t="t" r="r" b="b"/>
              <a:pathLst>
                <a:path w="129" h="23" extrusionOk="0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166172" y="544513"/>
              <a:ext cx="215900" cy="41275"/>
            </a:xfrm>
            <a:custGeom>
              <a:avLst/>
              <a:gdLst/>
              <a:ahLst/>
              <a:cxnLst/>
              <a:rect l="l" t="t" r="r" b="b"/>
              <a:pathLst>
                <a:path w="117" h="23" extrusionOk="0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638801" y="1154113"/>
              <a:ext cx="215900" cy="39688"/>
            </a:xfrm>
            <a:custGeom>
              <a:avLst/>
              <a:gdLst/>
              <a:ahLst/>
              <a:cxnLst/>
              <a:rect l="l" t="t" r="r" b="b"/>
              <a:pathLst>
                <a:path w="117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530851" y="1065213"/>
              <a:ext cx="171450" cy="42863"/>
            </a:xfrm>
            <a:custGeom>
              <a:avLst/>
              <a:gdLst/>
              <a:ahLst/>
              <a:cxnLst/>
              <a:rect l="l" t="t" r="r" b="b"/>
              <a:pathLst>
                <a:path w="93" h="23" extrusionOk="0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316984" y="457200"/>
              <a:ext cx="152400" cy="41275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441951" y="652463"/>
              <a:ext cx="128588" cy="42863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159376" y="739775"/>
              <a:ext cx="128588" cy="41275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166172" y="457200"/>
              <a:ext cx="107950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755134" y="457200"/>
              <a:ext cx="106363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748338" y="65246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159376" y="847725"/>
              <a:ext cx="107950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48338" y="847725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748338" y="106521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1271660" y="1313581"/>
            <a:ext cx="680463" cy="681281"/>
            <a:chOff x="2890838" y="14288"/>
            <a:chExt cx="1319213" cy="1320800"/>
          </a:xfrm>
        </p:grpSpPr>
        <p:sp>
          <p:nvSpPr>
            <p:cNvPr id="457" name="Google Shape;457;p28"/>
            <p:cNvSpPr/>
            <p:nvPr/>
          </p:nvSpPr>
          <p:spPr>
            <a:xfrm>
              <a:off x="2890838" y="14288"/>
              <a:ext cx="1319213" cy="13208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021013" y="274638"/>
              <a:ext cx="749300" cy="750888"/>
            </a:xfrm>
            <a:custGeom>
              <a:avLst/>
              <a:gdLst/>
              <a:ahLst/>
              <a:cxnLst/>
              <a:rect l="l" t="t" r="r" b="b"/>
              <a:pathLst>
                <a:path w="406" h="407" extrusionOk="0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998788" y="1066800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2998788" y="123825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305176" y="1155700"/>
              <a:ext cx="398463" cy="44450"/>
            </a:xfrm>
            <a:custGeom>
              <a:avLst/>
              <a:gdLst/>
              <a:ahLst/>
              <a:cxnLst/>
              <a:rect l="l" t="t" r="r" b="b"/>
              <a:pathLst>
                <a:path w="216" h="24" extrusionOk="0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2997201" y="212725"/>
              <a:ext cx="334963" cy="42863"/>
            </a:xfrm>
            <a:custGeom>
              <a:avLst/>
              <a:gdLst/>
              <a:ahLst/>
              <a:cxnLst/>
              <a:rect l="l" t="t" r="r" b="b"/>
              <a:pathLst>
                <a:path w="181" h="24" extrusionOk="0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001963" y="1155700"/>
              <a:ext cx="263525" cy="44450"/>
            </a:xfrm>
            <a:custGeom>
              <a:avLst/>
              <a:gdLst/>
              <a:ahLst/>
              <a:cxnLst/>
              <a:rect l="l" t="t" r="r" b="b"/>
              <a:pathLst>
                <a:path w="143" h="24" extrusionOk="0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482976" y="1066800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3001963" y="300038"/>
              <a:ext cx="196850" cy="44450"/>
            </a:xfrm>
            <a:custGeom>
              <a:avLst/>
              <a:gdLst/>
              <a:ahLst/>
              <a:cxnLst/>
              <a:rect l="l" t="t" r="r" b="b"/>
              <a:pathLst>
                <a:path w="107" h="24" extrusionOk="0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810001" y="884238"/>
              <a:ext cx="312738" cy="269875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28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2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0" name="Google Shape;470;p2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29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480" name="Google Shape;48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1" name="Google Shape;481;p29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482" name="Google Shape;482;p29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oogle Shape;484;p29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485" name="Google Shape;485;p29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7" name="Google Shape;487;p29"/>
          <p:cNvSpPr/>
          <p:nvPr/>
        </p:nvSpPr>
        <p:spPr>
          <a:xfrm rot="10800000" flipH="1">
            <a:off x="259171" y="2372941"/>
            <a:ext cx="3195207" cy="193264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60491" y="1210207"/>
            <a:ext cx="3195207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ЦЕНТРЫ ГОСУСЛУГ </a:t>
            </a:r>
            <a:b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ПРОИЗВОДЯТ НАЧИСЛЕНИЯ 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3310717" y="1269899"/>
            <a:ext cx="2600928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ru" sz="4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&gt;4,4 </a:t>
            </a: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млн</a:t>
            </a:r>
            <a:endParaRPr sz="28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3941277" y="1562551"/>
            <a:ext cx="1703784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4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лицевых счетов</a:t>
            </a:r>
            <a:endParaRPr sz="14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340344" y="2492355"/>
            <a:ext cx="2948831" cy="179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28 МАРТА 2022 г.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 расчете начислений через центры госуслуг граждане могут получать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личном кабинете на портале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справку о наличии/отсутствии задолженности/переплаты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 жилищно-коммунальные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иные услуги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3559640" y="2492355"/>
            <a:ext cx="3059169" cy="174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Ранее при получении информации 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 задолженности в центрах госуслуг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«Мои Документы» официальные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сведения о переплате  не предоставлялись (переплата просто учитывалась в едином платежном документе). Жители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по-прежнему могут выбрать —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получить справку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или онлайн  на портале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mos.ru.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РАБОТА С УПРАВЛЯЮЩИМИ КОМПАНИЯМИ </a:t>
            </a:r>
            <a:b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ПОСТАВЩИКАМИ УСЛУГ В СФЕРЕ ЖКХ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29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9"/>
          <p:cNvCxnSpPr/>
          <p:nvPr/>
        </p:nvCxnSpPr>
        <p:spPr>
          <a:xfrm>
            <a:off x="1625600" y="4830502"/>
            <a:ext cx="6109547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497" name="Google Shape;497;p2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73" y="2528002"/>
            <a:ext cx="2834547" cy="19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3201" y="638987"/>
            <a:ext cx="2833520" cy="188901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51519" y="1483601"/>
            <a:ext cx="55752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Услуги ЗАГС стали доступны по экстерриториальному принципу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частности, нововведения коснулись услуг по регистрации рождения, расторжения брака, а также подачи заявлений о внесении изменений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исправлений в записи актов гражданского состояния.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Раньше за некоторыми услугами ЗАГС нужно было обращаться по месту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проживания или наступления события.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Включение в Единый государственный реестр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записей актов гражданского состояния сведений о документах, выданных компетентными органами иностранных государств в удостоверение актов гражданского состояния, совершенных по законам соответствующих иностранных государств вне пределов территории РФ в отношении граждан РФ.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Справка об отсутствии факта государственной регистрации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заключения брака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Неторжественная регистрация брака может стать яркой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запоминающейся.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 ВАО, САО, ЮВАО, СЗАО, ЗАО,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а также в обновленных районных центрах госуслуг оборудовали кабинеты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фотозонами. Там новобрачные могут сделать свадебные снимки на память.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43158" y="468648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6012174" y="271751"/>
            <a:ext cx="1180306" cy="1159329"/>
            <a:chOff x="395536" y="195486"/>
            <a:chExt cx="1687116" cy="1656184"/>
          </a:xfrm>
        </p:grpSpPr>
        <p:sp>
          <p:nvSpPr>
            <p:cNvPr id="509" name="Google Shape;509;p3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665933" y="3649716"/>
            <a:ext cx="1180787" cy="1159880"/>
            <a:chOff x="1547126" y="3452451"/>
            <a:chExt cx="1261121" cy="1237998"/>
          </a:xfrm>
        </p:grpSpPr>
        <p:sp>
          <p:nvSpPr>
            <p:cNvPr id="512" name="Google Shape;512;p3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4" name="Google Shape;514;p30"/>
          <p:cNvCxnSpPr/>
          <p:nvPr/>
        </p:nvCxnSpPr>
        <p:spPr>
          <a:xfrm>
            <a:off x="2509444" y="4830502"/>
            <a:ext cx="506835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5" name="Google Shape;515;p30"/>
          <p:cNvSpPr/>
          <p:nvPr/>
        </p:nvSpPr>
        <p:spPr>
          <a:xfrm>
            <a:off x="251520" y="785976"/>
            <a:ext cx="1582417" cy="4780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ЗАГС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30"/>
          <p:cNvCxnSpPr/>
          <p:nvPr/>
        </p:nvCxnSpPr>
        <p:spPr>
          <a:xfrm>
            <a:off x="251520" y="627534"/>
            <a:ext cx="570235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7" name="Google Shape;517;p3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/>
          <p:cNvSpPr/>
          <p:nvPr/>
        </p:nvSpPr>
        <p:spPr>
          <a:xfrm rot="10800000" flipH="1">
            <a:off x="3238586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 rot="10800000" flipH="1">
            <a:off x="6182408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 flipH="1">
            <a:off x="3292662" y="1292680"/>
            <a:ext cx="2574738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29 ИЮНЯ 2022 года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физическим лицам доступна 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по регистрации права собственности на объекты недвижимости, находящиеся за пределами столицы, в любом центре госуслуг Москвы.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предоставляется по предварительной записи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Юридическим лицам услуга доступна в 29 центрах госуслуг.</a:t>
            </a: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29" name="Google Shape;529;p3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1"/>
          <p:cNvSpPr/>
          <p:nvPr/>
        </p:nvSpPr>
        <p:spPr>
          <a:xfrm rot="10800000" flipH="1">
            <a:off x="294763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11613" y="933906"/>
            <a:ext cx="389276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1"/>
          <p:cNvSpPr/>
          <p:nvPr/>
        </p:nvSpPr>
        <p:spPr>
          <a:xfrm>
            <a:off x="294764" y="800137"/>
            <a:ext cx="269501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ОРГАНОВ ОПЕКИ </a:t>
            </a: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3242239" y="794535"/>
            <a:ext cx="2691364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РОСРЕЕСТРА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 flipH="1">
            <a:off x="287123" y="1313631"/>
            <a:ext cx="2695017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Выдача разрешения на сделки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имуществом (купля-продажа, обмен);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Распоряжение деньгами на счетах несовершеннолетних, недееспособных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ограниченно дееспособных граждан.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предоставлении государственных услуг можно во все флагманские офисы и центр госуслуг поселения Сосенское (доп. офис), в том числе по предварительной записи через портал mos.ru.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 госуслуг для органов исполнительной власти города Москвы уполномочен на рассмотрение заявлений с выдачей предварительных разрешений. На базе МФЦ для ОИВ создан специализированный Отдел по предоставлению услуг органов опеки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попечительства.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6182409" y="800942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 flipH="1">
            <a:off x="6230936" y="1293331"/>
            <a:ext cx="2584142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23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можно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сделать цифровые дубликаты документов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 Они будут храниться бессрочно в личном кабинете </a:t>
            </a:r>
            <a:b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портале </a:t>
            </a:r>
            <a:r>
              <a:rPr lang="ru" sz="900" b="1" i="0" u="sng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gosuslugi.ru</a:t>
            </a:r>
            <a:r>
              <a:rPr lang="ru" sz="9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таких документов 19. Ранее эта услуга предоставлялась только во флагманских центрах. </a:t>
            </a: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C 24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можно получить документ на бумажном носителе, подтверждающий содержание электронного документа. </a:t>
            </a:r>
            <a:r>
              <a:rPr lang="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Услуга доступна для физических лиц, индивидуальных предпринимателей и юридических лиц.</a:t>
            </a: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3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3" y="2543335"/>
            <a:ext cx="1804279" cy="1924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1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1193</Words>
  <Application>Microsoft Office PowerPoint</Application>
  <PresentationFormat>Экран (16:9)</PresentationFormat>
  <Paragraphs>314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Станислав Александрович Комаровский</cp:lastModifiedBy>
  <cp:revision>13</cp:revision>
  <dcterms:modified xsi:type="dcterms:W3CDTF">2024-02-07T07:57:27Z</dcterms:modified>
</cp:coreProperties>
</file>