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3">
  <p:sldMasterIdLst>
    <p:sldMasterId id="2147483648" r:id="rId1"/>
  </p:sldMasterIdLst>
  <p:notesMasterIdLst>
    <p:notesMasterId r:id="rId20"/>
  </p:notesMasterIdLst>
  <p:sldIdLst>
    <p:sldId id="258" r:id="rId2"/>
    <p:sldId id="342" r:id="rId3"/>
    <p:sldId id="355" r:id="rId4"/>
    <p:sldId id="285" r:id="rId5"/>
    <p:sldId id="354" r:id="rId6"/>
    <p:sldId id="356" r:id="rId7"/>
    <p:sldId id="357" r:id="rId8"/>
    <p:sldId id="364" r:id="rId9"/>
    <p:sldId id="358" r:id="rId10"/>
    <p:sldId id="362" r:id="rId11"/>
    <p:sldId id="363" r:id="rId12"/>
    <p:sldId id="304" r:id="rId13"/>
    <p:sldId id="359" r:id="rId14"/>
    <p:sldId id="365" r:id="rId15"/>
    <p:sldId id="360" r:id="rId16"/>
    <p:sldId id="361" r:id="rId17"/>
    <p:sldId id="330" r:id="rId18"/>
    <p:sldId id="331" r:id="rId19"/>
  </p:sldIdLst>
  <p:sldSz cx="12192000" cy="6858000"/>
  <p:notesSz cx="6797675" cy="99266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CC00"/>
    <a:srgbClr val="CC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F5AB1C69-6EDB-4FF4-983F-18BD219EF322}" styleName="Средний стиль 2 —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Средний стиль 2 —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A488322-F2BA-4B5B-9748-0D474271808F}" styleName="Средний стиль 3 - акцент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16D9F66E-5EB9-4882-86FB-DCBF35E3C3E4}" styleName="Средний стиль 4 - акцент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E929F9F4-4A8F-4326-A1B4-22849713DDAB}" styleName="Темный стиль 1 - акцент 4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wholeTbl>
    <a:band1H>
      <a:tcStyle>
        <a:tcBdr/>
        <a:fill>
          <a:solidFill>
            <a:schemeClr val="accent4">
              <a:shade val="60000"/>
            </a:schemeClr>
          </a:solidFill>
        </a:fill>
      </a:tcStyle>
    </a:band1H>
    <a:band1V>
      <a:tcStyle>
        <a:tcBdr/>
        <a:fill>
          <a:solidFill>
            <a:schemeClr val="accent4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4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4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4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91EBBBCC-DAD2-459C-BE2E-F6DE35CF9A28}" styleName="Темный стиль 2 - акцент 3/акцент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46F890A9-2807-4EBB-B81D-B2AA78EC7F39}" styleName="Темный стиль 2 - акцент 5/акцент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775DCB02-9BB8-47FD-8907-85C794F793BA}" styleName="Стиль из темы 1 - акцент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122" autoAdjust="0"/>
    <p:restoredTop sz="97839" autoAdjust="0"/>
  </p:normalViewPr>
  <p:slideViewPr>
    <p:cSldViewPr snapToGrid="0">
      <p:cViewPr varScale="1">
        <p:scale>
          <a:sx n="59" d="100"/>
          <a:sy n="59" d="100"/>
        </p:scale>
        <p:origin x="78" y="120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Штат ГБУ Жилищник "района Восточное Измайлово"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6-9551-43BF-A687-AC4B76D9220E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9551-43BF-A687-AC4B76D9220E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2-9551-43BF-A687-AC4B76D9220E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9551-43BF-A687-AC4B76D9220E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4-9551-43BF-A687-AC4B76D9220E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5-9551-43BF-A687-AC4B76D9220E}"/>
              </c:ext>
            </c:extLst>
          </c:dPt>
          <c:dLbls>
            <c:dLbl>
              <c:idx val="0"/>
              <c:layout>
                <c:manualLayout>
                  <c:x val="-7.4908699666024051E-2"/>
                  <c:y val="3.3567236249293579E-2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256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9551-43BF-A687-AC4B76D9220E}"/>
                </c:ext>
              </c:extLst>
            </c:dLbl>
            <c:dLbl>
              <c:idx val="1"/>
              <c:layout>
                <c:manualLayout>
                  <c:x val="4.1865393492168529E-2"/>
                  <c:y val="-0.1633332010602423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0">
                    <a:spAutoFit/>
                  </a:bodyPr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 sz="1197" b="0" i="0" u="none" strike="noStrike" kern="1200" baseline="0">
                        <a:solidFill>
                          <a:prstClr val="black">
                            <a:lumMod val="75000"/>
                            <a:lumOff val="25000"/>
                          </a:prst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sz="1200" b="0" i="0" u="none" strike="noStrike" kern="1200" baseline="0" dirty="0">
                        <a:solidFill>
                          <a:prstClr val="black">
                            <a:lumMod val="75000"/>
                            <a:lumOff val="25000"/>
                          </a:prstClr>
                        </a:solidFill>
                      </a:rPr>
                      <a:t>71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0">
                  <a:sp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 sz="1197" b="0" i="0" u="none" strike="noStrike" kern="1200" baseline="0">
                      <a:solidFill>
                        <a:prstClr val="black">
                          <a:lumMod val="75000"/>
                          <a:lumOff val="25000"/>
                        </a:prst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9551-43BF-A687-AC4B76D9220E}"/>
                </c:ext>
              </c:extLst>
            </c:dLbl>
            <c:dLbl>
              <c:idx val="2"/>
              <c:layout>
                <c:manualLayout>
                  <c:x val="5.2121342503921482E-2"/>
                  <c:y val="-0.1201723077465735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9551-43BF-A687-AC4B76D9220E}"/>
                </c:ext>
              </c:extLst>
            </c:dLbl>
            <c:dLbl>
              <c:idx val="3"/>
              <c:layout>
                <c:manualLayout>
                  <c:x val="6.6709423176134194E-2"/>
                  <c:y val="9.9386693767953317E-3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93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9551-43BF-A687-AC4B76D9220E}"/>
                </c:ext>
              </c:extLst>
            </c:dLbl>
            <c:dLbl>
              <c:idx val="4"/>
              <c:layout>
                <c:manualLayout>
                  <c:x val="5.5021440044112337E-2"/>
                  <c:y val="4.1048749247696796E-2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66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9551-43BF-A687-AC4B76D9220E}"/>
                </c:ext>
              </c:extLst>
            </c:dLbl>
            <c:dLbl>
              <c:idx val="5"/>
              <c:layout>
                <c:manualLayout>
                  <c:x val="2.5392823798971068E-2"/>
                  <c:y val="5.238749255045299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9551-43BF-A687-AC4B76D9220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Лист1!$A$2:$A$7</c:f>
              <c:strCache>
                <c:ptCount val="6"/>
                <c:pt idx="0">
                  <c:v>Санитарное содержание дворовых территорий и МКД</c:v>
                </c:pt>
                <c:pt idx="1">
                  <c:v>Рабочие по текущему ремонту общего имущества МКД</c:v>
                </c:pt>
                <c:pt idx="2">
                  <c:v>ОДХ и ОЗН</c:v>
                </c:pt>
                <c:pt idx="3">
                  <c:v>Гараж</c:v>
                </c:pt>
                <c:pt idx="4">
                  <c:v>Административно-управленческий персонал</c:v>
                </c:pt>
                <c:pt idx="5">
                  <c:v>Объединенная диспетчерская служба</c:v>
                </c:pt>
              </c:strCache>
            </c:strRef>
          </c:cat>
          <c:val>
            <c:numRef>
              <c:f>Лист1!$B$2:$B$7</c:f>
              <c:numCache>
                <c:formatCode>General</c:formatCode>
                <c:ptCount val="6"/>
                <c:pt idx="0">
                  <c:v>299</c:v>
                </c:pt>
                <c:pt idx="1">
                  <c:v>92</c:v>
                </c:pt>
                <c:pt idx="2">
                  <c:v>26</c:v>
                </c:pt>
                <c:pt idx="3">
                  <c:v>105</c:v>
                </c:pt>
                <c:pt idx="4">
                  <c:v>70</c:v>
                </c:pt>
                <c:pt idx="5">
                  <c:v>30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551-43BF-A687-AC4B76D9220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3_1">
  <dgm:title val=""/>
  <dgm:desc val=""/>
  <dgm:catLst>
    <dgm:cat type="accent3" pri="11100"/>
  </dgm:catLst>
  <dgm:styleLbl name="node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3">
        <a:alpha val="4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3_1">
  <dgm:title val=""/>
  <dgm:desc val=""/>
  <dgm:catLst>
    <dgm:cat type="accent3" pri="11100"/>
  </dgm:catLst>
  <dgm:styleLbl name="node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3">
        <a:alpha val="4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6361CA9-3640-4FB0-9EC7-AA90AB665DC6}" type="doc">
      <dgm:prSet loTypeId="urn:microsoft.com/office/officeart/2008/layout/VerticalCurvedList" loCatId="list" qsTypeId="urn:microsoft.com/office/officeart/2005/8/quickstyle/3d5" qsCatId="3D" csTypeId="urn:microsoft.com/office/officeart/2005/8/colors/accent3_1" csCatId="accent3" phldr="1"/>
      <dgm:spPr>
        <a:scene3d>
          <a:camera prst="isometricOffAxis2Left" zoom="95000">
            <a:rot lat="1080000" lon="0" rev="0"/>
          </a:camera>
          <a:lightRig rig="flat" dir="t"/>
        </a:scene3d>
      </dgm:spPr>
      <dgm:t>
        <a:bodyPr/>
        <a:lstStyle/>
        <a:p>
          <a:endParaRPr lang="ru-RU"/>
        </a:p>
      </dgm:t>
    </dgm:pt>
    <dgm:pt modelId="{A8C12460-38AD-4DF5-B349-3A51BAC4DFAD}">
      <dgm:prSet phldrT="[Текст]" custT="1"/>
      <dgm:spPr/>
      <dgm:t>
        <a:bodyPr/>
        <a:lstStyle/>
        <a:p>
          <a:r>
            <a:rPr lang="ru-RU" sz="1600" dirty="0"/>
            <a:t>Очистка кровель </a:t>
          </a:r>
        </a:p>
      </dgm:t>
    </dgm:pt>
    <dgm:pt modelId="{CBCB98E2-C093-45AD-9B36-B12D1DF3FCA0}" type="parTrans" cxnId="{072DA10C-3939-44B7-967C-9682D37E4A45}">
      <dgm:prSet/>
      <dgm:spPr/>
      <dgm:t>
        <a:bodyPr/>
        <a:lstStyle/>
        <a:p>
          <a:endParaRPr lang="ru-RU"/>
        </a:p>
      </dgm:t>
    </dgm:pt>
    <dgm:pt modelId="{CCDF5ECA-8CC1-48DB-BAED-974B65FD7CF0}" type="sibTrans" cxnId="{072DA10C-3939-44B7-967C-9682D37E4A45}">
      <dgm:prSet/>
      <dgm:spPr/>
      <dgm:t>
        <a:bodyPr/>
        <a:lstStyle/>
        <a:p>
          <a:endParaRPr lang="ru-RU"/>
        </a:p>
      </dgm:t>
    </dgm:pt>
    <dgm:pt modelId="{958F4A8B-3B11-4CA2-8423-9341AA0249B7}">
      <dgm:prSet phldrT="[Текст]" custT="1"/>
      <dgm:spPr/>
      <dgm:t>
        <a:bodyPr/>
        <a:lstStyle/>
        <a:p>
          <a:r>
            <a:rPr lang="ru-RU" sz="1600" dirty="0"/>
            <a:t>Ремонт кровель и входных групп</a:t>
          </a:r>
        </a:p>
      </dgm:t>
    </dgm:pt>
    <dgm:pt modelId="{33308F71-97FD-40AC-8B65-904B22EAC97A}" type="parTrans" cxnId="{E05C7CB1-BC59-4824-888A-8EDE7A288157}">
      <dgm:prSet/>
      <dgm:spPr/>
      <dgm:t>
        <a:bodyPr/>
        <a:lstStyle/>
        <a:p>
          <a:endParaRPr lang="ru-RU"/>
        </a:p>
      </dgm:t>
    </dgm:pt>
    <dgm:pt modelId="{085804A0-176D-4460-B67B-0D6C4AE830DF}" type="sibTrans" cxnId="{E05C7CB1-BC59-4824-888A-8EDE7A288157}">
      <dgm:prSet/>
      <dgm:spPr/>
      <dgm:t>
        <a:bodyPr/>
        <a:lstStyle/>
        <a:p>
          <a:endParaRPr lang="ru-RU"/>
        </a:p>
      </dgm:t>
    </dgm:pt>
    <dgm:pt modelId="{D99F527F-1DA3-4FAE-B672-46C6D31F02F8}">
      <dgm:prSet phldrT="[Текст]" phldr="1"/>
      <dgm:spPr/>
      <dgm:t>
        <a:bodyPr/>
        <a:lstStyle/>
        <a:p>
          <a:endParaRPr lang="ru-RU" sz="1600"/>
        </a:p>
      </dgm:t>
    </dgm:pt>
    <dgm:pt modelId="{01D26AE1-10CC-4713-9B0A-2295C1D12711}" type="parTrans" cxnId="{4B6A91F9-5987-4CC9-83BA-E9DA712B1389}">
      <dgm:prSet/>
      <dgm:spPr/>
      <dgm:t>
        <a:bodyPr/>
        <a:lstStyle/>
        <a:p>
          <a:endParaRPr lang="ru-RU"/>
        </a:p>
      </dgm:t>
    </dgm:pt>
    <dgm:pt modelId="{415023F9-F78F-41EA-904B-8F040748DD4A}" type="sibTrans" cxnId="{4B6A91F9-5987-4CC9-83BA-E9DA712B1389}">
      <dgm:prSet/>
      <dgm:spPr/>
      <dgm:t>
        <a:bodyPr/>
        <a:lstStyle/>
        <a:p>
          <a:endParaRPr lang="ru-RU"/>
        </a:p>
      </dgm:t>
    </dgm:pt>
    <dgm:pt modelId="{E58259F8-B74D-4083-B959-6993A4A4FA7C}">
      <dgm:prSet phldrT="[Текст]" custT="1"/>
      <dgm:spPr/>
      <dgm:t>
        <a:bodyPr/>
        <a:lstStyle/>
        <a:p>
          <a:r>
            <a:rPr lang="ru-RU" sz="1600" dirty="0"/>
            <a:t>Укрепление водосточных труб</a:t>
          </a:r>
        </a:p>
      </dgm:t>
    </dgm:pt>
    <dgm:pt modelId="{A7C44058-1B76-45FC-A7F4-9FF55780249E}" type="parTrans" cxnId="{86DE4BFE-EB53-4288-B818-E07DC5CA646F}">
      <dgm:prSet/>
      <dgm:spPr/>
      <dgm:t>
        <a:bodyPr/>
        <a:lstStyle/>
        <a:p>
          <a:endParaRPr lang="ru-RU"/>
        </a:p>
      </dgm:t>
    </dgm:pt>
    <dgm:pt modelId="{5D1E6862-01DA-49E6-851A-61282E20F282}" type="sibTrans" cxnId="{86DE4BFE-EB53-4288-B818-E07DC5CA646F}">
      <dgm:prSet/>
      <dgm:spPr/>
      <dgm:t>
        <a:bodyPr/>
        <a:lstStyle/>
        <a:p>
          <a:endParaRPr lang="ru-RU"/>
        </a:p>
      </dgm:t>
    </dgm:pt>
    <dgm:pt modelId="{44FB7CEA-65C1-454F-9EDB-C2B7B0E72BFC}">
      <dgm:prSet phldrT="[Текст]" custT="1"/>
      <dgm:spPr/>
      <dgm:t>
        <a:bodyPr/>
        <a:lstStyle/>
        <a:p>
          <a:r>
            <a:rPr lang="ru-RU" sz="1600" dirty="0"/>
            <a:t>Переключение внутреннего водостока на летний режим работы</a:t>
          </a:r>
        </a:p>
      </dgm:t>
    </dgm:pt>
    <dgm:pt modelId="{BBA6FFC0-EF8A-4045-ACDA-6CEE04205EE0}" type="parTrans" cxnId="{FEF00E1B-7C5B-49AD-ABB1-E7FFE5E21EE2}">
      <dgm:prSet/>
      <dgm:spPr/>
      <dgm:t>
        <a:bodyPr/>
        <a:lstStyle/>
        <a:p>
          <a:endParaRPr lang="ru-RU"/>
        </a:p>
      </dgm:t>
    </dgm:pt>
    <dgm:pt modelId="{FB7FFFA7-99EF-4D3A-B541-2590B272CC4A}" type="sibTrans" cxnId="{FEF00E1B-7C5B-49AD-ABB1-E7FFE5E21EE2}">
      <dgm:prSet/>
      <dgm:spPr/>
      <dgm:t>
        <a:bodyPr/>
        <a:lstStyle/>
        <a:p>
          <a:endParaRPr lang="ru-RU"/>
        </a:p>
      </dgm:t>
    </dgm:pt>
    <dgm:pt modelId="{F9CB2751-3B13-4504-931B-C01E6F3CB25B}">
      <dgm:prSet phldrT="[Текст]" custT="1"/>
      <dgm:spPr/>
      <dgm:t>
        <a:bodyPr/>
        <a:lstStyle/>
        <a:p>
          <a:r>
            <a:rPr lang="ru-RU" sz="1600" dirty="0"/>
            <a:t>Приведение в порядок чердачных и подвальных помещений</a:t>
          </a:r>
        </a:p>
      </dgm:t>
    </dgm:pt>
    <dgm:pt modelId="{AF73E7E5-FB41-4976-A2E7-9A3E31B0113E}" type="parTrans" cxnId="{E86DE19C-EC42-485C-A9E7-289C4AFFD947}">
      <dgm:prSet/>
      <dgm:spPr/>
      <dgm:t>
        <a:bodyPr/>
        <a:lstStyle/>
        <a:p>
          <a:endParaRPr lang="ru-RU"/>
        </a:p>
      </dgm:t>
    </dgm:pt>
    <dgm:pt modelId="{7E40CAD4-67EC-4B72-92AE-DD904C024EA6}" type="sibTrans" cxnId="{E86DE19C-EC42-485C-A9E7-289C4AFFD947}">
      <dgm:prSet/>
      <dgm:spPr/>
      <dgm:t>
        <a:bodyPr/>
        <a:lstStyle/>
        <a:p>
          <a:endParaRPr lang="ru-RU"/>
        </a:p>
      </dgm:t>
    </dgm:pt>
    <dgm:pt modelId="{702064A8-9338-4C27-ABAF-4285ED85D987}">
      <dgm:prSet phldrT="[Текст]" custT="1"/>
      <dgm:spPr/>
      <dgm:t>
        <a:bodyPr/>
        <a:lstStyle/>
        <a:p>
          <a:r>
            <a:rPr lang="ru-RU" sz="1600" dirty="0"/>
            <a:t>Мытье фасадов и цоколей</a:t>
          </a:r>
        </a:p>
      </dgm:t>
    </dgm:pt>
    <dgm:pt modelId="{92A13A2F-62AF-4C07-8DB3-0242703D1150}" type="parTrans" cxnId="{2E5F58A9-83CA-4629-900D-9890744DB064}">
      <dgm:prSet/>
      <dgm:spPr/>
      <dgm:t>
        <a:bodyPr/>
        <a:lstStyle/>
        <a:p>
          <a:endParaRPr lang="ru-RU"/>
        </a:p>
      </dgm:t>
    </dgm:pt>
    <dgm:pt modelId="{BE0C7136-482B-4768-A561-156A81159A7D}" type="sibTrans" cxnId="{2E5F58A9-83CA-4629-900D-9890744DB064}">
      <dgm:prSet/>
      <dgm:spPr/>
      <dgm:t>
        <a:bodyPr/>
        <a:lstStyle/>
        <a:p>
          <a:endParaRPr lang="ru-RU"/>
        </a:p>
      </dgm:t>
    </dgm:pt>
    <dgm:pt modelId="{47AAB1F5-5DA0-46F7-8410-BEBA4273F37D}">
      <dgm:prSet phldrT="[Текст]" custT="1"/>
      <dgm:spPr/>
      <dgm:t>
        <a:bodyPr/>
        <a:lstStyle/>
        <a:p>
          <a:r>
            <a:rPr lang="ru-RU" sz="1600" dirty="0"/>
            <a:t>Ремонт полов в подвалах и на лестничных клетках</a:t>
          </a:r>
        </a:p>
      </dgm:t>
    </dgm:pt>
    <dgm:pt modelId="{628CB562-1AB5-4E3C-AF40-C2C7A9A0D3B9}" type="parTrans" cxnId="{E98C7FA1-B14D-465B-8D4C-76D674E41A44}">
      <dgm:prSet/>
      <dgm:spPr/>
      <dgm:t>
        <a:bodyPr/>
        <a:lstStyle/>
        <a:p>
          <a:endParaRPr lang="ru-RU"/>
        </a:p>
      </dgm:t>
    </dgm:pt>
    <dgm:pt modelId="{A3932316-A8EF-4AE0-ABA9-DB77A81F449B}" type="sibTrans" cxnId="{E98C7FA1-B14D-465B-8D4C-76D674E41A44}">
      <dgm:prSet/>
      <dgm:spPr/>
      <dgm:t>
        <a:bodyPr/>
        <a:lstStyle/>
        <a:p>
          <a:endParaRPr lang="ru-RU"/>
        </a:p>
      </dgm:t>
    </dgm:pt>
    <dgm:pt modelId="{6AEE600D-41E5-40E6-B53F-F3DC7696BBA2}">
      <dgm:prSet phldrT="[Текст]" phldr="1"/>
      <dgm:spPr/>
      <dgm:t>
        <a:bodyPr/>
        <a:lstStyle/>
        <a:p>
          <a:endParaRPr lang="ru-RU" sz="1600"/>
        </a:p>
      </dgm:t>
    </dgm:pt>
    <dgm:pt modelId="{57E0536B-70E0-4D20-8E25-29F2800DF283}" type="parTrans" cxnId="{EFB3DCE2-2D09-4BCF-A7FF-BFF162C6C99B}">
      <dgm:prSet/>
      <dgm:spPr/>
      <dgm:t>
        <a:bodyPr/>
        <a:lstStyle/>
        <a:p>
          <a:endParaRPr lang="ru-RU"/>
        </a:p>
      </dgm:t>
    </dgm:pt>
    <dgm:pt modelId="{137E7857-8469-4A73-A97A-5DE6DDE03F85}" type="sibTrans" cxnId="{EFB3DCE2-2D09-4BCF-A7FF-BFF162C6C99B}">
      <dgm:prSet/>
      <dgm:spPr/>
      <dgm:t>
        <a:bodyPr/>
        <a:lstStyle/>
        <a:p>
          <a:endParaRPr lang="ru-RU"/>
        </a:p>
      </dgm:t>
    </dgm:pt>
    <dgm:pt modelId="{319C8B12-7F4A-4524-9938-C9AA8BB6274A}">
      <dgm:prSet phldrT="[Текст]" phldr="1"/>
      <dgm:spPr/>
      <dgm:t>
        <a:bodyPr/>
        <a:lstStyle/>
        <a:p>
          <a:endParaRPr lang="ru-RU" sz="1600"/>
        </a:p>
      </dgm:t>
    </dgm:pt>
    <dgm:pt modelId="{630B67EF-C54A-4B8C-AFE4-A447F8481130}" type="parTrans" cxnId="{9F535799-DA8D-40DE-8717-081069A02920}">
      <dgm:prSet/>
      <dgm:spPr/>
      <dgm:t>
        <a:bodyPr/>
        <a:lstStyle/>
        <a:p>
          <a:endParaRPr lang="ru-RU"/>
        </a:p>
      </dgm:t>
    </dgm:pt>
    <dgm:pt modelId="{D1697255-1746-460B-B65B-096FBEB0D983}" type="sibTrans" cxnId="{9F535799-DA8D-40DE-8717-081069A02920}">
      <dgm:prSet/>
      <dgm:spPr/>
      <dgm:t>
        <a:bodyPr/>
        <a:lstStyle/>
        <a:p>
          <a:endParaRPr lang="ru-RU"/>
        </a:p>
      </dgm:t>
    </dgm:pt>
    <dgm:pt modelId="{6D7945FD-4299-4A2D-B566-5F83FE73C321}">
      <dgm:prSet phldrT="[Текст]" phldr="1"/>
      <dgm:spPr/>
      <dgm:t>
        <a:bodyPr/>
        <a:lstStyle/>
        <a:p>
          <a:endParaRPr lang="ru-RU" sz="1600"/>
        </a:p>
      </dgm:t>
    </dgm:pt>
    <dgm:pt modelId="{3D9B43EA-3B81-4BCD-91BB-F9B5953942D8}" type="parTrans" cxnId="{98DB3132-21AB-4E54-B5B1-43C145132B8E}">
      <dgm:prSet/>
      <dgm:spPr/>
      <dgm:t>
        <a:bodyPr/>
        <a:lstStyle/>
        <a:p>
          <a:endParaRPr lang="ru-RU"/>
        </a:p>
      </dgm:t>
    </dgm:pt>
    <dgm:pt modelId="{5561201D-54BE-49BB-8233-35440ECC9F71}" type="sibTrans" cxnId="{98DB3132-21AB-4E54-B5B1-43C145132B8E}">
      <dgm:prSet/>
      <dgm:spPr/>
      <dgm:t>
        <a:bodyPr/>
        <a:lstStyle/>
        <a:p>
          <a:endParaRPr lang="ru-RU"/>
        </a:p>
      </dgm:t>
    </dgm:pt>
    <dgm:pt modelId="{8D861B7E-A32D-4460-BCB4-03F4018A5428}">
      <dgm:prSet phldrT="[Текст]" phldr="1"/>
      <dgm:spPr/>
      <dgm:t>
        <a:bodyPr/>
        <a:lstStyle/>
        <a:p>
          <a:endParaRPr lang="ru-RU" sz="1600"/>
        </a:p>
      </dgm:t>
    </dgm:pt>
    <dgm:pt modelId="{7D972DD4-E7F2-4504-80D4-97D7897937E6}" type="parTrans" cxnId="{CCB44458-9794-49B8-9CC1-EF86F36F1D86}">
      <dgm:prSet/>
      <dgm:spPr/>
      <dgm:t>
        <a:bodyPr/>
        <a:lstStyle/>
        <a:p>
          <a:endParaRPr lang="ru-RU"/>
        </a:p>
      </dgm:t>
    </dgm:pt>
    <dgm:pt modelId="{A14E8650-05DC-4449-BB47-67E3B1BC14B4}" type="sibTrans" cxnId="{CCB44458-9794-49B8-9CC1-EF86F36F1D86}">
      <dgm:prSet/>
      <dgm:spPr/>
      <dgm:t>
        <a:bodyPr/>
        <a:lstStyle/>
        <a:p>
          <a:endParaRPr lang="ru-RU"/>
        </a:p>
      </dgm:t>
    </dgm:pt>
    <dgm:pt modelId="{4587F5C3-1747-46D0-8234-585812552997}">
      <dgm:prSet phldrT="[Текст]" phldr="1"/>
      <dgm:spPr/>
      <dgm:t>
        <a:bodyPr/>
        <a:lstStyle/>
        <a:p>
          <a:endParaRPr lang="ru-RU" sz="1600"/>
        </a:p>
      </dgm:t>
    </dgm:pt>
    <dgm:pt modelId="{20E1FEDD-FB38-4495-9F98-DF895F5ACAA0}" type="parTrans" cxnId="{29F3A3D6-EE4E-4353-83AB-9A5A80027721}">
      <dgm:prSet/>
      <dgm:spPr/>
      <dgm:t>
        <a:bodyPr/>
        <a:lstStyle/>
        <a:p>
          <a:endParaRPr lang="ru-RU"/>
        </a:p>
      </dgm:t>
    </dgm:pt>
    <dgm:pt modelId="{8CCCA2B5-1D71-4F6D-9252-62D6FF6B1135}" type="sibTrans" cxnId="{29F3A3D6-EE4E-4353-83AB-9A5A80027721}">
      <dgm:prSet/>
      <dgm:spPr/>
      <dgm:t>
        <a:bodyPr/>
        <a:lstStyle/>
        <a:p>
          <a:endParaRPr lang="ru-RU"/>
        </a:p>
      </dgm:t>
    </dgm:pt>
    <dgm:pt modelId="{6C229E6A-C868-4587-83EE-20445068B939}">
      <dgm:prSet phldrT="[Текст]" phldr="1"/>
      <dgm:spPr/>
      <dgm:t>
        <a:bodyPr/>
        <a:lstStyle/>
        <a:p>
          <a:endParaRPr lang="ru-RU" sz="1600" dirty="0"/>
        </a:p>
      </dgm:t>
    </dgm:pt>
    <dgm:pt modelId="{E4ED14C3-65AF-4B8F-99C2-C16ECCE4598C}" type="parTrans" cxnId="{97B240A2-51AC-4AFD-95B0-3CA616FAE84E}">
      <dgm:prSet/>
      <dgm:spPr/>
      <dgm:t>
        <a:bodyPr/>
        <a:lstStyle/>
        <a:p>
          <a:endParaRPr lang="ru-RU"/>
        </a:p>
      </dgm:t>
    </dgm:pt>
    <dgm:pt modelId="{0BA40B6C-B07F-4693-A4E9-8B802F6048E8}" type="sibTrans" cxnId="{97B240A2-51AC-4AFD-95B0-3CA616FAE84E}">
      <dgm:prSet/>
      <dgm:spPr/>
      <dgm:t>
        <a:bodyPr/>
        <a:lstStyle/>
        <a:p>
          <a:endParaRPr lang="ru-RU"/>
        </a:p>
      </dgm:t>
    </dgm:pt>
    <dgm:pt modelId="{90AAAE2A-9B07-452E-B6F4-47451E83EA7B}" type="pres">
      <dgm:prSet presAssocID="{96361CA9-3640-4FB0-9EC7-AA90AB665DC6}" presName="Name0" presStyleCnt="0">
        <dgm:presLayoutVars>
          <dgm:chMax val="7"/>
          <dgm:chPref val="7"/>
          <dgm:dir/>
        </dgm:presLayoutVars>
      </dgm:prSet>
      <dgm:spPr/>
    </dgm:pt>
    <dgm:pt modelId="{A00CAC49-C9FC-4FEF-8897-C83D1388281B}" type="pres">
      <dgm:prSet presAssocID="{96361CA9-3640-4FB0-9EC7-AA90AB665DC6}" presName="Name1" presStyleCnt="0"/>
      <dgm:spPr/>
    </dgm:pt>
    <dgm:pt modelId="{725EC7CE-015B-4BBC-869A-6F19F5693F11}" type="pres">
      <dgm:prSet presAssocID="{96361CA9-3640-4FB0-9EC7-AA90AB665DC6}" presName="cycle" presStyleCnt="0"/>
      <dgm:spPr/>
    </dgm:pt>
    <dgm:pt modelId="{13FA7771-4394-4955-9CBE-EB64B412AF15}" type="pres">
      <dgm:prSet presAssocID="{96361CA9-3640-4FB0-9EC7-AA90AB665DC6}" presName="srcNode" presStyleLbl="node1" presStyleIdx="0" presStyleCnt="7"/>
      <dgm:spPr/>
    </dgm:pt>
    <dgm:pt modelId="{3C6D2635-B48E-48A4-A3A4-92B6CC162427}" type="pres">
      <dgm:prSet presAssocID="{96361CA9-3640-4FB0-9EC7-AA90AB665DC6}" presName="conn" presStyleLbl="parChTrans1D2" presStyleIdx="0" presStyleCnt="1"/>
      <dgm:spPr/>
    </dgm:pt>
    <dgm:pt modelId="{97E24CFD-FB48-49D8-97D5-1A4DE6B13A7A}" type="pres">
      <dgm:prSet presAssocID="{96361CA9-3640-4FB0-9EC7-AA90AB665DC6}" presName="extraNode" presStyleLbl="node1" presStyleIdx="0" presStyleCnt="7"/>
      <dgm:spPr/>
    </dgm:pt>
    <dgm:pt modelId="{B8B33951-3B15-4670-A0C9-34973C2C9A05}" type="pres">
      <dgm:prSet presAssocID="{96361CA9-3640-4FB0-9EC7-AA90AB665DC6}" presName="dstNode" presStyleLbl="node1" presStyleIdx="0" presStyleCnt="7"/>
      <dgm:spPr/>
    </dgm:pt>
    <dgm:pt modelId="{5F8D2984-D747-4CC0-9720-D37E96E72F5C}" type="pres">
      <dgm:prSet presAssocID="{A8C12460-38AD-4DF5-B349-3A51BAC4DFAD}" presName="text_1" presStyleLbl="node1" presStyleIdx="0" presStyleCnt="7">
        <dgm:presLayoutVars>
          <dgm:bulletEnabled val="1"/>
        </dgm:presLayoutVars>
      </dgm:prSet>
      <dgm:spPr/>
    </dgm:pt>
    <dgm:pt modelId="{E3AF7D8B-9C57-4B6A-ADEC-3D62B424A1CE}" type="pres">
      <dgm:prSet presAssocID="{A8C12460-38AD-4DF5-B349-3A51BAC4DFAD}" presName="accent_1" presStyleCnt="0"/>
      <dgm:spPr/>
    </dgm:pt>
    <dgm:pt modelId="{CC9ECBC0-926F-49F1-9B82-F9C345566A76}" type="pres">
      <dgm:prSet presAssocID="{A8C12460-38AD-4DF5-B349-3A51BAC4DFAD}" presName="accentRepeatNode" presStyleLbl="solidFgAcc1" presStyleIdx="0" presStyleCnt="7"/>
      <dgm:spPr>
        <a:solidFill>
          <a:schemeClr val="accent4">
            <a:lumMod val="60000"/>
            <a:lumOff val="40000"/>
          </a:schemeClr>
        </a:solidFill>
        <a:sp3d z="57150" extrusionH="12700" prstMaterial="flat">
          <a:bevelT w="50800" h="50800"/>
        </a:sp3d>
      </dgm:spPr>
    </dgm:pt>
    <dgm:pt modelId="{97B3FD2F-3FD8-47B2-B9C7-884AC701C078}" type="pres">
      <dgm:prSet presAssocID="{E58259F8-B74D-4083-B959-6993A4A4FA7C}" presName="text_2" presStyleLbl="node1" presStyleIdx="1" presStyleCnt="7">
        <dgm:presLayoutVars>
          <dgm:bulletEnabled val="1"/>
        </dgm:presLayoutVars>
      </dgm:prSet>
      <dgm:spPr/>
    </dgm:pt>
    <dgm:pt modelId="{BCE587FA-6B41-48AF-B696-752B2247AFBB}" type="pres">
      <dgm:prSet presAssocID="{E58259F8-B74D-4083-B959-6993A4A4FA7C}" presName="accent_2" presStyleCnt="0"/>
      <dgm:spPr/>
    </dgm:pt>
    <dgm:pt modelId="{E9B949E9-9149-49E9-9942-D398301D8B65}" type="pres">
      <dgm:prSet presAssocID="{E58259F8-B74D-4083-B959-6993A4A4FA7C}" presName="accentRepeatNode" presStyleLbl="solidFgAcc1" presStyleIdx="1" presStyleCnt="7"/>
      <dgm:spPr>
        <a:solidFill>
          <a:schemeClr val="accent4">
            <a:lumMod val="60000"/>
            <a:lumOff val="40000"/>
          </a:schemeClr>
        </a:solidFill>
        <a:sp3d z="57150" extrusionH="12700" prstMaterial="flat">
          <a:bevelT w="50800" h="50800"/>
        </a:sp3d>
      </dgm:spPr>
    </dgm:pt>
    <dgm:pt modelId="{5834B672-12E7-498D-9779-113D72945C5A}" type="pres">
      <dgm:prSet presAssocID="{44FB7CEA-65C1-454F-9EDB-C2B7B0E72BFC}" presName="text_3" presStyleLbl="node1" presStyleIdx="2" presStyleCnt="7" custLinFactNeighborX="0" custLinFactNeighborY="0">
        <dgm:presLayoutVars>
          <dgm:bulletEnabled val="1"/>
        </dgm:presLayoutVars>
      </dgm:prSet>
      <dgm:spPr/>
    </dgm:pt>
    <dgm:pt modelId="{E9AA7977-6608-49A9-93B0-D353C42A5C25}" type="pres">
      <dgm:prSet presAssocID="{44FB7CEA-65C1-454F-9EDB-C2B7B0E72BFC}" presName="accent_3" presStyleCnt="0"/>
      <dgm:spPr/>
    </dgm:pt>
    <dgm:pt modelId="{746C7490-C76A-4B91-83DF-5CE26ABB6C2B}" type="pres">
      <dgm:prSet presAssocID="{44FB7CEA-65C1-454F-9EDB-C2B7B0E72BFC}" presName="accentRepeatNode" presStyleLbl="solidFgAcc1" presStyleIdx="2" presStyleCnt="7"/>
      <dgm:spPr>
        <a:solidFill>
          <a:schemeClr val="accent4">
            <a:lumMod val="60000"/>
            <a:lumOff val="40000"/>
          </a:schemeClr>
        </a:solidFill>
        <a:sp3d z="57150" extrusionH="12700" prstMaterial="flat">
          <a:bevelT w="50800" h="50800"/>
        </a:sp3d>
      </dgm:spPr>
    </dgm:pt>
    <dgm:pt modelId="{6EBF98D6-307D-49ED-8D0F-998AD2777DB8}" type="pres">
      <dgm:prSet presAssocID="{F9CB2751-3B13-4504-931B-C01E6F3CB25B}" presName="text_4" presStyleLbl="node1" presStyleIdx="3" presStyleCnt="7">
        <dgm:presLayoutVars>
          <dgm:bulletEnabled val="1"/>
        </dgm:presLayoutVars>
      </dgm:prSet>
      <dgm:spPr/>
    </dgm:pt>
    <dgm:pt modelId="{B613B363-1EAF-4CAE-A535-C1FEE44B196F}" type="pres">
      <dgm:prSet presAssocID="{F9CB2751-3B13-4504-931B-C01E6F3CB25B}" presName="accent_4" presStyleCnt="0"/>
      <dgm:spPr/>
    </dgm:pt>
    <dgm:pt modelId="{6EE4ABD3-F7AC-40A1-9C51-B295B44B77F5}" type="pres">
      <dgm:prSet presAssocID="{F9CB2751-3B13-4504-931B-C01E6F3CB25B}" presName="accentRepeatNode" presStyleLbl="solidFgAcc1" presStyleIdx="3" presStyleCnt="7"/>
      <dgm:spPr>
        <a:solidFill>
          <a:schemeClr val="accent4">
            <a:lumMod val="60000"/>
            <a:lumOff val="40000"/>
          </a:schemeClr>
        </a:solidFill>
        <a:sp3d z="57150" extrusionH="12700" prstMaterial="flat">
          <a:bevelT w="50800" h="50800"/>
        </a:sp3d>
      </dgm:spPr>
    </dgm:pt>
    <dgm:pt modelId="{F052782E-AA6A-4CE5-B801-693FADC508C2}" type="pres">
      <dgm:prSet presAssocID="{702064A8-9338-4C27-ABAF-4285ED85D987}" presName="text_5" presStyleLbl="node1" presStyleIdx="4" presStyleCnt="7">
        <dgm:presLayoutVars>
          <dgm:bulletEnabled val="1"/>
        </dgm:presLayoutVars>
      </dgm:prSet>
      <dgm:spPr/>
    </dgm:pt>
    <dgm:pt modelId="{CD92CE3A-0745-4FD0-A47A-EFC262E6F4DD}" type="pres">
      <dgm:prSet presAssocID="{702064A8-9338-4C27-ABAF-4285ED85D987}" presName="accent_5" presStyleCnt="0"/>
      <dgm:spPr/>
    </dgm:pt>
    <dgm:pt modelId="{FB3A11CC-5240-4042-8247-79CD84EAFECD}" type="pres">
      <dgm:prSet presAssocID="{702064A8-9338-4C27-ABAF-4285ED85D987}" presName="accentRepeatNode" presStyleLbl="solidFgAcc1" presStyleIdx="4" presStyleCnt="7"/>
      <dgm:spPr>
        <a:solidFill>
          <a:schemeClr val="accent4">
            <a:lumMod val="60000"/>
            <a:lumOff val="40000"/>
          </a:schemeClr>
        </a:solidFill>
        <a:sp3d z="57150" extrusionH="12700" prstMaterial="flat">
          <a:bevelT w="50800" h="50800"/>
        </a:sp3d>
      </dgm:spPr>
    </dgm:pt>
    <dgm:pt modelId="{3765B692-DD38-40D0-882C-CE172E0C35AF}" type="pres">
      <dgm:prSet presAssocID="{47AAB1F5-5DA0-46F7-8410-BEBA4273F37D}" presName="text_6" presStyleLbl="node1" presStyleIdx="5" presStyleCnt="7">
        <dgm:presLayoutVars>
          <dgm:bulletEnabled val="1"/>
        </dgm:presLayoutVars>
      </dgm:prSet>
      <dgm:spPr/>
    </dgm:pt>
    <dgm:pt modelId="{5E014005-51F9-4DF1-A9AC-4D58260650A5}" type="pres">
      <dgm:prSet presAssocID="{47AAB1F5-5DA0-46F7-8410-BEBA4273F37D}" presName="accent_6" presStyleCnt="0"/>
      <dgm:spPr/>
    </dgm:pt>
    <dgm:pt modelId="{92950257-3D6D-4365-8365-4C16278ADC25}" type="pres">
      <dgm:prSet presAssocID="{47AAB1F5-5DA0-46F7-8410-BEBA4273F37D}" presName="accentRepeatNode" presStyleLbl="solidFgAcc1" presStyleIdx="5" presStyleCnt="7"/>
      <dgm:spPr>
        <a:solidFill>
          <a:schemeClr val="accent4">
            <a:lumMod val="60000"/>
            <a:lumOff val="40000"/>
          </a:schemeClr>
        </a:solidFill>
        <a:sp3d z="57150" extrusionH="12700" prstMaterial="flat">
          <a:bevelT w="50800" h="50800"/>
        </a:sp3d>
      </dgm:spPr>
    </dgm:pt>
    <dgm:pt modelId="{C3D9DBD6-8753-4A11-BB8F-A77F385A399E}" type="pres">
      <dgm:prSet presAssocID="{958F4A8B-3B11-4CA2-8423-9341AA0249B7}" presName="text_7" presStyleLbl="node1" presStyleIdx="6" presStyleCnt="7">
        <dgm:presLayoutVars>
          <dgm:bulletEnabled val="1"/>
        </dgm:presLayoutVars>
      </dgm:prSet>
      <dgm:spPr/>
    </dgm:pt>
    <dgm:pt modelId="{5C145020-EAF1-400E-B0F8-EA7B40FDC3A0}" type="pres">
      <dgm:prSet presAssocID="{958F4A8B-3B11-4CA2-8423-9341AA0249B7}" presName="accent_7" presStyleCnt="0"/>
      <dgm:spPr/>
    </dgm:pt>
    <dgm:pt modelId="{F7A1D77B-4902-4740-A321-6DD3D114E94C}" type="pres">
      <dgm:prSet presAssocID="{958F4A8B-3B11-4CA2-8423-9341AA0249B7}" presName="accentRepeatNode" presStyleLbl="solidFgAcc1" presStyleIdx="6" presStyleCnt="7"/>
      <dgm:spPr>
        <a:solidFill>
          <a:schemeClr val="accent4">
            <a:lumMod val="60000"/>
            <a:lumOff val="40000"/>
          </a:schemeClr>
        </a:solidFill>
        <a:sp3d z="57150" extrusionH="12700" prstMaterial="flat">
          <a:bevelT w="50800" h="50800"/>
        </a:sp3d>
      </dgm:spPr>
    </dgm:pt>
  </dgm:ptLst>
  <dgm:cxnLst>
    <dgm:cxn modelId="{072DA10C-3939-44B7-967C-9682D37E4A45}" srcId="{96361CA9-3640-4FB0-9EC7-AA90AB665DC6}" destId="{A8C12460-38AD-4DF5-B349-3A51BAC4DFAD}" srcOrd="0" destOrd="0" parTransId="{CBCB98E2-C093-45AD-9B36-B12D1DF3FCA0}" sibTransId="{CCDF5ECA-8CC1-48DB-BAED-974B65FD7CF0}"/>
    <dgm:cxn modelId="{FEF00E1B-7C5B-49AD-ABB1-E7FFE5E21EE2}" srcId="{96361CA9-3640-4FB0-9EC7-AA90AB665DC6}" destId="{44FB7CEA-65C1-454F-9EDB-C2B7B0E72BFC}" srcOrd="2" destOrd="0" parTransId="{BBA6FFC0-EF8A-4045-ACDA-6CEE04205EE0}" sibTransId="{FB7FFFA7-99EF-4D3A-B541-2590B272CC4A}"/>
    <dgm:cxn modelId="{22F7382F-9661-40B2-9BC2-B0FD1C234746}" type="presOf" srcId="{44FB7CEA-65C1-454F-9EDB-C2B7B0E72BFC}" destId="{5834B672-12E7-498D-9779-113D72945C5A}" srcOrd="0" destOrd="0" presId="urn:microsoft.com/office/officeart/2008/layout/VerticalCurvedList"/>
    <dgm:cxn modelId="{98DB3132-21AB-4E54-B5B1-43C145132B8E}" srcId="{96361CA9-3640-4FB0-9EC7-AA90AB665DC6}" destId="{6D7945FD-4299-4A2D-B566-5F83FE73C321}" srcOrd="10" destOrd="0" parTransId="{3D9B43EA-3B81-4BCD-91BB-F9B5953942D8}" sibTransId="{5561201D-54BE-49BB-8233-35440ECC9F71}"/>
    <dgm:cxn modelId="{8EA48035-E76B-444A-BB41-A8770BAC6695}" type="presOf" srcId="{702064A8-9338-4C27-ABAF-4285ED85D987}" destId="{F052782E-AA6A-4CE5-B801-693FADC508C2}" srcOrd="0" destOrd="0" presId="urn:microsoft.com/office/officeart/2008/layout/VerticalCurvedList"/>
    <dgm:cxn modelId="{C341F83D-9B11-4468-AAB0-DCFA2584C86D}" type="presOf" srcId="{E58259F8-B74D-4083-B959-6993A4A4FA7C}" destId="{97B3FD2F-3FD8-47B2-B9C7-884AC701C078}" srcOrd="0" destOrd="0" presId="urn:microsoft.com/office/officeart/2008/layout/VerticalCurvedList"/>
    <dgm:cxn modelId="{CBEB0357-0F1A-4BE7-ABBE-BA353E3F0FB3}" type="presOf" srcId="{F9CB2751-3B13-4504-931B-C01E6F3CB25B}" destId="{6EBF98D6-307D-49ED-8D0F-998AD2777DB8}" srcOrd="0" destOrd="0" presId="urn:microsoft.com/office/officeart/2008/layout/VerticalCurvedList"/>
    <dgm:cxn modelId="{CCB44458-9794-49B8-9CC1-EF86F36F1D86}" srcId="{96361CA9-3640-4FB0-9EC7-AA90AB665DC6}" destId="{8D861B7E-A32D-4460-BCB4-03F4018A5428}" srcOrd="11" destOrd="0" parTransId="{7D972DD4-E7F2-4504-80D4-97D7897937E6}" sibTransId="{A14E8650-05DC-4449-BB47-67E3B1BC14B4}"/>
    <dgm:cxn modelId="{A1237487-1D99-4127-A0D7-5D4AA06C60C5}" type="presOf" srcId="{47AAB1F5-5DA0-46F7-8410-BEBA4273F37D}" destId="{3765B692-DD38-40D0-882C-CE172E0C35AF}" srcOrd="0" destOrd="0" presId="urn:microsoft.com/office/officeart/2008/layout/VerticalCurvedList"/>
    <dgm:cxn modelId="{9F535799-DA8D-40DE-8717-081069A02920}" srcId="{96361CA9-3640-4FB0-9EC7-AA90AB665DC6}" destId="{319C8B12-7F4A-4524-9938-C9AA8BB6274A}" srcOrd="9" destOrd="0" parTransId="{630B67EF-C54A-4B8C-AFE4-A447F8481130}" sibTransId="{D1697255-1746-460B-B65B-096FBEB0D983}"/>
    <dgm:cxn modelId="{E86DE19C-EC42-485C-A9E7-289C4AFFD947}" srcId="{96361CA9-3640-4FB0-9EC7-AA90AB665DC6}" destId="{F9CB2751-3B13-4504-931B-C01E6F3CB25B}" srcOrd="3" destOrd="0" parTransId="{AF73E7E5-FB41-4976-A2E7-9A3E31B0113E}" sibTransId="{7E40CAD4-67EC-4B72-92AE-DD904C024EA6}"/>
    <dgm:cxn modelId="{E98C7FA1-B14D-465B-8D4C-76D674E41A44}" srcId="{96361CA9-3640-4FB0-9EC7-AA90AB665DC6}" destId="{47AAB1F5-5DA0-46F7-8410-BEBA4273F37D}" srcOrd="5" destOrd="0" parTransId="{628CB562-1AB5-4E3C-AF40-C2C7A9A0D3B9}" sibTransId="{A3932316-A8EF-4AE0-ABA9-DB77A81F449B}"/>
    <dgm:cxn modelId="{97B240A2-51AC-4AFD-95B0-3CA616FAE84E}" srcId="{96361CA9-3640-4FB0-9EC7-AA90AB665DC6}" destId="{6C229E6A-C868-4587-83EE-20445068B939}" srcOrd="13" destOrd="0" parTransId="{E4ED14C3-65AF-4B8F-99C2-C16ECCE4598C}" sibTransId="{0BA40B6C-B07F-4693-A4E9-8B802F6048E8}"/>
    <dgm:cxn modelId="{2E5F58A9-83CA-4629-900D-9890744DB064}" srcId="{96361CA9-3640-4FB0-9EC7-AA90AB665DC6}" destId="{702064A8-9338-4C27-ABAF-4285ED85D987}" srcOrd="4" destOrd="0" parTransId="{92A13A2F-62AF-4C07-8DB3-0242703D1150}" sibTransId="{BE0C7136-482B-4768-A561-156A81159A7D}"/>
    <dgm:cxn modelId="{E05C7CB1-BC59-4824-888A-8EDE7A288157}" srcId="{96361CA9-3640-4FB0-9EC7-AA90AB665DC6}" destId="{958F4A8B-3B11-4CA2-8423-9341AA0249B7}" srcOrd="6" destOrd="0" parTransId="{33308F71-97FD-40AC-8B65-904B22EAC97A}" sibTransId="{085804A0-176D-4460-B67B-0D6C4AE830DF}"/>
    <dgm:cxn modelId="{F43447BC-2627-42CA-A9A7-12A585F193FF}" type="presOf" srcId="{CCDF5ECA-8CC1-48DB-BAED-974B65FD7CF0}" destId="{3C6D2635-B48E-48A4-A3A4-92B6CC162427}" srcOrd="0" destOrd="0" presId="urn:microsoft.com/office/officeart/2008/layout/VerticalCurvedList"/>
    <dgm:cxn modelId="{21151FCE-C497-42B6-A7FA-B66A81E81FE6}" type="presOf" srcId="{96361CA9-3640-4FB0-9EC7-AA90AB665DC6}" destId="{90AAAE2A-9B07-452E-B6F4-47451E83EA7B}" srcOrd="0" destOrd="0" presId="urn:microsoft.com/office/officeart/2008/layout/VerticalCurvedList"/>
    <dgm:cxn modelId="{29F3A3D6-EE4E-4353-83AB-9A5A80027721}" srcId="{96361CA9-3640-4FB0-9EC7-AA90AB665DC6}" destId="{4587F5C3-1747-46D0-8234-585812552997}" srcOrd="12" destOrd="0" parTransId="{20E1FEDD-FB38-4495-9F98-DF895F5ACAA0}" sibTransId="{8CCCA2B5-1D71-4F6D-9252-62D6FF6B1135}"/>
    <dgm:cxn modelId="{2111ACDA-5420-4C59-AFF6-FAA7D767399D}" type="presOf" srcId="{958F4A8B-3B11-4CA2-8423-9341AA0249B7}" destId="{C3D9DBD6-8753-4A11-BB8F-A77F385A399E}" srcOrd="0" destOrd="0" presId="urn:microsoft.com/office/officeart/2008/layout/VerticalCurvedList"/>
    <dgm:cxn modelId="{EFB3DCE2-2D09-4BCF-A7FF-BFF162C6C99B}" srcId="{96361CA9-3640-4FB0-9EC7-AA90AB665DC6}" destId="{6AEE600D-41E5-40E6-B53F-F3DC7696BBA2}" srcOrd="8" destOrd="0" parTransId="{57E0536B-70E0-4D20-8E25-29F2800DF283}" sibTransId="{137E7857-8469-4A73-A97A-5DE6DDE03F85}"/>
    <dgm:cxn modelId="{826A9EE3-8317-46E6-89FF-F9C8D8AEF992}" type="presOf" srcId="{A8C12460-38AD-4DF5-B349-3A51BAC4DFAD}" destId="{5F8D2984-D747-4CC0-9720-D37E96E72F5C}" srcOrd="0" destOrd="0" presId="urn:microsoft.com/office/officeart/2008/layout/VerticalCurvedList"/>
    <dgm:cxn modelId="{4B6A91F9-5987-4CC9-83BA-E9DA712B1389}" srcId="{96361CA9-3640-4FB0-9EC7-AA90AB665DC6}" destId="{D99F527F-1DA3-4FAE-B672-46C6D31F02F8}" srcOrd="7" destOrd="0" parTransId="{01D26AE1-10CC-4713-9B0A-2295C1D12711}" sibTransId="{415023F9-F78F-41EA-904B-8F040748DD4A}"/>
    <dgm:cxn modelId="{86DE4BFE-EB53-4288-B818-E07DC5CA646F}" srcId="{96361CA9-3640-4FB0-9EC7-AA90AB665DC6}" destId="{E58259F8-B74D-4083-B959-6993A4A4FA7C}" srcOrd="1" destOrd="0" parTransId="{A7C44058-1B76-45FC-A7F4-9FF55780249E}" sibTransId="{5D1E6862-01DA-49E6-851A-61282E20F282}"/>
    <dgm:cxn modelId="{F0647A4D-430D-4CBD-9F10-D4A4919F943A}" type="presParOf" srcId="{90AAAE2A-9B07-452E-B6F4-47451E83EA7B}" destId="{A00CAC49-C9FC-4FEF-8897-C83D1388281B}" srcOrd="0" destOrd="0" presId="urn:microsoft.com/office/officeart/2008/layout/VerticalCurvedList"/>
    <dgm:cxn modelId="{1B89FD0D-744E-4E92-8628-F6900FE2B9ED}" type="presParOf" srcId="{A00CAC49-C9FC-4FEF-8897-C83D1388281B}" destId="{725EC7CE-015B-4BBC-869A-6F19F5693F11}" srcOrd="0" destOrd="0" presId="urn:microsoft.com/office/officeart/2008/layout/VerticalCurvedList"/>
    <dgm:cxn modelId="{E8D87266-C501-40FB-BC91-3D2E6CE753B5}" type="presParOf" srcId="{725EC7CE-015B-4BBC-869A-6F19F5693F11}" destId="{13FA7771-4394-4955-9CBE-EB64B412AF15}" srcOrd="0" destOrd="0" presId="urn:microsoft.com/office/officeart/2008/layout/VerticalCurvedList"/>
    <dgm:cxn modelId="{BA5660B9-AB6D-4979-B206-87FB2F08BD2D}" type="presParOf" srcId="{725EC7CE-015B-4BBC-869A-6F19F5693F11}" destId="{3C6D2635-B48E-48A4-A3A4-92B6CC162427}" srcOrd="1" destOrd="0" presId="urn:microsoft.com/office/officeart/2008/layout/VerticalCurvedList"/>
    <dgm:cxn modelId="{C655A7A2-3F09-4C9E-9FBB-676F7038D614}" type="presParOf" srcId="{725EC7CE-015B-4BBC-869A-6F19F5693F11}" destId="{97E24CFD-FB48-49D8-97D5-1A4DE6B13A7A}" srcOrd="2" destOrd="0" presId="urn:microsoft.com/office/officeart/2008/layout/VerticalCurvedList"/>
    <dgm:cxn modelId="{39CCE467-8BB2-4AFC-8174-9E7E07166B2F}" type="presParOf" srcId="{725EC7CE-015B-4BBC-869A-6F19F5693F11}" destId="{B8B33951-3B15-4670-A0C9-34973C2C9A05}" srcOrd="3" destOrd="0" presId="urn:microsoft.com/office/officeart/2008/layout/VerticalCurvedList"/>
    <dgm:cxn modelId="{13EED6E8-2B21-4386-8525-D3811E4DA901}" type="presParOf" srcId="{A00CAC49-C9FC-4FEF-8897-C83D1388281B}" destId="{5F8D2984-D747-4CC0-9720-D37E96E72F5C}" srcOrd="1" destOrd="0" presId="urn:microsoft.com/office/officeart/2008/layout/VerticalCurvedList"/>
    <dgm:cxn modelId="{E30C5509-6F46-44BC-9740-44408A4F3209}" type="presParOf" srcId="{A00CAC49-C9FC-4FEF-8897-C83D1388281B}" destId="{E3AF7D8B-9C57-4B6A-ADEC-3D62B424A1CE}" srcOrd="2" destOrd="0" presId="urn:microsoft.com/office/officeart/2008/layout/VerticalCurvedList"/>
    <dgm:cxn modelId="{50CC5222-3305-4147-81B6-08925C05BE51}" type="presParOf" srcId="{E3AF7D8B-9C57-4B6A-ADEC-3D62B424A1CE}" destId="{CC9ECBC0-926F-49F1-9B82-F9C345566A76}" srcOrd="0" destOrd="0" presId="urn:microsoft.com/office/officeart/2008/layout/VerticalCurvedList"/>
    <dgm:cxn modelId="{9B4722DB-9D5A-48C0-88C1-5946724D1C30}" type="presParOf" srcId="{A00CAC49-C9FC-4FEF-8897-C83D1388281B}" destId="{97B3FD2F-3FD8-47B2-B9C7-884AC701C078}" srcOrd="3" destOrd="0" presId="urn:microsoft.com/office/officeart/2008/layout/VerticalCurvedList"/>
    <dgm:cxn modelId="{54249911-EBDE-4C53-A7F0-3C1E3FDA36E3}" type="presParOf" srcId="{A00CAC49-C9FC-4FEF-8897-C83D1388281B}" destId="{BCE587FA-6B41-48AF-B696-752B2247AFBB}" srcOrd="4" destOrd="0" presId="urn:microsoft.com/office/officeart/2008/layout/VerticalCurvedList"/>
    <dgm:cxn modelId="{E94471C2-63BB-4886-942F-83857E57E37D}" type="presParOf" srcId="{BCE587FA-6B41-48AF-B696-752B2247AFBB}" destId="{E9B949E9-9149-49E9-9942-D398301D8B65}" srcOrd="0" destOrd="0" presId="urn:microsoft.com/office/officeart/2008/layout/VerticalCurvedList"/>
    <dgm:cxn modelId="{463C6901-D1EE-46BD-A23C-0A70E5372785}" type="presParOf" srcId="{A00CAC49-C9FC-4FEF-8897-C83D1388281B}" destId="{5834B672-12E7-498D-9779-113D72945C5A}" srcOrd="5" destOrd="0" presId="urn:microsoft.com/office/officeart/2008/layout/VerticalCurvedList"/>
    <dgm:cxn modelId="{925FE0D1-C2F6-4B53-BFC7-F6A02A9395F7}" type="presParOf" srcId="{A00CAC49-C9FC-4FEF-8897-C83D1388281B}" destId="{E9AA7977-6608-49A9-93B0-D353C42A5C25}" srcOrd="6" destOrd="0" presId="urn:microsoft.com/office/officeart/2008/layout/VerticalCurvedList"/>
    <dgm:cxn modelId="{6359A090-34B9-400B-B930-A037CF7EFA34}" type="presParOf" srcId="{E9AA7977-6608-49A9-93B0-D353C42A5C25}" destId="{746C7490-C76A-4B91-83DF-5CE26ABB6C2B}" srcOrd="0" destOrd="0" presId="urn:microsoft.com/office/officeart/2008/layout/VerticalCurvedList"/>
    <dgm:cxn modelId="{6C0D2312-8C04-4DCA-B758-D16E8C03A54B}" type="presParOf" srcId="{A00CAC49-C9FC-4FEF-8897-C83D1388281B}" destId="{6EBF98D6-307D-49ED-8D0F-998AD2777DB8}" srcOrd="7" destOrd="0" presId="urn:microsoft.com/office/officeart/2008/layout/VerticalCurvedList"/>
    <dgm:cxn modelId="{CD296FB6-8C49-4119-9ED1-D9062E4657F8}" type="presParOf" srcId="{A00CAC49-C9FC-4FEF-8897-C83D1388281B}" destId="{B613B363-1EAF-4CAE-A535-C1FEE44B196F}" srcOrd="8" destOrd="0" presId="urn:microsoft.com/office/officeart/2008/layout/VerticalCurvedList"/>
    <dgm:cxn modelId="{D25E8B8E-5CE8-4F94-900C-B915330C6464}" type="presParOf" srcId="{B613B363-1EAF-4CAE-A535-C1FEE44B196F}" destId="{6EE4ABD3-F7AC-40A1-9C51-B295B44B77F5}" srcOrd="0" destOrd="0" presId="urn:microsoft.com/office/officeart/2008/layout/VerticalCurvedList"/>
    <dgm:cxn modelId="{5BE5582B-9A4D-46A9-B655-006344BD9436}" type="presParOf" srcId="{A00CAC49-C9FC-4FEF-8897-C83D1388281B}" destId="{F052782E-AA6A-4CE5-B801-693FADC508C2}" srcOrd="9" destOrd="0" presId="urn:microsoft.com/office/officeart/2008/layout/VerticalCurvedList"/>
    <dgm:cxn modelId="{D49C2C31-0DD7-43B3-B1AB-BB91BA70362E}" type="presParOf" srcId="{A00CAC49-C9FC-4FEF-8897-C83D1388281B}" destId="{CD92CE3A-0745-4FD0-A47A-EFC262E6F4DD}" srcOrd="10" destOrd="0" presId="urn:microsoft.com/office/officeart/2008/layout/VerticalCurvedList"/>
    <dgm:cxn modelId="{F2B2CDA9-7EC4-4432-BF2C-034833B05576}" type="presParOf" srcId="{CD92CE3A-0745-4FD0-A47A-EFC262E6F4DD}" destId="{FB3A11CC-5240-4042-8247-79CD84EAFECD}" srcOrd="0" destOrd="0" presId="urn:microsoft.com/office/officeart/2008/layout/VerticalCurvedList"/>
    <dgm:cxn modelId="{23D94B6B-558F-4987-AE33-6F63452D01EC}" type="presParOf" srcId="{A00CAC49-C9FC-4FEF-8897-C83D1388281B}" destId="{3765B692-DD38-40D0-882C-CE172E0C35AF}" srcOrd="11" destOrd="0" presId="urn:microsoft.com/office/officeart/2008/layout/VerticalCurvedList"/>
    <dgm:cxn modelId="{EF4DF13D-C139-4804-8BE0-5C929E14CABB}" type="presParOf" srcId="{A00CAC49-C9FC-4FEF-8897-C83D1388281B}" destId="{5E014005-51F9-4DF1-A9AC-4D58260650A5}" srcOrd="12" destOrd="0" presId="urn:microsoft.com/office/officeart/2008/layout/VerticalCurvedList"/>
    <dgm:cxn modelId="{44C85D02-BB5E-4A41-B19D-632C3AAE3CCA}" type="presParOf" srcId="{5E014005-51F9-4DF1-A9AC-4D58260650A5}" destId="{92950257-3D6D-4365-8365-4C16278ADC25}" srcOrd="0" destOrd="0" presId="urn:microsoft.com/office/officeart/2008/layout/VerticalCurvedList"/>
    <dgm:cxn modelId="{299D7934-6A8B-4448-A653-E4F245AFA4D2}" type="presParOf" srcId="{A00CAC49-C9FC-4FEF-8897-C83D1388281B}" destId="{C3D9DBD6-8753-4A11-BB8F-A77F385A399E}" srcOrd="13" destOrd="0" presId="urn:microsoft.com/office/officeart/2008/layout/VerticalCurvedList"/>
    <dgm:cxn modelId="{7A01DDA4-2565-4017-8EE2-9F4A63AE2B49}" type="presParOf" srcId="{A00CAC49-C9FC-4FEF-8897-C83D1388281B}" destId="{5C145020-EAF1-400E-B0F8-EA7B40FDC3A0}" srcOrd="14" destOrd="0" presId="urn:microsoft.com/office/officeart/2008/layout/VerticalCurvedList"/>
    <dgm:cxn modelId="{6C0CBFA9-FBD0-4901-8B86-83C0D8228EC0}" type="presParOf" srcId="{5C145020-EAF1-400E-B0F8-EA7B40FDC3A0}" destId="{F7A1D77B-4902-4740-A321-6DD3D114E94C}" srcOrd="0" destOrd="0" presId="urn:microsoft.com/office/officeart/2008/layout/VerticalCurvedList"/>
  </dgm:cxnLst>
  <dgm:bg>
    <a:effectLst>
      <a:outerShdw blurRad="50800" dist="38100" dir="2700000" algn="tl" rotWithShape="0">
        <a:prstClr val="black">
          <a:alpha val="40000"/>
        </a:prstClr>
      </a:outerShdw>
    </a:effectLst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2CEAAA5-F92E-4E75-B013-5DC05F4EED35}" type="doc">
      <dgm:prSet loTypeId="urn:microsoft.com/office/officeart/2005/8/layout/hProcess3" loCatId="process" qsTypeId="urn:microsoft.com/office/officeart/2005/8/quickstyle/simple1" qsCatId="simple" csTypeId="urn:microsoft.com/office/officeart/2005/8/colors/accent1_2" csCatId="accent1" phldr="1"/>
      <dgm:spPr/>
    </dgm:pt>
    <dgm:pt modelId="{4A155B98-8483-43F8-B856-51ECCF11887A}">
      <dgm:prSet phldrT="[Текст]"/>
      <dgm:spPr/>
      <dgm:t>
        <a:bodyPr/>
        <a:lstStyle/>
        <a:p>
          <a:r>
            <a:rPr lang="ru-RU" dirty="0">
              <a:solidFill>
                <a:schemeClr val="bg1"/>
              </a:solidFill>
            </a:rPr>
            <a:t> Подготовка к весенне-летнему периоду</a:t>
          </a:r>
        </a:p>
      </dgm:t>
    </dgm:pt>
    <dgm:pt modelId="{19D883B6-4BDF-404D-ACD5-60D1C5A0FA32}" type="parTrans" cxnId="{D1AD6A37-86D8-408A-BC56-BDC3D1436A13}">
      <dgm:prSet/>
      <dgm:spPr/>
      <dgm:t>
        <a:bodyPr/>
        <a:lstStyle/>
        <a:p>
          <a:endParaRPr lang="ru-RU"/>
        </a:p>
      </dgm:t>
    </dgm:pt>
    <dgm:pt modelId="{9A88F7EC-7C83-4E19-A45B-721DF059B91C}" type="sibTrans" cxnId="{D1AD6A37-86D8-408A-BC56-BDC3D1436A13}">
      <dgm:prSet/>
      <dgm:spPr/>
      <dgm:t>
        <a:bodyPr/>
        <a:lstStyle/>
        <a:p>
          <a:endParaRPr lang="ru-RU"/>
        </a:p>
      </dgm:t>
    </dgm:pt>
    <dgm:pt modelId="{B41875D8-C7DD-4F7C-9EDA-F7261C686A24}" type="pres">
      <dgm:prSet presAssocID="{12CEAAA5-F92E-4E75-B013-5DC05F4EED35}" presName="Name0" presStyleCnt="0">
        <dgm:presLayoutVars>
          <dgm:dir/>
          <dgm:animLvl val="lvl"/>
          <dgm:resizeHandles val="exact"/>
        </dgm:presLayoutVars>
      </dgm:prSet>
      <dgm:spPr/>
    </dgm:pt>
    <dgm:pt modelId="{00380290-94EB-4349-BA22-D7A939B159BB}" type="pres">
      <dgm:prSet presAssocID="{12CEAAA5-F92E-4E75-B013-5DC05F4EED35}" presName="dummy" presStyleCnt="0"/>
      <dgm:spPr/>
    </dgm:pt>
    <dgm:pt modelId="{B4EB5330-51AD-4C02-B306-F00C47D2B2FF}" type="pres">
      <dgm:prSet presAssocID="{12CEAAA5-F92E-4E75-B013-5DC05F4EED35}" presName="linH" presStyleCnt="0"/>
      <dgm:spPr/>
    </dgm:pt>
    <dgm:pt modelId="{F8BA34FC-E8AA-4136-8488-8D2F57AA4FA7}" type="pres">
      <dgm:prSet presAssocID="{12CEAAA5-F92E-4E75-B013-5DC05F4EED35}" presName="padding1" presStyleCnt="0"/>
      <dgm:spPr/>
    </dgm:pt>
    <dgm:pt modelId="{A31DC39A-1521-47BF-AD85-91C28F67A8D2}" type="pres">
      <dgm:prSet presAssocID="{4A155B98-8483-43F8-B856-51ECCF11887A}" presName="linV" presStyleCnt="0"/>
      <dgm:spPr/>
    </dgm:pt>
    <dgm:pt modelId="{C162EC97-413C-47B3-98D7-5F90C81DC075}" type="pres">
      <dgm:prSet presAssocID="{4A155B98-8483-43F8-B856-51ECCF11887A}" presName="spVertical1" presStyleCnt="0"/>
      <dgm:spPr/>
    </dgm:pt>
    <dgm:pt modelId="{6D40A0F0-77FB-4609-8312-EBC09A32F81A}" type="pres">
      <dgm:prSet presAssocID="{4A155B98-8483-43F8-B856-51ECCF11887A}" presName="parTx" presStyleLbl="revTx" presStyleIdx="0" presStyleCnt="1" custScaleX="2000000" custLinFactX="-94423" custLinFactNeighborX="-100000">
        <dgm:presLayoutVars>
          <dgm:chMax val="0"/>
          <dgm:chPref val="0"/>
          <dgm:bulletEnabled val="1"/>
        </dgm:presLayoutVars>
      </dgm:prSet>
      <dgm:spPr/>
    </dgm:pt>
    <dgm:pt modelId="{4CDEA2C1-AE60-4966-AC00-DC99E6CB2AD5}" type="pres">
      <dgm:prSet presAssocID="{4A155B98-8483-43F8-B856-51ECCF11887A}" presName="spVertical2" presStyleCnt="0"/>
      <dgm:spPr/>
    </dgm:pt>
    <dgm:pt modelId="{C90A9A28-72F5-4D01-9EB3-2E009D61827E}" type="pres">
      <dgm:prSet presAssocID="{4A155B98-8483-43F8-B856-51ECCF11887A}" presName="spVertical3" presStyleCnt="0"/>
      <dgm:spPr/>
    </dgm:pt>
    <dgm:pt modelId="{49F41F07-B3FA-4263-A372-339973DDDE29}" type="pres">
      <dgm:prSet presAssocID="{12CEAAA5-F92E-4E75-B013-5DC05F4EED35}" presName="padding2" presStyleCnt="0"/>
      <dgm:spPr/>
    </dgm:pt>
    <dgm:pt modelId="{3058D6B4-F9CF-4648-AC62-93015E938C44}" type="pres">
      <dgm:prSet presAssocID="{12CEAAA5-F92E-4E75-B013-5DC05F4EED35}" presName="negArrow" presStyleCnt="0"/>
      <dgm:spPr/>
    </dgm:pt>
    <dgm:pt modelId="{8E99CF5E-5187-4052-B996-2CD1A81DD83F}" type="pres">
      <dgm:prSet presAssocID="{12CEAAA5-F92E-4E75-B013-5DC05F4EED35}" presName="backgroundArrow" presStyleLbl="node1" presStyleIdx="0" presStyleCnt="1" custLinFactNeighborX="-693" custLinFactNeighborY="351"/>
      <dgm:spPr>
        <a:solidFill>
          <a:schemeClr val="accent4">
            <a:lumMod val="75000"/>
          </a:schemeClr>
        </a:solidFill>
      </dgm:spPr>
    </dgm:pt>
  </dgm:ptLst>
  <dgm:cxnLst>
    <dgm:cxn modelId="{E3D06E10-B89B-4FAF-A9CB-CF720019F3FE}" type="presOf" srcId="{4A155B98-8483-43F8-B856-51ECCF11887A}" destId="{6D40A0F0-77FB-4609-8312-EBC09A32F81A}" srcOrd="0" destOrd="0" presId="urn:microsoft.com/office/officeart/2005/8/layout/hProcess3"/>
    <dgm:cxn modelId="{D1AD6A37-86D8-408A-BC56-BDC3D1436A13}" srcId="{12CEAAA5-F92E-4E75-B013-5DC05F4EED35}" destId="{4A155B98-8483-43F8-B856-51ECCF11887A}" srcOrd="0" destOrd="0" parTransId="{19D883B6-4BDF-404D-ACD5-60D1C5A0FA32}" sibTransId="{9A88F7EC-7C83-4E19-A45B-721DF059B91C}"/>
    <dgm:cxn modelId="{0B86C55E-FD04-43B9-A37F-690A287E6F3D}" type="presOf" srcId="{12CEAAA5-F92E-4E75-B013-5DC05F4EED35}" destId="{B41875D8-C7DD-4F7C-9EDA-F7261C686A24}" srcOrd="0" destOrd="0" presId="urn:microsoft.com/office/officeart/2005/8/layout/hProcess3"/>
    <dgm:cxn modelId="{40283769-5904-4DDD-A8C2-F3B6135E93FF}" type="presParOf" srcId="{B41875D8-C7DD-4F7C-9EDA-F7261C686A24}" destId="{00380290-94EB-4349-BA22-D7A939B159BB}" srcOrd="0" destOrd="0" presId="urn:microsoft.com/office/officeart/2005/8/layout/hProcess3"/>
    <dgm:cxn modelId="{34099E14-CB0B-460F-B842-880C0057392F}" type="presParOf" srcId="{B41875D8-C7DD-4F7C-9EDA-F7261C686A24}" destId="{B4EB5330-51AD-4C02-B306-F00C47D2B2FF}" srcOrd="1" destOrd="0" presId="urn:microsoft.com/office/officeart/2005/8/layout/hProcess3"/>
    <dgm:cxn modelId="{FB214CF7-E808-473C-B2AC-2D237DD3D106}" type="presParOf" srcId="{B4EB5330-51AD-4C02-B306-F00C47D2B2FF}" destId="{F8BA34FC-E8AA-4136-8488-8D2F57AA4FA7}" srcOrd="0" destOrd="0" presId="urn:microsoft.com/office/officeart/2005/8/layout/hProcess3"/>
    <dgm:cxn modelId="{A4954F2C-A628-43A1-8F0C-8615715D640E}" type="presParOf" srcId="{B4EB5330-51AD-4C02-B306-F00C47D2B2FF}" destId="{A31DC39A-1521-47BF-AD85-91C28F67A8D2}" srcOrd="1" destOrd="0" presId="urn:microsoft.com/office/officeart/2005/8/layout/hProcess3"/>
    <dgm:cxn modelId="{74EBF9D6-28E1-4E9B-AFE6-D12958DDF392}" type="presParOf" srcId="{A31DC39A-1521-47BF-AD85-91C28F67A8D2}" destId="{C162EC97-413C-47B3-98D7-5F90C81DC075}" srcOrd="0" destOrd="0" presId="urn:microsoft.com/office/officeart/2005/8/layout/hProcess3"/>
    <dgm:cxn modelId="{BA640BC6-7144-40AA-8A2A-E1B9D1A76712}" type="presParOf" srcId="{A31DC39A-1521-47BF-AD85-91C28F67A8D2}" destId="{6D40A0F0-77FB-4609-8312-EBC09A32F81A}" srcOrd="1" destOrd="0" presId="urn:microsoft.com/office/officeart/2005/8/layout/hProcess3"/>
    <dgm:cxn modelId="{D5118AE9-84AA-4D8F-9027-32E748A843E2}" type="presParOf" srcId="{A31DC39A-1521-47BF-AD85-91C28F67A8D2}" destId="{4CDEA2C1-AE60-4966-AC00-DC99E6CB2AD5}" srcOrd="2" destOrd="0" presId="urn:microsoft.com/office/officeart/2005/8/layout/hProcess3"/>
    <dgm:cxn modelId="{BC44698F-BB76-47DB-A678-891F00809585}" type="presParOf" srcId="{A31DC39A-1521-47BF-AD85-91C28F67A8D2}" destId="{C90A9A28-72F5-4D01-9EB3-2E009D61827E}" srcOrd="3" destOrd="0" presId="urn:microsoft.com/office/officeart/2005/8/layout/hProcess3"/>
    <dgm:cxn modelId="{0CDF9246-2488-40F4-906A-EF4229B9FC8D}" type="presParOf" srcId="{B4EB5330-51AD-4C02-B306-F00C47D2B2FF}" destId="{49F41F07-B3FA-4263-A372-339973DDDE29}" srcOrd="2" destOrd="0" presId="urn:microsoft.com/office/officeart/2005/8/layout/hProcess3"/>
    <dgm:cxn modelId="{6D291270-C6DC-44C4-ADD5-FD2DF883E598}" type="presParOf" srcId="{B4EB5330-51AD-4C02-B306-F00C47D2B2FF}" destId="{3058D6B4-F9CF-4648-AC62-93015E938C44}" srcOrd="3" destOrd="0" presId="urn:microsoft.com/office/officeart/2005/8/layout/hProcess3"/>
    <dgm:cxn modelId="{29C13B9C-9607-4A3D-BE84-2CC62AAE179F}" type="presParOf" srcId="{B4EB5330-51AD-4C02-B306-F00C47D2B2FF}" destId="{8E99CF5E-5187-4052-B996-2CD1A81DD83F}" srcOrd="4" destOrd="0" presId="urn:microsoft.com/office/officeart/2005/8/layout/hProcess3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96361CA9-3640-4FB0-9EC7-AA90AB665DC6}" type="doc">
      <dgm:prSet loTypeId="urn:microsoft.com/office/officeart/2008/layout/VerticalCurvedList" loCatId="list" qsTypeId="urn:microsoft.com/office/officeart/2005/8/quickstyle/3d5" qsCatId="3D" csTypeId="urn:microsoft.com/office/officeart/2005/8/colors/accent3_1" csCatId="accent3" phldr="1"/>
      <dgm:spPr>
        <a:scene3d>
          <a:camera prst="isometricOffAxis2Left" zoom="95000">
            <a:rot lat="1080000" lon="0" rev="0"/>
          </a:camera>
          <a:lightRig rig="flat" dir="t"/>
        </a:scene3d>
      </dgm:spPr>
      <dgm:t>
        <a:bodyPr/>
        <a:lstStyle/>
        <a:p>
          <a:endParaRPr lang="ru-RU"/>
        </a:p>
      </dgm:t>
    </dgm:pt>
    <dgm:pt modelId="{A8C12460-38AD-4DF5-B349-3A51BAC4DFAD}">
      <dgm:prSet phldrT="[Текст]" custT="1"/>
      <dgm:spPr/>
      <dgm:t>
        <a:bodyPr/>
        <a:lstStyle/>
        <a:p>
          <a:r>
            <a:rPr lang="ru-RU" sz="1600" dirty="0"/>
            <a:t>Наладка и ремонт инженерных систем </a:t>
          </a:r>
        </a:p>
      </dgm:t>
    </dgm:pt>
    <dgm:pt modelId="{CBCB98E2-C093-45AD-9B36-B12D1DF3FCA0}" type="parTrans" cxnId="{072DA10C-3939-44B7-967C-9682D37E4A45}">
      <dgm:prSet/>
      <dgm:spPr/>
      <dgm:t>
        <a:bodyPr/>
        <a:lstStyle/>
        <a:p>
          <a:endParaRPr lang="ru-RU"/>
        </a:p>
      </dgm:t>
    </dgm:pt>
    <dgm:pt modelId="{CCDF5ECA-8CC1-48DB-BAED-974B65FD7CF0}" type="sibTrans" cxnId="{072DA10C-3939-44B7-967C-9682D37E4A45}">
      <dgm:prSet/>
      <dgm:spPr/>
      <dgm:t>
        <a:bodyPr/>
        <a:lstStyle/>
        <a:p>
          <a:endParaRPr lang="ru-RU"/>
        </a:p>
      </dgm:t>
    </dgm:pt>
    <dgm:pt modelId="{E58259F8-B74D-4083-B959-6993A4A4FA7C}">
      <dgm:prSet phldrT="[Текст]" custT="1"/>
      <dgm:spPr/>
      <dgm:t>
        <a:bodyPr/>
        <a:lstStyle/>
        <a:p>
          <a:r>
            <a:rPr lang="ru-RU" sz="1600" dirty="0"/>
            <a:t>Промывка и гидравлическое испытание систем отопления и теплофикационного оборудования</a:t>
          </a:r>
        </a:p>
      </dgm:t>
    </dgm:pt>
    <dgm:pt modelId="{A7C44058-1B76-45FC-A7F4-9FF55780249E}" type="parTrans" cxnId="{86DE4BFE-EB53-4288-B818-E07DC5CA646F}">
      <dgm:prSet/>
      <dgm:spPr/>
      <dgm:t>
        <a:bodyPr/>
        <a:lstStyle/>
        <a:p>
          <a:endParaRPr lang="ru-RU"/>
        </a:p>
      </dgm:t>
    </dgm:pt>
    <dgm:pt modelId="{5D1E6862-01DA-49E6-851A-61282E20F282}" type="sibTrans" cxnId="{86DE4BFE-EB53-4288-B818-E07DC5CA646F}">
      <dgm:prSet/>
      <dgm:spPr/>
      <dgm:t>
        <a:bodyPr/>
        <a:lstStyle/>
        <a:p>
          <a:endParaRPr lang="ru-RU"/>
        </a:p>
      </dgm:t>
    </dgm:pt>
    <dgm:pt modelId="{44FB7CEA-65C1-454F-9EDB-C2B7B0E72BFC}">
      <dgm:prSet phldrT="[Текст]" custT="1"/>
      <dgm:spPr/>
      <dgm:t>
        <a:bodyPr/>
        <a:lstStyle/>
        <a:p>
          <a:r>
            <a:rPr lang="ru-RU" sz="1600" dirty="0"/>
            <a:t>Ремонт, утепление и прочистка дымовых и вентиляционных каналов</a:t>
          </a:r>
        </a:p>
      </dgm:t>
    </dgm:pt>
    <dgm:pt modelId="{BBA6FFC0-EF8A-4045-ACDA-6CEE04205EE0}" type="parTrans" cxnId="{FEF00E1B-7C5B-49AD-ABB1-E7FFE5E21EE2}">
      <dgm:prSet/>
      <dgm:spPr/>
      <dgm:t>
        <a:bodyPr/>
        <a:lstStyle/>
        <a:p>
          <a:endParaRPr lang="ru-RU"/>
        </a:p>
      </dgm:t>
    </dgm:pt>
    <dgm:pt modelId="{FB7FFFA7-99EF-4D3A-B541-2590B272CC4A}" type="sibTrans" cxnId="{FEF00E1B-7C5B-49AD-ABB1-E7FFE5E21EE2}">
      <dgm:prSet/>
      <dgm:spPr/>
      <dgm:t>
        <a:bodyPr/>
        <a:lstStyle/>
        <a:p>
          <a:endParaRPr lang="ru-RU"/>
        </a:p>
      </dgm:t>
    </dgm:pt>
    <dgm:pt modelId="{F9CB2751-3B13-4504-931B-C01E6F3CB25B}">
      <dgm:prSet phldrT="[Текст]" custT="1"/>
      <dgm:spPr/>
      <dgm:t>
        <a:bodyPr/>
        <a:lstStyle/>
        <a:p>
          <a:r>
            <a:rPr lang="ru-RU" sz="1600" dirty="0"/>
            <a:t>Ремонт кровель, водосточных труб, фасадов</a:t>
          </a:r>
        </a:p>
      </dgm:t>
    </dgm:pt>
    <dgm:pt modelId="{AF73E7E5-FB41-4976-A2E7-9A3E31B0113E}" type="parTrans" cxnId="{E86DE19C-EC42-485C-A9E7-289C4AFFD947}">
      <dgm:prSet/>
      <dgm:spPr/>
      <dgm:t>
        <a:bodyPr/>
        <a:lstStyle/>
        <a:p>
          <a:endParaRPr lang="ru-RU"/>
        </a:p>
      </dgm:t>
    </dgm:pt>
    <dgm:pt modelId="{7E40CAD4-67EC-4B72-92AE-DD904C024EA6}" type="sibTrans" cxnId="{E86DE19C-EC42-485C-A9E7-289C4AFFD947}">
      <dgm:prSet/>
      <dgm:spPr/>
      <dgm:t>
        <a:bodyPr/>
        <a:lstStyle/>
        <a:p>
          <a:endParaRPr lang="ru-RU"/>
        </a:p>
      </dgm:t>
    </dgm:pt>
    <dgm:pt modelId="{6C229E6A-C868-4587-83EE-20445068B939}">
      <dgm:prSet phldrT="[Текст]" custT="1"/>
      <dgm:spPr/>
      <dgm:t>
        <a:bodyPr/>
        <a:lstStyle/>
        <a:p>
          <a:endParaRPr lang="ru-RU" sz="1600" dirty="0"/>
        </a:p>
      </dgm:t>
    </dgm:pt>
    <dgm:pt modelId="{E4ED14C3-65AF-4B8F-99C2-C16ECCE4598C}" type="parTrans" cxnId="{97B240A2-51AC-4AFD-95B0-3CA616FAE84E}">
      <dgm:prSet/>
      <dgm:spPr/>
      <dgm:t>
        <a:bodyPr/>
        <a:lstStyle/>
        <a:p>
          <a:endParaRPr lang="ru-RU"/>
        </a:p>
      </dgm:t>
    </dgm:pt>
    <dgm:pt modelId="{0BA40B6C-B07F-4693-A4E9-8B802F6048E8}" type="sibTrans" cxnId="{97B240A2-51AC-4AFD-95B0-3CA616FAE84E}">
      <dgm:prSet/>
      <dgm:spPr/>
      <dgm:t>
        <a:bodyPr/>
        <a:lstStyle/>
        <a:p>
          <a:endParaRPr lang="ru-RU"/>
        </a:p>
      </dgm:t>
    </dgm:pt>
    <dgm:pt modelId="{90AAAE2A-9B07-452E-B6F4-47451E83EA7B}" type="pres">
      <dgm:prSet presAssocID="{96361CA9-3640-4FB0-9EC7-AA90AB665DC6}" presName="Name0" presStyleCnt="0">
        <dgm:presLayoutVars>
          <dgm:chMax val="7"/>
          <dgm:chPref val="7"/>
          <dgm:dir/>
        </dgm:presLayoutVars>
      </dgm:prSet>
      <dgm:spPr/>
    </dgm:pt>
    <dgm:pt modelId="{A00CAC49-C9FC-4FEF-8897-C83D1388281B}" type="pres">
      <dgm:prSet presAssocID="{96361CA9-3640-4FB0-9EC7-AA90AB665DC6}" presName="Name1" presStyleCnt="0"/>
      <dgm:spPr/>
    </dgm:pt>
    <dgm:pt modelId="{725EC7CE-015B-4BBC-869A-6F19F5693F11}" type="pres">
      <dgm:prSet presAssocID="{96361CA9-3640-4FB0-9EC7-AA90AB665DC6}" presName="cycle" presStyleCnt="0"/>
      <dgm:spPr/>
    </dgm:pt>
    <dgm:pt modelId="{13FA7771-4394-4955-9CBE-EB64B412AF15}" type="pres">
      <dgm:prSet presAssocID="{96361CA9-3640-4FB0-9EC7-AA90AB665DC6}" presName="srcNode" presStyleLbl="node1" presStyleIdx="0" presStyleCnt="4"/>
      <dgm:spPr/>
    </dgm:pt>
    <dgm:pt modelId="{3C6D2635-B48E-48A4-A3A4-92B6CC162427}" type="pres">
      <dgm:prSet presAssocID="{96361CA9-3640-4FB0-9EC7-AA90AB665DC6}" presName="conn" presStyleLbl="parChTrans1D2" presStyleIdx="0" presStyleCnt="1"/>
      <dgm:spPr/>
    </dgm:pt>
    <dgm:pt modelId="{97E24CFD-FB48-49D8-97D5-1A4DE6B13A7A}" type="pres">
      <dgm:prSet presAssocID="{96361CA9-3640-4FB0-9EC7-AA90AB665DC6}" presName="extraNode" presStyleLbl="node1" presStyleIdx="0" presStyleCnt="4"/>
      <dgm:spPr/>
    </dgm:pt>
    <dgm:pt modelId="{B8B33951-3B15-4670-A0C9-34973C2C9A05}" type="pres">
      <dgm:prSet presAssocID="{96361CA9-3640-4FB0-9EC7-AA90AB665DC6}" presName="dstNode" presStyleLbl="node1" presStyleIdx="0" presStyleCnt="4"/>
      <dgm:spPr/>
    </dgm:pt>
    <dgm:pt modelId="{5F8D2984-D747-4CC0-9720-D37E96E72F5C}" type="pres">
      <dgm:prSet presAssocID="{A8C12460-38AD-4DF5-B349-3A51BAC4DFAD}" presName="text_1" presStyleLbl="node1" presStyleIdx="0" presStyleCnt="4">
        <dgm:presLayoutVars>
          <dgm:bulletEnabled val="1"/>
        </dgm:presLayoutVars>
      </dgm:prSet>
      <dgm:spPr/>
    </dgm:pt>
    <dgm:pt modelId="{E3AF7D8B-9C57-4B6A-ADEC-3D62B424A1CE}" type="pres">
      <dgm:prSet presAssocID="{A8C12460-38AD-4DF5-B349-3A51BAC4DFAD}" presName="accent_1" presStyleCnt="0"/>
      <dgm:spPr/>
    </dgm:pt>
    <dgm:pt modelId="{CC9ECBC0-926F-49F1-9B82-F9C345566A76}" type="pres">
      <dgm:prSet presAssocID="{A8C12460-38AD-4DF5-B349-3A51BAC4DFAD}" presName="accentRepeatNode" presStyleLbl="solidFgAcc1" presStyleIdx="0" presStyleCnt="4"/>
      <dgm:spPr>
        <a:solidFill>
          <a:schemeClr val="accent4">
            <a:lumMod val="60000"/>
            <a:lumOff val="40000"/>
          </a:schemeClr>
        </a:solidFill>
        <a:sp3d z="57150" extrusionH="12700" prstMaterial="flat">
          <a:bevelT w="50800" h="50800"/>
        </a:sp3d>
      </dgm:spPr>
    </dgm:pt>
    <dgm:pt modelId="{97B3FD2F-3FD8-47B2-B9C7-884AC701C078}" type="pres">
      <dgm:prSet presAssocID="{E58259F8-B74D-4083-B959-6993A4A4FA7C}" presName="text_2" presStyleLbl="node1" presStyleIdx="1" presStyleCnt="4">
        <dgm:presLayoutVars>
          <dgm:bulletEnabled val="1"/>
        </dgm:presLayoutVars>
      </dgm:prSet>
      <dgm:spPr/>
    </dgm:pt>
    <dgm:pt modelId="{BCE587FA-6B41-48AF-B696-752B2247AFBB}" type="pres">
      <dgm:prSet presAssocID="{E58259F8-B74D-4083-B959-6993A4A4FA7C}" presName="accent_2" presStyleCnt="0"/>
      <dgm:spPr/>
    </dgm:pt>
    <dgm:pt modelId="{E9B949E9-9149-49E9-9942-D398301D8B65}" type="pres">
      <dgm:prSet presAssocID="{E58259F8-B74D-4083-B959-6993A4A4FA7C}" presName="accentRepeatNode" presStyleLbl="solidFgAcc1" presStyleIdx="1" presStyleCnt="4"/>
      <dgm:spPr>
        <a:solidFill>
          <a:schemeClr val="accent4">
            <a:lumMod val="60000"/>
            <a:lumOff val="40000"/>
          </a:schemeClr>
        </a:solidFill>
        <a:sp3d z="57150" extrusionH="12700" prstMaterial="flat">
          <a:bevelT w="50800" h="50800"/>
        </a:sp3d>
      </dgm:spPr>
    </dgm:pt>
    <dgm:pt modelId="{5834B672-12E7-498D-9779-113D72945C5A}" type="pres">
      <dgm:prSet presAssocID="{44FB7CEA-65C1-454F-9EDB-C2B7B0E72BFC}" presName="text_3" presStyleLbl="node1" presStyleIdx="2" presStyleCnt="4">
        <dgm:presLayoutVars>
          <dgm:bulletEnabled val="1"/>
        </dgm:presLayoutVars>
      </dgm:prSet>
      <dgm:spPr/>
    </dgm:pt>
    <dgm:pt modelId="{E9AA7977-6608-49A9-93B0-D353C42A5C25}" type="pres">
      <dgm:prSet presAssocID="{44FB7CEA-65C1-454F-9EDB-C2B7B0E72BFC}" presName="accent_3" presStyleCnt="0"/>
      <dgm:spPr/>
    </dgm:pt>
    <dgm:pt modelId="{746C7490-C76A-4B91-83DF-5CE26ABB6C2B}" type="pres">
      <dgm:prSet presAssocID="{44FB7CEA-65C1-454F-9EDB-C2B7B0E72BFC}" presName="accentRepeatNode" presStyleLbl="solidFgAcc1" presStyleIdx="2" presStyleCnt="4"/>
      <dgm:spPr>
        <a:solidFill>
          <a:schemeClr val="accent4">
            <a:lumMod val="60000"/>
            <a:lumOff val="40000"/>
          </a:schemeClr>
        </a:solidFill>
        <a:sp3d z="57150" extrusionH="12700" prstMaterial="flat">
          <a:bevelT w="50800" h="50800"/>
        </a:sp3d>
      </dgm:spPr>
    </dgm:pt>
    <dgm:pt modelId="{6EBF98D6-307D-49ED-8D0F-998AD2777DB8}" type="pres">
      <dgm:prSet presAssocID="{F9CB2751-3B13-4504-931B-C01E6F3CB25B}" presName="text_4" presStyleLbl="node1" presStyleIdx="3" presStyleCnt="4">
        <dgm:presLayoutVars>
          <dgm:bulletEnabled val="1"/>
        </dgm:presLayoutVars>
      </dgm:prSet>
      <dgm:spPr/>
    </dgm:pt>
    <dgm:pt modelId="{B613B363-1EAF-4CAE-A535-C1FEE44B196F}" type="pres">
      <dgm:prSet presAssocID="{F9CB2751-3B13-4504-931B-C01E6F3CB25B}" presName="accent_4" presStyleCnt="0"/>
      <dgm:spPr/>
    </dgm:pt>
    <dgm:pt modelId="{6EE4ABD3-F7AC-40A1-9C51-B295B44B77F5}" type="pres">
      <dgm:prSet presAssocID="{F9CB2751-3B13-4504-931B-C01E6F3CB25B}" presName="accentRepeatNode" presStyleLbl="solidFgAcc1" presStyleIdx="3" presStyleCnt="4"/>
      <dgm:spPr>
        <a:solidFill>
          <a:schemeClr val="accent4">
            <a:lumMod val="60000"/>
            <a:lumOff val="40000"/>
          </a:schemeClr>
        </a:solidFill>
        <a:sp3d z="57150" extrusionH="12700" prstMaterial="flat">
          <a:bevelT w="50800" h="50800"/>
        </a:sp3d>
      </dgm:spPr>
    </dgm:pt>
  </dgm:ptLst>
  <dgm:cxnLst>
    <dgm:cxn modelId="{072DA10C-3939-44B7-967C-9682D37E4A45}" srcId="{96361CA9-3640-4FB0-9EC7-AA90AB665DC6}" destId="{A8C12460-38AD-4DF5-B349-3A51BAC4DFAD}" srcOrd="0" destOrd="0" parTransId="{CBCB98E2-C093-45AD-9B36-B12D1DF3FCA0}" sibTransId="{CCDF5ECA-8CC1-48DB-BAED-974B65FD7CF0}"/>
    <dgm:cxn modelId="{FEF00E1B-7C5B-49AD-ABB1-E7FFE5E21EE2}" srcId="{96361CA9-3640-4FB0-9EC7-AA90AB665DC6}" destId="{44FB7CEA-65C1-454F-9EDB-C2B7B0E72BFC}" srcOrd="2" destOrd="0" parTransId="{BBA6FFC0-EF8A-4045-ACDA-6CEE04205EE0}" sibTransId="{FB7FFFA7-99EF-4D3A-B541-2590B272CC4A}"/>
    <dgm:cxn modelId="{22F7382F-9661-40B2-9BC2-B0FD1C234746}" type="presOf" srcId="{44FB7CEA-65C1-454F-9EDB-C2B7B0E72BFC}" destId="{5834B672-12E7-498D-9779-113D72945C5A}" srcOrd="0" destOrd="0" presId="urn:microsoft.com/office/officeart/2008/layout/VerticalCurvedList"/>
    <dgm:cxn modelId="{39AE1033-5900-4D40-900F-1D11780C3E9E}" type="presOf" srcId="{6C229E6A-C868-4587-83EE-20445068B939}" destId="{6EBF98D6-307D-49ED-8D0F-998AD2777DB8}" srcOrd="0" destOrd="1" presId="urn:microsoft.com/office/officeart/2008/layout/VerticalCurvedList"/>
    <dgm:cxn modelId="{C341F83D-9B11-4468-AAB0-DCFA2584C86D}" type="presOf" srcId="{E58259F8-B74D-4083-B959-6993A4A4FA7C}" destId="{97B3FD2F-3FD8-47B2-B9C7-884AC701C078}" srcOrd="0" destOrd="0" presId="urn:microsoft.com/office/officeart/2008/layout/VerticalCurvedList"/>
    <dgm:cxn modelId="{CBEB0357-0F1A-4BE7-ABBE-BA353E3F0FB3}" type="presOf" srcId="{F9CB2751-3B13-4504-931B-C01E6F3CB25B}" destId="{6EBF98D6-307D-49ED-8D0F-998AD2777DB8}" srcOrd="0" destOrd="0" presId="urn:microsoft.com/office/officeart/2008/layout/VerticalCurvedList"/>
    <dgm:cxn modelId="{E86DE19C-EC42-485C-A9E7-289C4AFFD947}" srcId="{96361CA9-3640-4FB0-9EC7-AA90AB665DC6}" destId="{F9CB2751-3B13-4504-931B-C01E6F3CB25B}" srcOrd="3" destOrd="0" parTransId="{AF73E7E5-FB41-4976-A2E7-9A3E31B0113E}" sibTransId="{7E40CAD4-67EC-4B72-92AE-DD904C024EA6}"/>
    <dgm:cxn modelId="{97B240A2-51AC-4AFD-95B0-3CA616FAE84E}" srcId="{F9CB2751-3B13-4504-931B-C01E6F3CB25B}" destId="{6C229E6A-C868-4587-83EE-20445068B939}" srcOrd="0" destOrd="0" parTransId="{E4ED14C3-65AF-4B8F-99C2-C16ECCE4598C}" sibTransId="{0BA40B6C-B07F-4693-A4E9-8B802F6048E8}"/>
    <dgm:cxn modelId="{F43447BC-2627-42CA-A9A7-12A585F193FF}" type="presOf" srcId="{CCDF5ECA-8CC1-48DB-BAED-974B65FD7CF0}" destId="{3C6D2635-B48E-48A4-A3A4-92B6CC162427}" srcOrd="0" destOrd="0" presId="urn:microsoft.com/office/officeart/2008/layout/VerticalCurvedList"/>
    <dgm:cxn modelId="{21151FCE-C497-42B6-A7FA-B66A81E81FE6}" type="presOf" srcId="{96361CA9-3640-4FB0-9EC7-AA90AB665DC6}" destId="{90AAAE2A-9B07-452E-B6F4-47451E83EA7B}" srcOrd="0" destOrd="0" presId="urn:microsoft.com/office/officeart/2008/layout/VerticalCurvedList"/>
    <dgm:cxn modelId="{826A9EE3-8317-46E6-89FF-F9C8D8AEF992}" type="presOf" srcId="{A8C12460-38AD-4DF5-B349-3A51BAC4DFAD}" destId="{5F8D2984-D747-4CC0-9720-D37E96E72F5C}" srcOrd="0" destOrd="0" presId="urn:microsoft.com/office/officeart/2008/layout/VerticalCurvedList"/>
    <dgm:cxn modelId="{86DE4BFE-EB53-4288-B818-E07DC5CA646F}" srcId="{96361CA9-3640-4FB0-9EC7-AA90AB665DC6}" destId="{E58259F8-B74D-4083-B959-6993A4A4FA7C}" srcOrd="1" destOrd="0" parTransId="{A7C44058-1B76-45FC-A7F4-9FF55780249E}" sibTransId="{5D1E6862-01DA-49E6-851A-61282E20F282}"/>
    <dgm:cxn modelId="{F0647A4D-430D-4CBD-9F10-D4A4919F943A}" type="presParOf" srcId="{90AAAE2A-9B07-452E-B6F4-47451E83EA7B}" destId="{A00CAC49-C9FC-4FEF-8897-C83D1388281B}" srcOrd="0" destOrd="0" presId="urn:microsoft.com/office/officeart/2008/layout/VerticalCurvedList"/>
    <dgm:cxn modelId="{1B89FD0D-744E-4E92-8628-F6900FE2B9ED}" type="presParOf" srcId="{A00CAC49-C9FC-4FEF-8897-C83D1388281B}" destId="{725EC7CE-015B-4BBC-869A-6F19F5693F11}" srcOrd="0" destOrd="0" presId="urn:microsoft.com/office/officeart/2008/layout/VerticalCurvedList"/>
    <dgm:cxn modelId="{E8D87266-C501-40FB-BC91-3D2E6CE753B5}" type="presParOf" srcId="{725EC7CE-015B-4BBC-869A-6F19F5693F11}" destId="{13FA7771-4394-4955-9CBE-EB64B412AF15}" srcOrd="0" destOrd="0" presId="urn:microsoft.com/office/officeart/2008/layout/VerticalCurvedList"/>
    <dgm:cxn modelId="{BA5660B9-AB6D-4979-B206-87FB2F08BD2D}" type="presParOf" srcId="{725EC7CE-015B-4BBC-869A-6F19F5693F11}" destId="{3C6D2635-B48E-48A4-A3A4-92B6CC162427}" srcOrd="1" destOrd="0" presId="urn:microsoft.com/office/officeart/2008/layout/VerticalCurvedList"/>
    <dgm:cxn modelId="{C655A7A2-3F09-4C9E-9FBB-676F7038D614}" type="presParOf" srcId="{725EC7CE-015B-4BBC-869A-6F19F5693F11}" destId="{97E24CFD-FB48-49D8-97D5-1A4DE6B13A7A}" srcOrd="2" destOrd="0" presId="urn:microsoft.com/office/officeart/2008/layout/VerticalCurvedList"/>
    <dgm:cxn modelId="{39CCE467-8BB2-4AFC-8174-9E7E07166B2F}" type="presParOf" srcId="{725EC7CE-015B-4BBC-869A-6F19F5693F11}" destId="{B8B33951-3B15-4670-A0C9-34973C2C9A05}" srcOrd="3" destOrd="0" presId="urn:microsoft.com/office/officeart/2008/layout/VerticalCurvedList"/>
    <dgm:cxn modelId="{13EED6E8-2B21-4386-8525-D3811E4DA901}" type="presParOf" srcId="{A00CAC49-C9FC-4FEF-8897-C83D1388281B}" destId="{5F8D2984-D747-4CC0-9720-D37E96E72F5C}" srcOrd="1" destOrd="0" presId="urn:microsoft.com/office/officeart/2008/layout/VerticalCurvedList"/>
    <dgm:cxn modelId="{E30C5509-6F46-44BC-9740-44408A4F3209}" type="presParOf" srcId="{A00CAC49-C9FC-4FEF-8897-C83D1388281B}" destId="{E3AF7D8B-9C57-4B6A-ADEC-3D62B424A1CE}" srcOrd="2" destOrd="0" presId="urn:microsoft.com/office/officeart/2008/layout/VerticalCurvedList"/>
    <dgm:cxn modelId="{50CC5222-3305-4147-81B6-08925C05BE51}" type="presParOf" srcId="{E3AF7D8B-9C57-4B6A-ADEC-3D62B424A1CE}" destId="{CC9ECBC0-926F-49F1-9B82-F9C345566A76}" srcOrd="0" destOrd="0" presId="urn:microsoft.com/office/officeart/2008/layout/VerticalCurvedList"/>
    <dgm:cxn modelId="{9B4722DB-9D5A-48C0-88C1-5946724D1C30}" type="presParOf" srcId="{A00CAC49-C9FC-4FEF-8897-C83D1388281B}" destId="{97B3FD2F-3FD8-47B2-B9C7-884AC701C078}" srcOrd="3" destOrd="0" presId="urn:microsoft.com/office/officeart/2008/layout/VerticalCurvedList"/>
    <dgm:cxn modelId="{54249911-EBDE-4C53-A7F0-3C1E3FDA36E3}" type="presParOf" srcId="{A00CAC49-C9FC-4FEF-8897-C83D1388281B}" destId="{BCE587FA-6B41-48AF-B696-752B2247AFBB}" srcOrd="4" destOrd="0" presId="urn:microsoft.com/office/officeart/2008/layout/VerticalCurvedList"/>
    <dgm:cxn modelId="{E94471C2-63BB-4886-942F-83857E57E37D}" type="presParOf" srcId="{BCE587FA-6B41-48AF-B696-752B2247AFBB}" destId="{E9B949E9-9149-49E9-9942-D398301D8B65}" srcOrd="0" destOrd="0" presId="urn:microsoft.com/office/officeart/2008/layout/VerticalCurvedList"/>
    <dgm:cxn modelId="{463C6901-D1EE-46BD-A23C-0A70E5372785}" type="presParOf" srcId="{A00CAC49-C9FC-4FEF-8897-C83D1388281B}" destId="{5834B672-12E7-498D-9779-113D72945C5A}" srcOrd="5" destOrd="0" presId="urn:microsoft.com/office/officeart/2008/layout/VerticalCurvedList"/>
    <dgm:cxn modelId="{925FE0D1-C2F6-4B53-BFC7-F6A02A9395F7}" type="presParOf" srcId="{A00CAC49-C9FC-4FEF-8897-C83D1388281B}" destId="{E9AA7977-6608-49A9-93B0-D353C42A5C25}" srcOrd="6" destOrd="0" presId="urn:microsoft.com/office/officeart/2008/layout/VerticalCurvedList"/>
    <dgm:cxn modelId="{6359A090-34B9-400B-B930-A037CF7EFA34}" type="presParOf" srcId="{E9AA7977-6608-49A9-93B0-D353C42A5C25}" destId="{746C7490-C76A-4B91-83DF-5CE26ABB6C2B}" srcOrd="0" destOrd="0" presId="urn:microsoft.com/office/officeart/2008/layout/VerticalCurvedList"/>
    <dgm:cxn modelId="{6C0D2312-8C04-4DCA-B758-D16E8C03A54B}" type="presParOf" srcId="{A00CAC49-C9FC-4FEF-8897-C83D1388281B}" destId="{6EBF98D6-307D-49ED-8D0F-998AD2777DB8}" srcOrd="7" destOrd="0" presId="urn:microsoft.com/office/officeart/2008/layout/VerticalCurvedList"/>
    <dgm:cxn modelId="{CD296FB6-8C49-4119-9ED1-D9062E4657F8}" type="presParOf" srcId="{A00CAC49-C9FC-4FEF-8897-C83D1388281B}" destId="{B613B363-1EAF-4CAE-A535-C1FEE44B196F}" srcOrd="8" destOrd="0" presId="urn:microsoft.com/office/officeart/2008/layout/VerticalCurvedList"/>
    <dgm:cxn modelId="{D25E8B8E-5CE8-4F94-900C-B915330C6464}" type="presParOf" srcId="{B613B363-1EAF-4CAE-A535-C1FEE44B196F}" destId="{6EE4ABD3-F7AC-40A1-9C51-B295B44B77F5}" srcOrd="0" destOrd="0" presId="urn:microsoft.com/office/officeart/2008/layout/VerticalCurvedList"/>
  </dgm:cxnLst>
  <dgm:bg>
    <a:effectLst>
      <a:outerShdw blurRad="50800" dist="38100" dir="2700000" algn="tl" rotWithShape="0">
        <a:prstClr val="black">
          <a:alpha val="40000"/>
        </a:prstClr>
      </a:outerShdw>
    </a:effectLst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12CEAAA5-F92E-4E75-B013-5DC05F4EED35}" type="doc">
      <dgm:prSet loTypeId="urn:microsoft.com/office/officeart/2005/8/layout/hProcess3" loCatId="process" qsTypeId="urn:microsoft.com/office/officeart/2005/8/quickstyle/simple1" qsCatId="simple" csTypeId="urn:microsoft.com/office/officeart/2005/8/colors/accent1_2" csCatId="accent1" phldr="1"/>
      <dgm:spPr/>
    </dgm:pt>
    <dgm:pt modelId="{4A155B98-8483-43F8-B856-51ECCF11887A}">
      <dgm:prSet phldrT="[Текст]"/>
      <dgm:spPr/>
      <dgm:t>
        <a:bodyPr/>
        <a:lstStyle/>
        <a:p>
          <a:r>
            <a:rPr lang="ru-RU" dirty="0">
              <a:solidFill>
                <a:schemeClr val="bg1"/>
              </a:solidFill>
            </a:rPr>
            <a:t>  Подготовка к осенне-зимнему периоду</a:t>
          </a:r>
        </a:p>
      </dgm:t>
    </dgm:pt>
    <dgm:pt modelId="{19D883B6-4BDF-404D-ACD5-60D1C5A0FA32}" type="parTrans" cxnId="{D1AD6A37-86D8-408A-BC56-BDC3D1436A13}">
      <dgm:prSet/>
      <dgm:spPr/>
      <dgm:t>
        <a:bodyPr/>
        <a:lstStyle/>
        <a:p>
          <a:endParaRPr lang="ru-RU"/>
        </a:p>
      </dgm:t>
    </dgm:pt>
    <dgm:pt modelId="{9A88F7EC-7C83-4E19-A45B-721DF059B91C}" type="sibTrans" cxnId="{D1AD6A37-86D8-408A-BC56-BDC3D1436A13}">
      <dgm:prSet/>
      <dgm:spPr/>
      <dgm:t>
        <a:bodyPr/>
        <a:lstStyle/>
        <a:p>
          <a:endParaRPr lang="ru-RU"/>
        </a:p>
      </dgm:t>
    </dgm:pt>
    <dgm:pt modelId="{B41875D8-C7DD-4F7C-9EDA-F7261C686A24}" type="pres">
      <dgm:prSet presAssocID="{12CEAAA5-F92E-4E75-B013-5DC05F4EED35}" presName="Name0" presStyleCnt="0">
        <dgm:presLayoutVars>
          <dgm:dir/>
          <dgm:animLvl val="lvl"/>
          <dgm:resizeHandles val="exact"/>
        </dgm:presLayoutVars>
      </dgm:prSet>
      <dgm:spPr/>
    </dgm:pt>
    <dgm:pt modelId="{00380290-94EB-4349-BA22-D7A939B159BB}" type="pres">
      <dgm:prSet presAssocID="{12CEAAA5-F92E-4E75-B013-5DC05F4EED35}" presName="dummy" presStyleCnt="0"/>
      <dgm:spPr/>
    </dgm:pt>
    <dgm:pt modelId="{B4EB5330-51AD-4C02-B306-F00C47D2B2FF}" type="pres">
      <dgm:prSet presAssocID="{12CEAAA5-F92E-4E75-B013-5DC05F4EED35}" presName="linH" presStyleCnt="0"/>
      <dgm:spPr/>
    </dgm:pt>
    <dgm:pt modelId="{F8BA34FC-E8AA-4136-8488-8D2F57AA4FA7}" type="pres">
      <dgm:prSet presAssocID="{12CEAAA5-F92E-4E75-B013-5DC05F4EED35}" presName="padding1" presStyleCnt="0"/>
      <dgm:spPr/>
    </dgm:pt>
    <dgm:pt modelId="{A31DC39A-1521-47BF-AD85-91C28F67A8D2}" type="pres">
      <dgm:prSet presAssocID="{4A155B98-8483-43F8-B856-51ECCF11887A}" presName="linV" presStyleCnt="0"/>
      <dgm:spPr/>
    </dgm:pt>
    <dgm:pt modelId="{C162EC97-413C-47B3-98D7-5F90C81DC075}" type="pres">
      <dgm:prSet presAssocID="{4A155B98-8483-43F8-B856-51ECCF11887A}" presName="spVertical1" presStyleCnt="0"/>
      <dgm:spPr/>
    </dgm:pt>
    <dgm:pt modelId="{6D40A0F0-77FB-4609-8312-EBC09A32F81A}" type="pres">
      <dgm:prSet presAssocID="{4A155B98-8483-43F8-B856-51ECCF11887A}" presName="parTx" presStyleLbl="revTx" presStyleIdx="0" presStyleCnt="1" custScaleX="2000000" custLinFactX="-94423" custLinFactNeighborX="-100000">
        <dgm:presLayoutVars>
          <dgm:chMax val="0"/>
          <dgm:chPref val="0"/>
          <dgm:bulletEnabled val="1"/>
        </dgm:presLayoutVars>
      </dgm:prSet>
      <dgm:spPr/>
    </dgm:pt>
    <dgm:pt modelId="{4CDEA2C1-AE60-4966-AC00-DC99E6CB2AD5}" type="pres">
      <dgm:prSet presAssocID="{4A155B98-8483-43F8-B856-51ECCF11887A}" presName="spVertical2" presStyleCnt="0"/>
      <dgm:spPr/>
    </dgm:pt>
    <dgm:pt modelId="{C90A9A28-72F5-4D01-9EB3-2E009D61827E}" type="pres">
      <dgm:prSet presAssocID="{4A155B98-8483-43F8-B856-51ECCF11887A}" presName="spVertical3" presStyleCnt="0"/>
      <dgm:spPr/>
    </dgm:pt>
    <dgm:pt modelId="{49F41F07-B3FA-4263-A372-339973DDDE29}" type="pres">
      <dgm:prSet presAssocID="{12CEAAA5-F92E-4E75-B013-5DC05F4EED35}" presName="padding2" presStyleCnt="0"/>
      <dgm:spPr/>
    </dgm:pt>
    <dgm:pt modelId="{3058D6B4-F9CF-4648-AC62-93015E938C44}" type="pres">
      <dgm:prSet presAssocID="{12CEAAA5-F92E-4E75-B013-5DC05F4EED35}" presName="negArrow" presStyleCnt="0"/>
      <dgm:spPr/>
    </dgm:pt>
    <dgm:pt modelId="{8E99CF5E-5187-4052-B996-2CD1A81DD83F}" type="pres">
      <dgm:prSet presAssocID="{12CEAAA5-F92E-4E75-B013-5DC05F4EED35}" presName="backgroundArrow" presStyleLbl="node1" presStyleIdx="0" presStyleCnt="1" custLinFactNeighborX="-693" custLinFactNeighborY="351"/>
      <dgm:spPr>
        <a:solidFill>
          <a:schemeClr val="accent4">
            <a:lumMod val="75000"/>
          </a:schemeClr>
        </a:solidFill>
      </dgm:spPr>
    </dgm:pt>
  </dgm:ptLst>
  <dgm:cxnLst>
    <dgm:cxn modelId="{E3D06E10-B89B-4FAF-A9CB-CF720019F3FE}" type="presOf" srcId="{4A155B98-8483-43F8-B856-51ECCF11887A}" destId="{6D40A0F0-77FB-4609-8312-EBC09A32F81A}" srcOrd="0" destOrd="0" presId="urn:microsoft.com/office/officeart/2005/8/layout/hProcess3"/>
    <dgm:cxn modelId="{D1AD6A37-86D8-408A-BC56-BDC3D1436A13}" srcId="{12CEAAA5-F92E-4E75-B013-5DC05F4EED35}" destId="{4A155B98-8483-43F8-B856-51ECCF11887A}" srcOrd="0" destOrd="0" parTransId="{19D883B6-4BDF-404D-ACD5-60D1C5A0FA32}" sibTransId="{9A88F7EC-7C83-4E19-A45B-721DF059B91C}"/>
    <dgm:cxn modelId="{0B86C55E-FD04-43B9-A37F-690A287E6F3D}" type="presOf" srcId="{12CEAAA5-F92E-4E75-B013-5DC05F4EED35}" destId="{B41875D8-C7DD-4F7C-9EDA-F7261C686A24}" srcOrd="0" destOrd="0" presId="urn:microsoft.com/office/officeart/2005/8/layout/hProcess3"/>
    <dgm:cxn modelId="{40283769-5904-4DDD-A8C2-F3B6135E93FF}" type="presParOf" srcId="{B41875D8-C7DD-4F7C-9EDA-F7261C686A24}" destId="{00380290-94EB-4349-BA22-D7A939B159BB}" srcOrd="0" destOrd="0" presId="urn:microsoft.com/office/officeart/2005/8/layout/hProcess3"/>
    <dgm:cxn modelId="{34099E14-CB0B-460F-B842-880C0057392F}" type="presParOf" srcId="{B41875D8-C7DD-4F7C-9EDA-F7261C686A24}" destId="{B4EB5330-51AD-4C02-B306-F00C47D2B2FF}" srcOrd="1" destOrd="0" presId="urn:microsoft.com/office/officeart/2005/8/layout/hProcess3"/>
    <dgm:cxn modelId="{FB214CF7-E808-473C-B2AC-2D237DD3D106}" type="presParOf" srcId="{B4EB5330-51AD-4C02-B306-F00C47D2B2FF}" destId="{F8BA34FC-E8AA-4136-8488-8D2F57AA4FA7}" srcOrd="0" destOrd="0" presId="urn:microsoft.com/office/officeart/2005/8/layout/hProcess3"/>
    <dgm:cxn modelId="{A4954F2C-A628-43A1-8F0C-8615715D640E}" type="presParOf" srcId="{B4EB5330-51AD-4C02-B306-F00C47D2B2FF}" destId="{A31DC39A-1521-47BF-AD85-91C28F67A8D2}" srcOrd="1" destOrd="0" presId="urn:microsoft.com/office/officeart/2005/8/layout/hProcess3"/>
    <dgm:cxn modelId="{74EBF9D6-28E1-4E9B-AFE6-D12958DDF392}" type="presParOf" srcId="{A31DC39A-1521-47BF-AD85-91C28F67A8D2}" destId="{C162EC97-413C-47B3-98D7-5F90C81DC075}" srcOrd="0" destOrd="0" presId="urn:microsoft.com/office/officeart/2005/8/layout/hProcess3"/>
    <dgm:cxn modelId="{BA640BC6-7144-40AA-8A2A-E1B9D1A76712}" type="presParOf" srcId="{A31DC39A-1521-47BF-AD85-91C28F67A8D2}" destId="{6D40A0F0-77FB-4609-8312-EBC09A32F81A}" srcOrd="1" destOrd="0" presId="urn:microsoft.com/office/officeart/2005/8/layout/hProcess3"/>
    <dgm:cxn modelId="{D5118AE9-84AA-4D8F-9027-32E748A843E2}" type="presParOf" srcId="{A31DC39A-1521-47BF-AD85-91C28F67A8D2}" destId="{4CDEA2C1-AE60-4966-AC00-DC99E6CB2AD5}" srcOrd="2" destOrd="0" presId="urn:microsoft.com/office/officeart/2005/8/layout/hProcess3"/>
    <dgm:cxn modelId="{BC44698F-BB76-47DB-A678-891F00809585}" type="presParOf" srcId="{A31DC39A-1521-47BF-AD85-91C28F67A8D2}" destId="{C90A9A28-72F5-4D01-9EB3-2E009D61827E}" srcOrd="3" destOrd="0" presId="urn:microsoft.com/office/officeart/2005/8/layout/hProcess3"/>
    <dgm:cxn modelId="{0CDF9246-2488-40F4-906A-EF4229B9FC8D}" type="presParOf" srcId="{B4EB5330-51AD-4C02-B306-F00C47D2B2FF}" destId="{49F41F07-B3FA-4263-A372-339973DDDE29}" srcOrd="2" destOrd="0" presId="urn:microsoft.com/office/officeart/2005/8/layout/hProcess3"/>
    <dgm:cxn modelId="{6D291270-C6DC-44C4-ADD5-FD2DF883E598}" type="presParOf" srcId="{B4EB5330-51AD-4C02-B306-F00C47D2B2FF}" destId="{3058D6B4-F9CF-4648-AC62-93015E938C44}" srcOrd="3" destOrd="0" presId="urn:microsoft.com/office/officeart/2005/8/layout/hProcess3"/>
    <dgm:cxn modelId="{29C13B9C-9607-4A3D-BE84-2CC62AAE179F}" type="presParOf" srcId="{B4EB5330-51AD-4C02-B306-F00C47D2B2FF}" destId="{8E99CF5E-5187-4052-B996-2CD1A81DD83F}" srcOrd="4" destOrd="0" presId="urn:microsoft.com/office/officeart/2005/8/layout/hProcess3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C6D2635-B48E-48A4-A3A4-92B6CC162427}">
      <dsp:nvSpPr>
        <dsp:cNvPr id="0" name=""/>
        <dsp:cNvSpPr/>
      </dsp:nvSpPr>
      <dsp:spPr>
        <a:xfrm>
          <a:off x="-7761993" y="-1187160"/>
          <a:ext cx="9245020" cy="9245020"/>
        </a:xfrm>
        <a:prstGeom prst="blockArc">
          <a:avLst>
            <a:gd name="adj1" fmla="val 18900000"/>
            <a:gd name="adj2" fmla="val 2700000"/>
            <a:gd name="adj3" fmla="val 234"/>
          </a:avLst>
        </a:prstGeom>
        <a:noFill/>
        <a:ln w="12700" cap="flat" cmpd="sng" algn="ctr">
          <a:solidFill>
            <a:schemeClr val="accent3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isometricOffAxis2Left" zoom="95000">
            <a:rot lat="1080000" lon="0" rev="0"/>
          </a:camera>
          <a:lightRig rig="flat" dir="t"/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F8D2984-D747-4CC0-9720-D37E96E72F5C}">
      <dsp:nvSpPr>
        <dsp:cNvPr id="0" name=""/>
        <dsp:cNvSpPr/>
      </dsp:nvSpPr>
      <dsp:spPr>
        <a:xfrm>
          <a:off x="481979" y="312342"/>
          <a:ext cx="5094125" cy="624409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isometricOffAxis2Left" zoom="95000">
            <a:rot lat="1080000" lon="0" rev="0"/>
          </a:camera>
          <a:lightRig rig="flat" dir="t"/>
        </a:scene3d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625" tIns="40640" rIns="40640" bIns="4064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kern="1200" dirty="0"/>
            <a:t>Очистка кровель </a:t>
          </a:r>
        </a:p>
      </dsp:txBody>
      <dsp:txXfrm>
        <a:off x="481979" y="312342"/>
        <a:ext cx="5094125" cy="624409"/>
      </dsp:txXfrm>
    </dsp:sp>
    <dsp:sp modelId="{CC9ECBC0-926F-49F1-9B82-F9C345566A76}">
      <dsp:nvSpPr>
        <dsp:cNvPr id="0" name=""/>
        <dsp:cNvSpPr/>
      </dsp:nvSpPr>
      <dsp:spPr>
        <a:xfrm>
          <a:off x="91723" y="234290"/>
          <a:ext cx="780511" cy="780511"/>
        </a:xfrm>
        <a:prstGeom prst="ellipse">
          <a:avLst/>
        </a:prstGeom>
        <a:solidFill>
          <a:schemeClr val="accent4">
            <a:lumMod val="60000"/>
            <a:lumOff val="40000"/>
          </a:schemeClr>
        </a:solidFill>
        <a:ln w="63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p3d z="57150" extrusionH="12700" prstMaterial="flat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97B3FD2F-3FD8-47B2-B9C7-884AC701C078}">
      <dsp:nvSpPr>
        <dsp:cNvPr id="0" name=""/>
        <dsp:cNvSpPr/>
      </dsp:nvSpPr>
      <dsp:spPr>
        <a:xfrm>
          <a:off x="1047438" y="1249505"/>
          <a:ext cx="4528666" cy="624409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isometricOffAxis2Left" zoom="95000">
            <a:rot lat="1080000" lon="0" rev="0"/>
          </a:camera>
          <a:lightRig rig="flat" dir="t"/>
        </a:scene3d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625" tIns="40640" rIns="40640" bIns="4064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kern="1200" dirty="0"/>
            <a:t>Укрепление водосточных труб</a:t>
          </a:r>
        </a:p>
      </dsp:txBody>
      <dsp:txXfrm>
        <a:off x="1047438" y="1249505"/>
        <a:ext cx="4528666" cy="624409"/>
      </dsp:txXfrm>
    </dsp:sp>
    <dsp:sp modelId="{E9B949E9-9149-49E9-9942-D398301D8B65}">
      <dsp:nvSpPr>
        <dsp:cNvPr id="0" name=""/>
        <dsp:cNvSpPr/>
      </dsp:nvSpPr>
      <dsp:spPr>
        <a:xfrm>
          <a:off x="657182" y="1171454"/>
          <a:ext cx="780511" cy="780511"/>
        </a:xfrm>
        <a:prstGeom prst="ellipse">
          <a:avLst/>
        </a:prstGeom>
        <a:solidFill>
          <a:schemeClr val="accent4">
            <a:lumMod val="60000"/>
            <a:lumOff val="40000"/>
          </a:schemeClr>
        </a:solidFill>
        <a:ln w="63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p3d z="57150" extrusionH="12700" prstMaterial="flat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5834B672-12E7-498D-9779-113D72945C5A}">
      <dsp:nvSpPr>
        <dsp:cNvPr id="0" name=""/>
        <dsp:cNvSpPr/>
      </dsp:nvSpPr>
      <dsp:spPr>
        <a:xfrm>
          <a:off x="1357306" y="2185981"/>
          <a:ext cx="4218798" cy="624409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isometricOffAxis2Left" zoom="95000">
            <a:rot lat="1080000" lon="0" rev="0"/>
          </a:camera>
          <a:lightRig rig="flat" dir="t"/>
        </a:scene3d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625" tIns="40640" rIns="40640" bIns="4064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kern="1200" dirty="0"/>
            <a:t>Переключение внутреннего водостока на летний режим работы</a:t>
          </a:r>
        </a:p>
      </dsp:txBody>
      <dsp:txXfrm>
        <a:off x="1357306" y="2185981"/>
        <a:ext cx="4218798" cy="624409"/>
      </dsp:txXfrm>
    </dsp:sp>
    <dsp:sp modelId="{746C7490-C76A-4B91-83DF-5CE26ABB6C2B}">
      <dsp:nvSpPr>
        <dsp:cNvPr id="0" name=""/>
        <dsp:cNvSpPr/>
      </dsp:nvSpPr>
      <dsp:spPr>
        <a:xfrm>
          <a:off x="967051" y="2107930"/>
          <a:ext cx="780511" cy="780511"/>
        </a:xfrm>
        <a:prstGeom prst="ellipse">
          <a:avLst/>
        </a:prstGeom>
        <a:solidFill>
          <a:schemeClr val="accent4">
            <a:lumMod val="60000"/>
            <a:lumOff val="40000"/>
          </a:schemeClr>
        </a:solidFill>
        <a:ln w="63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p3d z="57150" extrusionH="12700" prstMaterial="flat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6EBF98D6-307D-49ED-8D0F-998AD2777DB8}">
      <dsp:nvSpPr>
        <dsp:cNvPr id="0" name=""/>
        <dsp:cNvSpPr/>
      </dsp:nvSpPr>
      <dsp:spPr>
        <a:xfrm>
          <a:off x="1456244" y="3123145"/>
          <a:ext cx="4119860" cy="624409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isometricOffAxis2Left" zoom="95000">
            <a:rot lat="1080000" lon="0" rev="0"/>
          </a:camera>
          <a:lightRig rig="flat" dir="t"/>
        </a:scene3d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625" tIns="40640" rIns="40640" bIns="4064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kern="1200" dirty="0"/>
            <a:t>Приведение в порядок чердачных и подвальных помещений</a:t>
          </a:r>
        </a:p>
      </dsp:txBody>
      <dsp:txXfrm>
        <a:off x="1456244" y="3123145"/>
        <a:ext cx="4119860" cy="624409"/>
      </dsp:txXfrm>
    </dsp:sp>
    <dsp:sp modelId="{6EE4ABD3-F7AC-40A1-9C51-B295B44B77F5}">
      <dsp:nvSpPr>
        <dsp:cNvPr id="0" name=""/>
        <dsp:cNvSpPr/>
      </dsp:nvSpPr>
      <dsp:spPr>
        <a:xfrm>
          <a:off x="1065989" y="3045094"/>
          <a:ext cx="780511" cy="780511"/>
        </a:xfrm>
        <a:prstGeom prst="ellipse">
          <a:avLst/>
        </a:prstGeom>
        <a:solidFill>
          <a:schemeClr val="accent4">
            <a:lumMod val="60000"/>
            <a:lumOff val="40000"/>
          </a:schemeClr>
        </a:solidFill>
        <a:ln w="63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p3d z="57150" extrusionH="12700" prstMaterial="flat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F052782E-AA6A-4CE5-B801-693FADC508C2}">
      <dsp:nvSpPr>
        <dsp:cNvPr id="0" name=""/>
        <dsp:cNvSpPr/>
      </dsp:nvSpPr>
      <dsp:spPr>
        <a:xfrm>
          <a:off x="1357306" y="4060308"/>
          <a:ext cx="4218798" cy="624409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isometricOffAxis2Left" zoom="95000">
            <a:rot lat="1080000" lon="0" rev="0"/>
          </a:camera>
          <a:lightRig rig="flat" dir="t"/>
        </a:scene3d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625" tIns="40640" rIns="40640" bIns="4064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kern="1200" dirty="0"/>
            <a:t>Мытье фасадов и цоколей</a:t>
          </a:r>
        </a:p>
      </dsp:txBody>
      <dsp:txXfrm>
        <a:off x="1357306" y="4060308"/>
        <a:ext cx="4218798" cy="624409"/>
      </dsp:txXfrm>
    </dsp:sp>
    <dsp:sp modelId="{FB3A11CC-5240-4042-8247-79CD84EAFECD}">
      <dsp:nvSpPr>
        <dsp:cNvPr id="0" name=""/>
        <dsp:cNvSpPr/>
      </dsp:nvSpPr>
      <dsp:spPr>
        <a:xfrm>
          <a:off x="967051" y="3982257"/>
          <a:ext cx="780511" cy="780511"/>
        </a:xfrm>
        <a:prstGeom prst="ellipse">
          <a:avLst/>
        </a:prstGeom>
        <a:solidFill>
          <a:schemeClr val="accent4">
            <a:lumMod val="60000"/>
            <a:lumOff val="40000"/>
          </a:schemeClr>
        </a:solidFill>
        <a:ln w="63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p3d z="57150" extrusionH="12700" prstMaterial="flat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3765B692-DD38-40D0-882C-CE172E0C35AF}">
      <dsp:nvSpPr>
        <dsp:cNvPr id="0" name=""/>
        <dsp:cNvSpPr/>
      </dsp:nvSpPr>
      <dsp:spPr>
        <a:xfrm>
          <a:off x="1047438" y="4996785"/>
          <a:ext cx="4528666" cy="624409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isometricOffAxis2Left" zoom="95000">
            <a:rot lat="1080000" lon="0" rev="0"/>
          </a:camera>
          <a:lightRig rig="flat" dir="t"/>
        </a:scene3d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625" tIns="40640" rIns="40640" bIns="4064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kern="1200" dirty="0"/>
            <a:t>Ремонт полов в подвалах и на лестничных клетках</a:t>
          </a:r>
        </a:p>
      </dsp:txBody>
      <dsp:txXfrm>
        <a:off x="1047438" y="4996785"/>
        <a:ext cx="4528666" cy="624409"/>
      </dsp:txXfrm>
    </dsp:sp>
    <dsp:sp modelId="{92950257-3D6D-4365-8365-4C16278ADC25}">
      <dsp:nvSpPr>
        <dsp:cNvPr id="0" name=""/>
        <dsp:cNvSpPr/>
      </dsp:nvSpPr>
      <dsp:spPr>
        <a:xfrm>
          <a:off x="657182" y="4918734"/>
          <a:ext cx="780511" cy="780511"/>
        </a:xfrm>
        <a:prstGeom prst="ellipse">
          <a:avLst/>
        </a:prstGeom>
        <a:solidFill>
          <a:schemeClr val="accent4">
            <a:lumMod val="60000"/>
            <a:lumOff val="40000"/>
          </a:schemeClr>
        </a:solidFill>
        <a:ln w="63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p3d z="57150" extrusionH="12700" prstMaterial="flat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C3D9DBD6-8753-4A11-BB8F-A77F385A399E}">
      <dsp:nvSpPr>
        <dsp:cNvPr id="0" name=""/>
        <dsp:cNvSpPr/>
      </dsp:nvSpPr>
      <dsp:spPr>
        <a:xfrm>
          <a:off x="481979" y="5933948"/>
          <a:ext cx="5094125" cy="624409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isometricOffAxis2Left" zoom="95000">
            <a:rot lat="1080000" lon="0" rev="0"/>
          </a:camera>
          <a:lightRig rig="flat" dir="t"/>
        </a:scene3d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625" tIns="40640" rIns="40640" bIns="4064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kern="1200" dirty="0"/>
            <a:t>Ремонт кровель и входных групп</a:t>
          </a:r>
        </a:p>
      </dsp:txBody>
      <dsp:txXfrm>
        <a:off x="481979" y="5933948"/>
        <a:ext cx="5094125" cy="624409"/>
      </dsp:txXfrm>
    </dsp:sp>
    <dsp:sp modelId="{F7A1D77B-4902-4740-A321-6DD3D114E94C}">
      <dsp:nvSpPr>
        <dsp:cNvPr id="0" name=""/>
        <dsp:cNvSpPr/>
      </dsp:nvSpPr>
      <dsp:spPr>
        <a:xfrm>
          <a:off x="91723" y="5855897"/>
          <a:ext cx="780511" cy="780511"/>
        </a:xfrm>
        <a:prstGeom prst="ellipse">
          <a:avLst/>
        </a:prstGeom>
        <a:solidFill>
          <a:schemeClr val="accent4">
            <a:lumMod val="60000"/>
            <a:lumOff val="40000"/>
          </a:schemeClr>
        </a:solidFill>
        <a:ln w="63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p3d z="57150" extrusionH="12700" prstMaterial="flat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E99CF5E-5187-4052-B996-2CD1A81DD83F}">
      <dsp:nvSpPr>
        <dsp:cNvPr id="0" name=""/>
        <dsp:cNvSpPr/>
      </dsp:nvSpPr>
      <dsp:spPr>
        <a:xfrm>
          <a:off x="0" y="1562142"/>
          <a:ext cx="6731877" cy="2622555"/>
        </a:xfrm>
        <a:prstGeom prst="rightArrow">
          <a:avLst/>
        </a:prstGeom>
        <a:solidFill>
          <a:schemeClr val="accent4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D40A0F0-77FB-4609-8312-EBC09A32F81A}">
      <dsp:nvSpPr>
        <dsp:cNvPr id="0" name=""/>
        <dsp:cNvSpPr/>
      </dsp:nvSpPr>
      <dsp:spPr>
        <a:xfrm>
          <a:off x="8637" y="2208576"/>
          <a:ext cx="5514025" cy="131127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274320" rIns="0" bIns="27432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700" kern="1200" dirty="0">
              <a:solidFill>
                <a:schemeClr val="bg1"/>
              </a:solidFill>
            </a:rPr>
            <a:t> Подготовка к весенне-летнему периоду</a:t>
          </a:r>
        </a:p>
      </dsp:txBody>
      <dsp:txXfrm>
        <a:off x="8637" y="2208576"/>
        <a:ext cx="5514025" cy="1311277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C6D2635-B48E-48A4-A3A4-92B6CC162427}">
      <dsp:nvSpPr>
        <dsp:cNvPr id="0" name=""/>
        <dsp:cNvSpPr/>
      </dsp:nvSpPr>
      <dsp:spPr>
        <a:xfrm>
          <a:off x="-7769785" y="-1187160"/>
          <a:ext cx="9245020" cy="9245020"/>
        </a:xfrm>
        <a:prstGeom prst="blockArc">
          <a:avLst>
            <a:gd name="adj1" fmla="val 18900000"/>
            <a:gd name="adj2" fmla="val 2700000"/>
            <a:gd name="adj3" fmla="val 234"/>
          </a:avLst>
        </a:prstGeom>
        <a:noFill/>
        <a:ln w="12700" cap="flat" cmpd="sng" algn="ctr">
          <a:solidFill>
            <a:schemeClr val="accent3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isometricOffAxis2Left" zoom="95000">
            <a:rot lat="1080000" lon="0" rev="0"/>
          </a:camera>
          <a:lightRig rig="flat" dir="t"/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F8D2984-D747-4CC0-9720-D37E96E72F5C}">
      <dsp:nvSpPr>
        <dsp:cNvPr id="0" name=""/>
        <dsp:cNvSpPr/>
      </dsp:nvSpPr>
      <dsp:spPr>
        <a:xfrm>
          <a:off x="771689" y="528219"/>
          <a:ext cx="4796624" cy="1056988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isometricOffAxis2Left" zoom="95000">
            <a:rot lat="1080000" lon="0" rev="0"/>
          </a:camera>
          <a:lightRig rig="flat" dir="t"/>
        </a:scene3d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985" tIns="40640" rIns="40640" bIns="4064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kern="1200" dirty="0"/>
            <a:t>Наладка и ремонт инженерных систем </a:t>
          </a:r>
        </a:p>
      </dsp:txBody>
      <dsp:txXfrm>
        <a:off x="771689" y="528219"/>
        <a:ext cx="4796624" cy="1056988"/>
      </dsp:txXfrm>
    </dsp:sp>
    <dsp:sp modelId="{CC9ECBC0-926F-49F1-9B82-F9C345566A76}">
      <dsp:nvSpPr>
        <dsp:cNvPr id="0" name=""/>
        <dsp:cNvSpPr/>
      </dsp:nvSpPr>
      <dsp:spPr>
        <a:xfrm>
          <a:off x="111071" y="396095"/>
          <a:ext cx="1321235" cy="1321235"/>
        </a:xfrm>
        <a:prstGeom prst="ellipse">
          <a:avLst/>
        </a:prstGeom>
        <a:solidFill>
          <a:schemeClr val="accent4">
            <a:lumMod val="60000"/>
            <a:lumOff val="40000"/>
          </a:schemeClr>
        </a:solidFill>
        <a:ln w="63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p3d z="57150" extrusionH="12700" prstMaterial="flat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97B3FD2F-3FD8-47B2-B9C7-884AC701C078}">
      <dsp:nvSpPr>
        <dsp:cNvPr id="0" name=""/>
        <dsp:cNvSpPr/>
      </dsp:nvSpPr>
      <dsp:spPr>
        <a:xfrm>
          <a:off x="1377685" y="2113976"/>
          <a:ext cx="4190628" cy="1056988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isometricOffAxis2Left" zoom="95000">
            <a:rot lat="1080000" lon="0" rev="0"/>
          </a:camera>
          <a:lightRig rig="flat" dir="t"/>
        </a:scene3d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985" tIns="40640" rIns="40640" bIns="4064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kern="1200" dirty="0"/>
            <a:t>Промывка и гидравлическое испытание систем отопления и теплофикационного оборудования</a:t>
          </a:r>
        </a:p>
      </dsp:txBody>
      <dsp:txXfrm>
        <a:off x="1377685" y="2113976"/>
        <a:ext cx="4190628" cy="1056988"/>
      </dsp:txXfrm>
    </dsp:sp>
    <dsp:sp modelId="{E9B949E9-9149-49E9-9942-D398301D8B65}">
      <dsp:nvSpPr>
        <dsp:cNvPr id="0" name=""/>
        <dsp:cNvSpPr/>
      </dsp:nvSpPr>
      <dsp:spPr>
        <a:xfrm>
          <a:off x="717067" y="1981853"/>
          <a:ext cx="1321235" cy="1321235"/>
        </a:xfrm>
        <a:prstGeom prst="ellipse">
          <a:avLst/>
        </a:prstGeom>
        <a:solidFill>
          <a:schemeClr val="accent4">
            <a:lumMod val="60000"/>
            <a:lumOff val="40000"/>
          </a:schemeClr>
        </a:solidFill>
        <a:ln w="63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p3d z="57150" extrusionH="12700" prstMaterial="flat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5834B672-12E7-498D-9779-113D72945C5A}">
      <dsp:nvSpPr>
        <dsp:cNvPr id="0" name=""/>
        <dsp:cNvSpPr/>
      </dsp:nvSpPr>
      <dsp:spPr>
        <a:xfrm>
          <a:off x="1377685" y="3699734"/>
          <a:ext cx="4190628" cy="1056988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isometricOffAxis2Left" zoom="95000">
            <a:rot lat="1080000" lon="0" rev="0"/>
          </a:camera>
          <a:lightRig rig="flat" dir="t"/>
        </a:scene3d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985" tIns="40640" rIns="40640" bIns="4064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kern="1200" dirty="0"/>
            <a:t>Ремонт, утепление и прочистка дымовых и вентиляционных каналов</a:t>
          </a:r>
        </a:p>
      </dsp:txBody>
      <dsp:txXfrm>
        <a:off x="1377685" y="3699734"/>
        <a:ext cx="4190628" cy="1056988"/>
      </dsp:txXfrm>
    </dsp:sp>
    <dsp:sp modelId="{746C7490-C76A-4B91-83DF-5CE26ABB6C2B}">
      <dsp:nvSpPr>
        <dsp:cNvPr id="0" name=""/>
        <dsp:cNvSpPr/>
      </dsp:nvSpPr>
      <dsp:spPr>
        <a:xfrm>
          <a:off x="717067" y="3567610"/>
          <a:ext cx="1321235" cy="1321235"/>
        </a:xfrm>
        <a:prstGeom prst="ellipse">
          <a:avLst/>
        </a:prstGeom>
        <a:solidFill>
          <a:schemeClr val="accent4">
            <a:lumMod val="60000"/>
            <a:lumOff val="40000"/>
          </a:schemeClr>
        </a:solidFill>
        <a:ln w="63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p3d z="57150" extrusionH="12700" prstMaterial="flat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6EBF98D6-307D-49ED-8D0F-998AD2777DB8}">
      <dsp:nvSpPr>
        <dsp:cNvPr id="0" name=""/>
        <dsp:cNvSpPr/>
      </dsp:nvSpPr>
      <dsp:spPr>
        <a:xfrm>
          <a:off x="771689" y="5285492"/>
          <a:ext cx="4796624" cy="1056988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isometricOffAxis2Left" zoom="95000">
            <a:rot lat="1080000" lon="0" rev="0"/>
          </a:camera>
          <a:lightRig rig="flat" dir="t"/>
        </a:scene3d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985" tIns="40640" rIns="40640" bIns="40640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kern="1200" dirty="0"/>
            <a:t>Ремонт кровель, водосточных труб, фасадов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ru-RU" sz="1600" kern="1200" dirty="0"/>
        </a:p>
      </dsp:txBody>
      <dsp:txXfrm>
        <a:off x="771689" y="5285492"/>
        <a:ext cx="4796624" cy="1056988"/>
      </dsp:txXfrm>
    </dsp:sp>
    <dsp:sp modelId="{6EE4ABD3-F7AC-40A1-9C51-B295B44B77F5}">
      <dsp:nvSpPr>
        <dsp:cNvPr id="0" name=""/>
        <dsp:cNvSpPr/>
      </dsp:nvSpPr>
      <dsp:spPr>
        <a:xfrm>
          <a:off x="111071" y="5153368"/>
          <a:ext cx="1321235" cy="1321235"/>
        </a:xfrm>
        <a:prstGeom prst="ellipse">
          <a:avLst/>
        </a:prstGeom>
        <a:solidFill>
          <a:schemeClr val="accent4">
            <a:lumMod val="60000"/>
            <a:lumOff val="40000"/>
          </a:schemeClr>
        </a:solidFill>
        <a:ln w="63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p3d z="57150" extrusionH="12700" prstMaterial="flat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E99CF5E-5187-4052-B996-2CD1A81DD83F}">
      <dsp:nvSpPr>
        <dsp:cNvPr id="0" name=""/>
        <dsp:cNvSpPr/>
      </dsp:nvSpPr>
      <dsp:spPr>
        <a:xfrm>
          <a:off x="0" y="1562142"/>
          <a:ext cx="6731877" cy="2622555"/>
        </a:xfrm>
        <a:prstGeom prst="rightArrow">
          <a:avLst/>
        </a:prstGeom>
        <a:solidFill>
          <a:schemeClr val="accent4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D40A0F0-77FB-4609-8312-EBC09A32F81A}">
      <dsp:nvSpPr>
        <dsp:cNvPr id="0" name=""/>
        <dsp:cNvSpPr/>
      </dsp:nvSpPr>
      <dsp:spPr>
        <a:xfrm>
          <a:off x="8637" y="2208576"/>
          <a:ext cx="5514025" cy="131127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274320" rIns="0" bIns="27432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700" kern="1200" dirty="0">
              <a:solidFill>
                <a:schemeClr val="bg1"/>
              </a:solidFill>
            </a:rPr>
            <a:t>  Подготовка к осенне-зимнему периоду</a:t>
          </a:r>
        </a:p>
      </dsp:txBody>
      <dsp:txXfrm>
        <a:off x="8637" y="2208576"/>
        <a:ext cx="5514025" cy="131127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Process3">
  <dgm:title val=""/>
  <dgm:desc val=""/>
  <dgm:catLst>
    <dgm:cat type="process" pri="6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 chOrder="t">
    <dgm:varLst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dummy" refType="w"/>
      <dgm:constr type="h" for="ch" forName="dummy" refType="h"/>
      <dgm:constr type="h" for="ch" forName="dummy" refType="w" refFor="ch" refForName="dummy" op="lte" fact="0.4"/>
      <dgm:constr type="ctrX" for="ch" forName="dummy" refType="w" fact="0.5"/>
      <dgm:constr type="ctrY" for="ch" forName="dummy" refType="h" fact="0.5"/>
      <dgm:constr type="w" for="ch" forName="linH" refType="w"/>
      <dgm:constr type="h" for="ch" forName="linH" refType="h"/>
      <dgm:constr type="ctrX" for="ch" forName="linH" refType="w" fact="0.5"/>
      <dgm:constr type="ctrY" for="ch" forName="linH" refType="h" fact="0.5"/>
      <dgm:constr type="userP" for="ch" forName="linH" refType="h" refFor="ch" refForName="dummy" fact="0.25"/>
      <dgm:constr type="userT" for="des" forName="parTx" refType="w" refFor="ch" refForName="dummy" fact="0.2"/>
    </dgm:constrLst>
    <dgm:ruleLst/>
    <dgm:layoutNode name="dummy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linH">
      <dgm:choose name="Name1">
        <dgm:if name="Name2" func="var" arg="dir" op="equ" val="norm">
          <dgm:alg type="lin">
            <dgm:param type="linDir" val="fromL"/>
            <dgm:param type="nodeVertAlign" val="t"/>
          </dgm:alg>
        </dgm:if>
        <dgm:else name="Name3">
          <dgm:alg type="lin">
            <dgm:param type="linDir" val="fromR"/>
            <dgm:param type="nodeVertAlign" val="t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primFontSz" for="des" forName="parTx" val="65"/>
        <dgm:constr type="primFontSz" for="des" forName="desTx" refType="primFontSz" refFor="des" refForName="parTx" op="equ"/>
        <dgm:constr type="h" for="des" forName="parTx" refType="primFontSz" refFor="des" refForName="parTx"/>
        <dgm:constr type="h" for="des" forName="desTx" refType="primFontSz" refFor="des" refForName="parTx" fact="0.5"/>
        <dgm:constr type="h" for="des" forName="parTx" op="equ"/>
        <dgm:constr type="h" for="des" forName="desTx" op="equ"/>
        <dgm:constr type="h" for="ch" forName="backgroundArrow" refType="primFontSz" refFor="des" refForName="parTx" fact="2"/>
        <dgm:constr type="h" for="ch" forName="backgroundArrow" refType="h" refFor="des" refForName="parTx" op="lte" fact="2"/>
        <dgm:constr type="h" for="ch" forName="backgroundArrow" refType="h" refFor="des" refForName="parTx" op="gte" fact="2"/>
        <dgm:constr type="h" for="des" forName="spVertical1" refType="primFontSz" refFor="des" refForName="parTx" fact="0.5"/>
        <dgm:constr type="h" for="des" forName="spVertical1" refType="h" refFor="des" refForName="parTx" op="lte" fact="0.5"/>
        <dgm:constr type="h" for="des" forName="spVertical1" refType="h" refFor="des" refForName="parTx" op="gte" fact="0.5"/>
        <dgm:constr type="h" for="des" forName="spVertical2" refType="primFontSz" refFor="des" refForName="parTx" fact="0.5"/>
        <dgm:constr type="h" for="des" forName="spVertical2" refType="h" refFor="des" refForName="parTx" op="lte" fact="0.5"/>
        <dgm:constr type="h" for="des" forName="spVertical2" refType="h" refFor="des" refForName="parTx" op="gte" fact="0.5"/>
        <dgm:constr type="h" for="des" forName="spVertical3" refType="primFontSz" refFor="des" refForName="parTx" fact="-0.4"/>
        <dgm:constr type="h" for="des" forName="spVertical3" refType="h" refFor="des" refForName="parTx" op="lte" fact="-0.4"/>
        <dgm:constr type="h" for="des" forName="spVertical3" refType="h" refFor="des" refForName="parTx" op="gte" fact="-0.4"/>
        <dgm:constr type="w" for="ch" forName="backgroundArrow" refType="w"/>
        <dgm:constr type="w" for="ch" forName="negArrow" refType="w" fact="-1"/>
        <dgm:constr type="w" for="ch" forName="linV" refType="w"/>
        <dgm:constr type="w" for="ch" forName="space" refType="w" refFor="ch" refForName="linV" fact="0.2"/>
        <dgm:constr type="w" for="ch" forName="padding1" refType="w" fact="0.08"/>
        <dgm:constr type="userP"/>
        <dgm:constr type="w" for="ch" forName="padding2" refType="userP"/>
      </dgm:constrLst>
      <dgm:ruleLst>
        <dgm:rule type="w" for="ch" forName="linV" val="0" fact="NaN" max="NaN"/>
        <dgm:rule type="primFontSz" for="des" forName="parTx" val="5" fact="NaN" max="NaN"/>
      </dgm:ruleLst>
      <dgm:layoutNode name="padding1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forEach name="Name4" axis="ch" ptType="node">
        <dgm:layoutNode name="linV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spVertical1" refType="w"/>
            <dgm:constr type="w" for="ch" forName="parTx" refType="w"/>
            <dgm:constr type="w" for="ch" forName="spVertical2" refType="w"/>
            <dgm:constr type="w" for="ch" forName="spVertical3" refType="w"/>
            <dgm:constr type="w" for="ch" forName="desTx" refType="w"/>
          </dgm:constrLst>
          <dgm:ruleLst/>
          <dgm:layoutNode name="spVertical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parTx" styleLbl="revTx">
            <dgm:varLst>
              <dgm:chMax val="0"/>
              <dgm:chPref val="0"/>
              <dgm:bulletEnabled val="1"/>
            </dgm:varLst>
            <dgm:choose name="Name5">
              <dgm:if name="Name6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7">
                <dgm:alg type="tx">
                  <dgm:param type="parTxLTRAlign" val="ctr"/>
                  <dgm:param type="parTxRTLAlign" val="ct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self" ptType="node"/>
            <dgm:choose name="Name8">
              <dgm:if name="Name9" func="var" arg="dir" op="equ" val="norm">
                <dgm:constrLst>
                  <dgm:constr type="userT"/>
                  <dgm:constr type="h" refType="userT" op="lte"/>
                  <dgm:constr type="tMarg" refType="primFontSz" fact="0.8"/>
                  <dgm:constr type="bMarg" refType="tMarg"/>
                  <dgm:constr type="lMarg"/>
                  <dgm:constr type="rMarg"/>
                </dgm:constrLst>
              </dgm:if>
              <dgm:else name="Name10">
                <dgm:constrLst>
                  <dgm:constr type="userT"/>
                  <dgm:constr type="h" refType="userT" op="lte"/>
                  <dgm:constr type="tMarg" refType="primFontSz" fact="0.8"/>
                  <dgm:constr type="bMarg" refType="tMarg"/>
                  <dgm:constr type="lMarg"/>
                  <dgm:constr type="rMarg"/>
                </dgm:constrLst>
              </dgm:else>
            </dgm:choose>
            <dgm:ruleLst>
              <dgm:rule type="h" val="INF" fact="NaN" max="NaN"/>
            </dgm:ruleLst>
          </dgm:layoutNode>
          <dgm:layoutNode name="spVertical2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spVertical3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choose name="Name11">
            <dgm:if name="Name12" axis="ch" ptType="node" func="cnt" op="gte" val="1">
              <dgm:layoutNode name="desTx" styleLbl="revTx">
                <dgm:varLst>
                  <dgm:bulletEnabled val="1"/>
                </dgm:varLst>
                <dgm:alg type="tx">
                  <dgm:param type="stBulletLvl" val="1"/>
                </dgm:alg>
                <dgm:shape xmlns:r="http://schemas.openxmlformats.org/officeDocument/2006/relationships" type="rect" r:blip="">
                  <dgm:adjLst/>
                </dgm:shape>
                <dgm:presOf axis="des" ptType="node"/>
                <dgm:constrLst>
                  <dgm:constr type="tMarg"/>
                  <dgm:constr type="bMarg"/>
                  <dgm:constr type="rMarg"/>
                  <dgm:constr type="lMarg"/>
                </dgm:constrLst>
                <dgm:ruleLst>
                  <dgm:rule type="h" val="INF" fact="NaN" max="NaN"/>
                </dgm:ruleLst>
              </dgm:layoutNode>
            </dgm:if>
            <dgm:else name="Name13"/>
          </dgm:choose>
        </dgm:layoutNode>
        <dgm:forEach name="Name14" axis="followSib" ptType="sibTrans" cnt="1">
          <dgm:layoutNode name="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  <dgm:layoutNode name="padding2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negArrow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backgroundArrow" styleLbl="node1">
        <dgm:alg type="sp"/>
        <dgm:choose name="Name15">
          <dgm:if name="Name16" func="var" arg="dir" op="equ" val="norm">
            <dgm:shape xmlns:r="http://schemas.openxmlformats.org/officeDocument/2006/relationships" type="rightArrow" r:blip="">
              <dgm:adjLst/>
            </dgm:shape>
          </dgm:if>
          <dgm:else name="Name17">
            <dgm:shape xmlns:r="http://schemas.openxmlformats.org/officeDocument/2006/relationships" type="leftArrow" r:blip="">
              <dgm:adjLst/>
            </dgm:shape>
          </dgm:else>
        </dgm:choose>
        <dgm:presOf/>
        <dgm:constrLst/>
        <dgm:ruleLst/>
      </dgm:layoutNode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Process3">
  <dgm:title val=""/>
  <dgm:desc val=""/>
  <dgm:catLst>
    <dgm:cat type="process" pri="6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 chOrder="t">
    <dgm:varLst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dummy" refType="w"/>
      <dgm:constr type="h" for="ch" forName="dummy" refType="h"/>
      <dgm:constr type="h" for="ch" forName="dummy" refType="w" refFor="ch" refForName="dummy" op="lte" fact="0.4"/>
      <dgm:constr type="ctrX" for="ch" forName="dummy" refType="w" fact="0.5"/>
      <dgm:constr type="ctrY" for="ch" forName="dummy" refType="h" fact="0.5"/>
      <dgm:constr type="w" for="ch" forName="linH" refType="w"/>
      <dgm:constr type="h" for="ch" forName="linH" refType="h"/>
      <dgm:constr type="ctrX" for="ch" forName="linH" refType="w" fact="0.5"/>
      <dgm:constr type="ctrY" for="ch" forName="linH" refType="h" fact="0.5"/>
      <dgm:constr type="userP" for="ch" forName="linH" refType="h" refFor="ch" refForName="dummy" fact="0.25"/>
      <dgm:constr type="userT" for="des" forName="parTx" refType="w" refFor="ch" refForName="dummy" fact="0.2"/>
    </dgm:constrLst>
    <dgm:ruleLst/>
    <dgm:layoutNode name="dummy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linH">
      <dgm:choose name="Name1">
        <dgm:if name="Name2" func="var" arg="dir" op="equ" val="norm">
          <dgm:alg type="lin">
            <dgm:param type="linDir" val="fromL"/>
            <dgm:param type="nodeVertAlign" val="t"/>
          </dgm:alg>
        </dgm:if>
        <dgm:else name="Name3">
          <dgm:alg type="lin">
            <dgm:param type="linDir" val="fromR"/>
            <dgm:param type="nodeVertAlign" val="t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primFontSz" for="des" forName="parTx" val="65"/>
        <dgm:constr type="primFontSz" for="des" forName="desTx" refType="primFontSz" refFor="des" refForName="parTx" op="equ"/>
        <dgm:constr type="h" for="des" forName="parTx" refType="primFontSz" refFor="des" refForName="parTx"/>
        <dgm:constr type="h" for="des" forName="desTx" refType="primFontSz" refFor="des" refForName="parTx" fact="0.5"/>
        <dgm:constr type="h" for="des" forName="parTx" op="equ"/>
        <dgm:constr type="h" for="des" forName="desTx" op="equ"/>
        <dgm:constr type="h" for="ch" forName="backgroundArrow" refType="primFontSz" refFor="des" refForName="parTx" fact="2"/>
        <dgm:constr type="h" for="ch" forName="backgroundArrow" refType="h" refFor="des" refForName="parTx" op="lte" fact="2"/>
        <dgm:constr type="h" for="ch" forName="backgroundArrow" refType="h" refFor="des" refForName="parTx" op="gte" fact="2"/>
        <dgm:constr type="h" for="des" forName="spVertical1" refType="primFontSz" refFor="des" refForName="parTx" fact="0.5"/>
        <dgm:constr type="h" for="des" forName="spVertical1" refType="h" refFor="des" refForName="parTx" op="lte" fact="0.5"/>
        <dgm:constr type="h" for="des" forName="spVertical1" refType="h" refFor="des" refForName="parTx" op="gte" fact="0.5"/>
        <dgm:constr type="h" for="des" forName="spVertical2" refType="primFontSz" refFor="des" refForName="parTx" fact="0.5"/>
        <dgm:constr type="h" for="des" forName="spVertical2" refType="h" refFor="des" refForName="parTx" op="lte" fact="0.5"/>
        <dgm:constr type="h" for="des" forName="spVertical2" refType="h" refFor="des" refForName="parTx" op="gte" fact="0.5"/>
        <dgm:constr type="h" for="des" forName="spVertical3" refType="primFontSz" refFor="des" refForName="parTx" fact="-0.4"/>
        <dgm:constr type="h" for="des" forName="spVertical3" refType="h" refFor="des" refForName="parTx" op="lte" fact="-0.4"/>
        <dgm:constr type="h" for="des" forName="spVertical3" refType="h" refFor="des" refForName="parTx" op="gte" fact="-0.4"/>
        <dgm:constr type="w" for="ch" forName="backgroundArrow" refType="w"/>
        <dgm:constr type="w" for="ch" forName="negArrow" refType="w" fact="-1"/>
        <dgm:constr type="w" for="ch" forName="linV" refType="w"/>
        <dgm:constr type="w" for="ch" forName="space" refType="w" refFor="ch" refForName="linV" fact="0.2"/>
        <dgm:constr type="w" for="ch" forName="padding1" refType="w" fact="0.08"/>
        <dgm:constr type="userP"/>
        <dgm:constr type="w" for="ch" forName="padding2" refType="userP"/>
      </dgm:constrLst>
      <dgm:ruleLst>
        <dgm:rule type="w" for="ch" forName="linV" val="0" fact="NaN" max="NaN"/>
        <dgm:rule type="primFontSz" for="des" forName="parTx" val="5" fact="NaN" max="NaN"/>
      </dgm:ruleLst>
      <dgm:layoutNode name="padding1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forEach name="Name4" axis="ch" ptType="node">
        <dgm:layoutNode name="linV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spVertical1" refType="w"/>
            <dgm:constr type="w" for="ch" forName="parTx" refType="w"/>
            <dgm:constr type="w" for="ch" forName="spVertical2" refType="w"/>
            <dgm:constr type="w" for="ch" forName="spVertical3" refType="w"/>
            <dgm:constr type="w" for="ch" forName="desTx" refType="w"/>
          </dgm:constrLst>
          <dgm:ruleLst/>
          <dgm:layoutNode name="spVertical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parTx" styleLbl="revTx">
            <dgm:varLst>
              <dgm:chMax val="0"/>
              <dgm:chPref val="0"/>
              <dgm:bulletEnabled val="1"/>
            </dgm:varLst>
            <dgm:choose name="Name5">
              <dgm:if name="Name6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7">
                <dgm:alg type="tx">
                  <dgm:param type="parTxLTRAlign" val="ctr"/>
                  <dgm:param type="parTxRTLAlign" val="ct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self" ptType="node"/>
            <dgm:choose name="Name8">
              <dgm:if name="Name9" func="var" arg="dir" op="equ" val="norm">
                <dgm:constrLst>
                  <dgm:constr type="userT"/>
                  <dgm:constr type="h" refType="userT" op="lte"/>
                  <dgm:constr type="tMarg" refType="primFontSz" fact="0.8"/>
                  <dgm:constr type="bMarg" refType="tMarg"/>
                  <dgm:constr type="lMarg"/>
                  <dgm:constr type="rMarg"/>
                </dgm:constrLst>
              </dgm:if>
              <dgm:else name="Name10">
                <dgm:constrLst>
                  <dgm:constr type="userT"/>
                  <dgm:constr type="h" refType="userT" op="lte"/>
                  <dgm:constr type="tMarg" refType="primFontSz" fact="0.8"/>
                  <dgm:constr type="bMarg" refType="tMarg"/>
                  <dgm:constr type="lMarg"/>
                  <dgm:constr type="rMarg"/>
                </dgm:constrLst>
              </dgm:else>
            </dgm:choose>
            <dgm:ruleLst>
              <dgm:rule type="h" val="INF" fact="NaN" max="NaN"/>
            </dgm:ruleLst>
          </dgm:layoutNode>
          <dgm:layoutNode name="spVertical2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spVertical3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choose name="Name11">
            <dgm:if name="Name12" axis="ch" ptType="node" func="cnt" op="gte" val="1">
              <dgm:layoutNode name="desTx" styleLbl="revTx">
                <dgm:varLst>
                  <dgm:bulletEnabled val="1"/>
                </dgm:varLst>
                <dgm:alg type="tx">
                  <dgm:param type="stBulletLvl" val="1"/>
                </dgm:alg>
                <dgm:shape xmlns:r="http://schemas.openxmlformats.org/officeDocument/2006/relationships" type="rect" r:blip="">
                  <dgm:adjLst/>
                </dgm:shape>
                <dgm:presOf axis="des" ptType="node"/>
                <dgm:constrLst>
                  <dgm:constr type="tMarg"/>
                  <dgm:constr type="bMarg"/>
                  <dgm:constr type="rMarg"/>
                  <dgm:constr type="lMarg"/>
                </dgm:constrLst>
                <dgm:ruleLst>
                  <dgm:rule type="h" val="INF" fact="NaN" max="NaN"/>
                </dgm:ruleLst>
              </dgm:layoutNode>
            </dgm:if>
            <dgm:else name="Name13"/>
          </dgm:choose>
        </dgm:layoutNode>
        <dgm:forEach name="Name14" axis="followSib" ptType="sibTrans" cnt="1">
          <dgm:layoutNode name="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  <dgm:layoutNode name="padding2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negArrow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backgroundArrow" styleLbl="node1">
        <dgm:alg type="sp"/>
        <dgm:choose name="Name15">
          <dgm:if name="Name16" func="var" arg="dir" op="equ" val="norm">
            <dgm:shape xmlns:r="http://schemas.openxmlformats.org/officeDocument/2006/relationships" type="rightArrow" r:blip="">
              <dgm:adjLst/>
            </dgm:shape>
          </dgm:if>
          <dgm:else name="Name17">
            <dgm:shape xmlns:r="http://schemas.openxmlformats.org/officeDocument/2006/relationships" type="leftArrow" r:blip="">
              <dgm:adjLst/>
            </dgm:shape>
          </dgm:else>
        </dgm:choose>
        <dgm:presOf/>
        <dgm:constrLst/>
        <dgm:ruleLst/>
      </dgm:layoutNode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5">
  <dgm:title val=""/>
  <dgm:desc val=""/>
  <dgm:catLst>
    <dgm:cat type="3D" pri="11500"/>
  </dgm:catLst>
  <dgm:scene3d>
    <a:camera prst="isometricOffAxis2Left" zoom="95000"/>
    <a:lightRig rig="flat" dir="t"/>
  </dgm:scene3d>
  <dgm:styleLbl name="node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715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381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52400" extrusionH="1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38100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3810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400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150"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63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4005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40050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4005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15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5">
  <dgm:title val=""/>
  <dgm:desc val=""/>
  <dgm:catLst>
    <dgm:cat type="3D" pri="11500"/>
  </dgm:catLst>
  <dgm:scene3d>
    <a:camera prst="isometricOffAxis2Left" zoom="95000"/>
    <a:lightRig rig="flat" dir="t"/>
  </dgm:scene3d>
  <dgm:styleLbl name="node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715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381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52400" extrusionH="1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38100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3810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400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150"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63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4005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40050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4005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15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00D4EEA-365E-4587-9086-A35181516E1F}" type="datetimeFigureOut">
              <a:rPr lang="ru-RU" smtClean="0"/>
              <a:t>09.02.2024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21D4675-C7C2-4507-9D7B-B1ACF023959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869409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6C9C83-F711-4A4A-9653-6C68884AD99F}" type="datetimeFigureOut">
              <a:rPr lang="ru-RU" smtClean="0"/>
              <a:t>09.02.2024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86DAFF-E881-4B07-909F-EBF307BD110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969658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6C9C83-F711-4A4A-9653-6C68884AD99F}" type="datetimeFigureOut">
              <a:rPr lang="ru-RU" smtClean="0"/>
              <a:t>09.02.2024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86DAFF-E881-4B07-909F-EBF307BD110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196837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6C9C83-F711-4A4A-9653-6C68884AD99F}" type="datetimeFigureOut">
              <a:rPr lang="ru-RU" smtClean="0"/>
              <a:t>09.02.2024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86DAFF-E881-4B07-909F-EBF307BD110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620315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6C9C83-F711-4A4A-9653-6C68884AD99F}" type="datetimeFigureOut">
              <a:rPr lang="ru-RU" smtClean="0"/>
              <a:t>09.02.2024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86DAFF-E881-4B07-909F-EBF307BD110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749161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6C9C83-F711-4A4A-9653-6C68884AD99F}" type="datetimeFigureOut">
              <a:rPr lang="ru-RU" smtClean="0"/>
              <a:t>09.02.2024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86DAFF-E881-4B07-909F-EBF307BD110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987178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6C9C83-F711-4A4A-9653-6C68884AD99F}" type="datetimeFigureOut">
              <a:rPr lang="ru-RU" smtClean="0"/>
              <a:t>09.02.2024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86DAFF-E881-4B07-909F-EBF307BD110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532400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6C9C83-F711-4A4A-9653-6C68884AD99F}" type="datetimeFigureOut">
              <a:rPr lang="ru-RU" smtClean="0"/>
              <a:t>09.02.2024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86DAFF-E881-4B07-909F-EBF307BD110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91264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6C9C83-F711-4A4A-9653-6C68884AD99F}" type="datetimeFigureOut">
              <a:rPr lang="ru-RU" smtClean="0"/>
              <a:t>09.02.2024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86DAFF-E881-4B07-909F-EBF307BD110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825973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6C9C83-F711-4A4A-9653-6C68884AD99F}" type="datetimeFigureOut">
              <a:rPr lang="ru-RU" smtClean="0"/>
              <a:t>09.02.2024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86DAFF-E881-4B07-909F-EBF307BD110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042450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6C9C83-F711-4A4A-9653-6C68884AD99F}" type="datetimeFigureOut">
              <a:rPr lang="ru-RU" smtClean="0"/>
              <a:t>09.02.2024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86DAFF-E881-4B07-909F-EBF307BD110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228659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6C9C83-F711-4A4A-9653-6C68884AD99F}" type="datetimeFigureOut">
              <a:rPr lang="ru-RU" smtClean="0"/>
              <a:t>09.02.2024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86DAFF-E881-4B07-909F-EBF307BD110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605870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4">
                <a:lumMod val="0"/>
                <a:lumOff val="100000"/>
              </a:schemeClr>
            </a:gs>
            <a:gs pos="35000">
              <a:schemeClr val="accent4">
                <a:lumMod val="0"/>
                <a:lumOff val="100000"/>
              </a:schemeClr>
            </a:gs>
            <a:gs pos="100000">
              <a:schemeClr val="accent4">
                <a:lumMod val="100000"/>
              </a:schemeClr>
            </a:gs>
          </a:gsLst>
          <a:lin ang="27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6C9C83-F711-4A4A-9653-6C68884AD99F}" type="datetimeFigureOut">
              <a:rPr lang="ru-RU" smtClean="0"/>
              <a:t>09.02.2024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86DAFF-E881-4B07-909F-EBF307BD110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473847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3" Type="http://schemas.openxmlformats.org/officeDocument/2006/relationships/diagramLayout" Target="../diagrams/layout1.xml"/><Relationship Id="rId7" Type="http://schemas.openxmlformats.org/officeDocument/2006/relationships/diagramData" Target="../diagrams/data2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11" Type="http://schemas.microsoft.com/office/2007/relationships/diagramDrawing" Target="../diagrams/drawing2.xml"/><Relationship Id="rId5" Type="http://schemas.openxmlformats.org/officeDocument/2006/relationships/diagramColors" Target="../diagrams/colors1.xml"/><Relationship Id="rId10" Type="http://schemas.openxmlformats.org/officeDocument/2006/relationships/diagramColors" Target="../diagrams/colors2.xml"/><Relationship Id="rId4" Type="http://schemas.openxmlformats.org/officeDocument/2006/relationships/diagramQuickStyle" Target="../diagrams/quickStyle1.xml"/><Relationship Id="rId9" Type="http://schemas.openxmlformats.org/officeDocument/2006/relationships/diagramQuickStyle" Target="../diagrams/quickStyle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4.xml"/><Relationship Id="rId3" Type="http://schemas.openxmlformats.org/officeDocument/2006/relationships/diagramLayout" Target="../diagrams/layout3.xml"/><Relationship Id="rId7" Type="http://schemas.openxmlformats.org/officeDocument/2006/relationships/diagramData" Target="../diagrams/data4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3.xml"/><Relationship Id="rId11" Type="http://schemas.microsoft.com/office/2007/relationships/diagramDrawing" Target="../diagrams/drawing4.xml"/><Relationship Id="rId5" Type="http://schemas.openxmlformats.org/officeDocument/2006/relationships/diagramColors" Target="../diagrams/colors3.xml"/><Relationship Id="rId10" Type="http://schemas.openxmlformats.org/officeDocument/2006/relationships/diagramColors" Target="../diagrams/colors4.xml"/><Relationship Id="rId4" Type="http://schemas.openxmlformats.org/officeDocument/2006/relationships/diagramQuickStyle" Target="../diagrams/quickStyle3.xml"/><Relationship Id="rId9" Type="http://schemas.openxmlformats.org/officeDocument/2006/relationships/diagramQuickStyle" Target="../diagrams/quickStyle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696781" y="947057"/>
            <a:ext cx="8495219" cy="1491343"/>
          </a:xfrm>
        </p:spPr>
        <p:txBody>
          <a:bodyPr>
            <a:normAutofit fontScale="90000"/>
          </a:bodyPr>
          <a:lstStyle/>
          <a:p>
            <a:br>
              <a:rPr lang="ru-RU" b="1" dirty="0">
                <a:latin typeface="Adobe Gothic Std B" panose="020B0800000000000000" pitchFamily="34" charset="-128"/>
                <a:ea typeface="Adobe Gothic Std B" panose="020B0800000000000000" pitchFamily="34" charset="-128"/>
              </a:rPr>
            </a:br>
            <a:r>
              <a:rPr lang="ru-RU" b="1" dirty="0">
                <a:latin typeface="+mn-lt"/>
                <a:ea typeface="Adobe Gothic Std B" panose="020B0800000000000000" pitchFamily="34" charset="-128"/>
              </a:rPr>
              <a:t>ВОСТОЧНОЕ ИЗМАЙЛОВО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336106" y="133812"/>
            <a:ext cx="8855894" cy="1194245"/>
          </a:xfrm>
        </p:spPr>
        <p:txBody>
          <a:bodyPr>
            <a:normAutofit fontScale="92500" lnSpcReduction="20000"/>
          </a:bodyPr>
          <a:lstStyle/>
          <a:p>
            <a:endParaRPr lang="ru-RU" b="1" dirty="0"/>
          </a:p>
          <a:p>
            <a:r>
              <a:rPr lang="ru-RU" sz="2600" b="1" dirty="0"/>
              <a:t>ВОСТОЧНЫЙ АДМИНИСТРАТИВНЫЙ ОКРУГ</a:t>
            </a:r>
          </a:p>
          <a:p>
            <a:r>
              <a:rPr lang="ru-RU" sz="2600" b="1" dirty="0"/>
              <a:t>район</a:t>
            </a:r>
          </a:p>
          <a:p>
            <a:endParaRPr lang="ru-RU" dirty="0"/>
          </a:p>
          <a:p>
            <a:endParaRPr lang="ru-RU" dirty="0"/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87086"/>
            <a:ext cx="3336106" cy="3037115"/>
          </a:xfrm>
          <a:prstGeom prst="rect">
            <a:avLst/>
          </a:prstGeom>
        </p:spPr>
      </p:pic>
      <p:pic>
        <p:nvPicPr>
          <p:cNvPr id="9218" name="Picture 2" descr="C:\Users\Андрей\Desktop\РАЙОН ВОСТОЧНОЕ ИЗМАЙЛОВО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3226" y="2688771"/>
            <a:ext cx="8270173" cy="3907969"/>
          </a:xfrm>
          <a:prstGeom prst="rect">
            <a:avLst/>
          </a:prstGeom>
          <a:noFill/>
          <a:ln w="25400">
            <a:solidFill>
              <a:schemeClr val="accent4">
                <a:lumMod val="50000"/>
                <a:alpha val="57000"/>
              </a:schemeClr>
            </a:solidFill>
          </a:ln>
          <a:effectLst>
            <a:softEdge rad="127000"/>
          </a:effectLst>
          <a:scene3d>
            <a:camera prst="orthographicFront"/>
            <a:lightRig rig="threePt" dir="t"/>
          </a:scene3d>
          <a:sp3d extrusionH="6350" contourW="6350">
            <a:bevelT w="6350"/>
            <a:bevelB w="635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189261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4">
                <a:lumMod val="0"/>
                <a:lumOff val="100000"/>
              </a:schemeClr>
            </a:gs>
            <a:gs pos="35000">
              <a:schemeClr val="accent4">
                <a:lumMod val="0"/>
                <a:lumOff val="100000"/>
              </a:schemeClr>
            </a:gs>
            <a:gs pos="100000">
              <a:schemeClr val="accent4">
                <a:lumMod val="100000"/>
                <a:alpha val="80000"/>
              </a:schemeClr>
            </a:gs>
          </a:gsLst>
          <a:lin ang="27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bject 5">
            <a:extLst>
              <a:ext uri="{FF2B5EF4-FFF2-40B4-BE49-F238E27FC236}">
                <a16:creationId xmlns:a16="http://schemas.microsoft.com/office/drawing/2014/main" id="{131D7995-E9AA-4899-9B0C-5BAB5D47A5BB}"/>
              </a:ext>
            </a:extLst>
          </p:cNvPr>
          <p:cNvSpPr/>
          <p:nvPr/>
        </p:nvSpPr>
        <p:spPr>
          <a:xfrm>
            <a:off x="401614" y="522513"/>
            <a:ext cx="11388772" cy="550507"/>
          </a:xfrm>
          <a:custGeom>
            <a:avLst/>
            <a:gdLst/>
            <a:ahLst/>
            <a:cxnLst/>
            <a:rect l="l" t="t" r="r" b="b"/>
            <a:pathLst>
              <a:path w="4493260" h="471170">
                <a:moveTo>
                  <a:pt x="0" y="88"/>
                </a:moveTo>
                <a:lnTo>
                  <a:pt x="0" y="470712"/>
                </a:lnTo>
                <a:lnTo>
                  <a:pt x="4492904" y="470763"/>
                </a:lnTo>
                <a:lnTo>
                  <a:pt x="4492904" y="0"/>
                </a:lnTo>
                <a:lnTo>
                  <a:pt x="0" y="88"/>
                </a:lnTo>
                <a:close/>
              </a:path>
            </a:pathLst>
          </a:custGeom>
          <a:solidFill>
            <a:srgbClr val="BFD73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lIns="0" tIns="0" rIns="0" bIns="0" rtlCol="0"/>
          <a:lstStyle/>
          <a:p>
            <a:pPr indent="540385" algn="ctr">
              <a:tabLst>
                <a:tab pos="4423410" algn="l"/>
              </a:tabLst>
            </a:pPr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>Благоустройство дворовых территорий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36FE6F96-F90D-4035-8C54-574B85FB6E9D}"/>
              </a:ext>
            </a:extLst>
          </p:cNvPr>
          <p:cNvSpPr txBox="1"/>
          <p:nvPr/>
        </p:nvSpPr>
        <p:spPr>
          <a:xfrm>
            <a:off x="7164743" y="1247210"/>
            <a:ext cx="38616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Нижняя Первомайская улица, дом 45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0EC53421-7303-46CA-872E-FBB8C1E1A06F}"/>
              </a:ext>
            </a:extLst>
          </p:cNvPr>
          <p:cNvSpPr txBox="1"/>
          <p:nvPr/>
        </p:nvSpPr>
        <p:spPr>
          <a:xfrm>
            <a:off x="1009353" y="3058896"/>
            <a:ext cx="43140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Измайловский проспект, дом 91, корпус 2</a:t>
            </a: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8E06BB21-7C58-4834-B922-E3B7E7D18AD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-40000"/>
                    </a14:imgEffect>
                  </a14:imgLayer>
                </a14:imgProps>
              </a:ext>
            </a:extLst>
          </a:blip>
          <a:srcRect t="13461" b="13461"/>
          <a:stretch>
            <a:fillRect/>
          </a:stretch>
        </p:blipFill>
        <p:spPr>
          <a:xfrm>
            <a:off x="401614" y="3429000"/>
            <a:ext cx="5529544" cy="3243329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5F20464D-A6FA-41ED-9E6F-9A590B02717F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39" r="3439" b="20311"/>
          <a:stretch/>
        </p:blipFill>
        <p:spPr>
          <a:xfrm>
            <a:off x="6400799" y="1675259"/>
            <a:ext cx="5389585" cy="32555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692057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4">
                <a:lumMod val="0"/>
                <a:lumOff val="100000"/>
              </a:schemeClr>
            </a:gs>
            <a:gs pos="35000">
              <a:schemeClr val="accent4">
                <a:lumMod val="0"/>
                <a:lumOff val="100000"/>
              </a:schemeClr>
            </a:gs>
            <a:gs pos="100000">
              <a:schemeClr val="accent4">
                <a:lumMod val="100000"/>
                <a:alpha val="80000"/>
              </a:schemeClr>
            </a:gs>
          </a:gsLst>
          <a:lin ang="27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bject 5">
            <a:extLst>
              <a:ext uri="{FF2B5EF4-FFF2-40B4-BE49-F238E27FC236}">
                <a16:creationId xmlns:a16="http://schemas.microsoft.com/office/drawing/2014/main" id="{131D7995-E9AA-4899-9B0C-5BAB5D47A5BB}"/>
              </a:ext>
            </a:extLst>
          </p:cNvPr>
          <p:cNvSpPr/>
          <p:nvPr/>
        </p:nvSpPr>
        <p:spPr>
          <a:xfrm>
            <a:off x="401614" y="445381"/>
            <a:ext cx="11388772" cy="627640"/>
          </a:xfrm>
          <a:custGeom>
            <a:avLst/>
            <a:gdLst/>
            <a:ahLst/>
            <a:cxnLst/>
            <a:rect l="l" t="t" r="r" b="b"/>
            <a:pathLst>
              <a:path w="4493260" h="471170">
                <a:moveTo>
                  <a:pt x="0" y="88"/>
                </a:moveTo>
                <a:lnTo>
                  <a:pt x="0" y="470712"/>
                </a:lnTo>
                <a:lnTo>
                  <a:pt x="4492904" y="470763"/>
                </a:lnTo>
                <a:lnTo>
                  <a:pt x="4492904" y="0"/>
                </a:lnTo>
                <a:lnTo>
                  <a:pt x="0" y="88"/>
                </a:lnTo>
                <a:close/>
              </a:path>
            </a:pathLst>
          </a:custGeom>
          <a:solidFill>
            <a:srgbClr val="BFD73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lIns="0" tIns="0" rIns="0" bIns="0" rtlCol="0"/>
          <a:lstStyle/>
          <a:p>
            <a:pPr indent="540385" algn="ctr">
              <a:tabLst>
                <a:tab pos="4423410" algn="l"/>
              </a:tabLst>
            </a:pPr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>Благоустройство детских площадок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36FE6F96-F90D-4035-8C54-574B85FB6E9D}"/>
              </a:ext>
            </a:extLst>
          </p:cNvPr>
          <p:cNvSpPr txBox="1"/>
          <p:nvPr/>
        </p:nvSpPr>
        <p:spPr>
          <a:xfrm>
            <a:off x="6901277" y="2656228"/>
            <a:ext cx="43140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Измайловский проспект, дом 93, корпус 1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0EC53421-7303-46CA-872E-FBB8C1E1A06F}"/>
              </a:ext>
            </a:extLst>
          </p:cNvPr>
          <p:cNvSpPr txBox="1"/>
          <p:nvPr/>
        </p:nvSpPr>
        <p:spPr>
          <a:xfrm>
            <a:off x="1216506" y="1281414"/>
            <a:ext cx="38616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Нижняя Первомайская улица, дом 44</a:t>
            </a:r>
          </a:p>
        </p:txBody>
      </p:sp>
      <p:pic>
        <p:nvPicPr>
          <p:cNvPr id="7" name="Объект 11">
            <a:extLst>
              <a:ext uri="{FF2B5EF4-FFF2-40B4-BE49-F238E27FC236}">
                <a16:creationId xmlns:a16="http://schemas.microsoft.com/office/drawing/2014/main" id="{5183F793-7C47-1D11-0870-70C7B5CF1B3C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0125"/>
          <a:stretch/>
        </p:blipFill>
        <p:spPr>
          <a:xfrm>
            <a:off x="401614" y="1650746"/>
            <a:ext cx="5491482" cy="3476426"/>
          </a:xfrm>
          <a:prstGeom prst="rect">
            <a:avLst/>
          </a:prstGeom>
        </p:spPr>
      </p:pic>
      <p:pic>
        <p:nvPicPr>
          <p:cNvPr id="8" name="Объект 7">
            <a:extLst>
              <a:ext uri="{FF2B5EF4-FFF2-40B4-BE49-F238E27FC236}">
                <a16:creationId xmlns:a16="http://schemas.microsoft.com/office/drawing/2014/main" id="{437212B6-7628-DC75-1745-FAB146160144}"/>
              </a:ext>
            </a:extLst>
          </p:cNvPr>
          <p:cNvPicPr>
            <a:picLocks noGrp="1"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28" r="5328" b="21075"/>
          <a:stretch/>
        </p:blipFill>
        <p:spPr>
          <a:xfrm>
            <a:off x="6298906" y="3056106"/>
            <a:ext cx="5518808" cy="34764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498905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4000" b="1" dirty="0">
                <a:latin typeface="+mn-lt"/>
              </a:rPr>
              <a:t>Программа «Миллион деревьев»</a:t>
            </a:r>
            <a:br>
              <a:rPr lang="ru-RU" sz="4000" dirty="0"/>
            </a:br>
            <a:r>
              <a:rPr lang="ru-RU" sz="2800" dirty="0"/>
              <a:t>В 2022 году рамках программы «Миллион деревьев», выполняемая Департаментом природопользования и охраны окружающей среды города Москвы, высажены зеленые насаждения: </a:t>
            </a:r>
            <a:br>
              <a:rPr lang="ru-RU" sz="2800" dirty="0"/>
            </a:br>
            <a:endParaRPr lang="ru-RU" sz="2800" dirty="0"/>
          </a:p>
        </p:txBody>
      </p:sp>
      <p:sp>
        <p:nvSpPr>
          <p:cNvPr id="7" name="Объект 6"/>
          <p:cNvSpPr>
            <a:spLocks noGrp="1"/>
          </p:cNvSpPr>
          <p:nvPr>
            <p:ph sz="half" idx="2"/>
          </p:nvPr>
        </p:nvSpPr>
        <p:spPr>
          <a:xfrm>
            <a:off x="6096000" y="1918795"/>
            <a:ext cx="51816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/>
              <a:t>В рамках программы «Миллион деревьев»:</a:t>
            </a:r>
          </a:p>
          <a:p>
            <a:r>
              <a:rPr lang="ru-RU" dirty="0"/>
              <a:t>45 деревьев </a:t>
            </a:r>
          </a:p>
          <a:p>
            <a:pPr marL="0" indent="0">
              <a:buNone/>
            </a:pPr>
            <a:endParaRPr lang="ru-RU" sz="3600" dirty="0"/>
          </a:p>
          <a:p>
            <a:pPr marL="0" indent="0">
              <a:buNone/>
            </a:pPr>
            <a:r>
              <a:rPr lang="ru-RU" dirty="0"/>
              <a:t>По компенсационному озеленению на 1, 2 категории:</a:t>
            </a:r>
          </a:p>
          <a:p>
            <a:r>
              <a:rPr lang="ru-RU" dirty="0"/>
              <a:t>132 дерева</a:t>
            </a:r>
            <a:endParaRPr lang="ru-RU" sz="3600" dirty="0"/>
          </a:p>
        </p:txBody>
      </p:sp>
      <p:pic>
        <p:nvPicPr>
          <p:cNvPr id="7170" name="Picture 2" descr="C:\Users\Андрей\Downloads\1375369042_27 копия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1114" y="3758562"/>
            <a:ext cx="3367226" cy="27801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1" name="Picture 3" descr="C:\Users\Андрей\Downloads\еще кусты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3104" y="2213429"/>
            <a:ext cx="1931017" cy="13018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154256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4">
                <a:lumMod val="0"/>
                <a:lumOff val="100000"/>
              </a:schemeClr>
            </a:gs>
            <a:gs pos="35000">
              <a:schemeClr val="accent4">
                <a:lumMod val="0"/>
                <a:lumOff val="100000"/>
              </a:schemeClr>
            </a:gs>
            <a:gs pos="100000">
              <a:schemeClr val="accent4">
                <a:lumMod val="100000"/>
                <a:alpha val="80000"/>
              </a:schemeClr>
            </a:gs>
          </a:gsLst>
          <a:lin ang="27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ject 3"/>
          <p:cNvSpPr/>
          <p:nvPr/>
        </p:nvSpPr>
        <p:spPr>
          <a:xfrm>
            <a:off x="9216157" y="621966"/>
            <a:ext cx="1644650" cy="889001"/>
          </a:xfrm>
          <a:custGeom>
            <a:avLst/>
            <a:gdLst/>
            <a:ahLst/>
            <a:cxnLst/>
            <a:rect l="l" t="t" r="r" b="b"/>
            <a:pathLst>
              <a:path w="762635" h="471169">
                <a:moveTo>
                  <a:pt x="762025" y="0"/>
                </a:moveTo>
                <a:lnTo>
                  <a:pt x="0" y="0"/>
                </a:lnTo>
                <a:lnTo>
                  <a:pt x="0" y="470750"/>
                </a:lnTo>
                <a:lnTo>
                  <a:pt x="762025" y="470750"/>
                </a:lnTo>
                <a:lnTo>
                  <a:pt x="617562" y="235343"/>
                </a:lnTo>
                <a:lnTo>
                  <a:pt x="762025" y="0"/>
                </a:lnTo>
                <a:close/>
              </a:path>
            </a:pathLst>
          </a:custGeom>
          <a:solidFill>
            <a:srgbClr val="BFD73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4"/>
          <p:cNvSpPr/>
          <p:nvPr/>
        </p:nvSpPr>
        <p:spPr>
          <a:xfrm>
            <a:off x="9169400" y="621965"/>
            <a:ext cx="609600" cy="889001"/>
          </a:xfrm>
          <a:custGeom>
            <a:avLst/>
            <a:gdLst/>
            <a:ahLst/>
            <a:cxnLst/>
            <a:rect l="l" t="t" r="r" b="b"/>
            <a:pathLst>
              <a:path w="419100" h="471169">
                <a:moveTo>
                  <a:pt x="418592" y="0"/>
                </a:moveTo>
                <a:lnTo>
                  <a:pt x="275971" y="0"/>
                </a:lnTo>
                <a:lnTo>
                  <a:pt x="0" y="272821"/>
                </a:lnTo>
                <a:lnTo>
                  <a:pt x="0" y="470750"/>
                </a:lnTo>
                <a:lnTo>
                  <a:pt x="350062" y="297218"/>
                </a:lnTo>
                <a:lnTo>
                  <a:pt x="418592" y="0"/>
                </a:lnTo>
                <a:close/>
              </a:path>
            </a:pathLst>
          </a:custGeom>
          <a:solidFill>
            <a:srgbClr val="9CB22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5"/>
          <p:cNvSpPr/>
          <p:nvPr/>
        </p:nvSpPr>
        <p:spPr>
          <a:xfrm flipV="1">
            <a:off x="-1" y="177302"/>
            <a:ext cx="9999024" cy="1059585"/>
          </a:xfrm>
          <a:custGeom>
            <a:avLst/>
            <a:gdLst/>
            <a:ahLst/>
            <a:cxnLst/>
            <a:rect l="l" t="t" r="r" b="b"/>
            <a:pathLst>
              <a:path w="4493260" h="471170">
                <a:moveTo>
                  <a:pt x="0" y="88"/>
                </a:moveTo>
                <a:lnTo>
                  <a:pt x="0" y="470712"/>
                </a:lnTo>
                <a:lnTo>
                  <a:pt x="4492904" y="470763"/>
                </a:lnTo>
                <a:lnTo>
                  <a:pt x="4492904" y="0"/>
                </a:lnTo>
                <a:lnTo>
                  <a:pt x="0" y="88"/>
                </a:lnTo>
                <a:close/>
              </a:path>
            </a:pathLst>
          </a:custGeom>
          <a:solidFill>
            <a:srgbClr val="BFD73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5631" y="127092"/>
            <a:ext cx="8716487" cy="1644466"/>
          </a:xfrm>
        </p:spPr>
        <p:txBody>
          <a:bodyPr>
            <a:normAutofit/>
          </a:bodyPr>
          <a:lstStyle/>
          <a:p>
            <a:pPr algn="ctr"/>
            <a:r>
              <a:rPr lang="ru-RU" sz="3600" b="1" dirty="0"/>
              <a:t>Гараж</a:t>
            </a:r>
            <a:br>
              <a:rPr lang="ru-RU" sz="3600" dirty="0"/>
            </a:br>
            <a:endParaRPr lang="ru-RU" sz="3600" dirty="0"/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77BE20E1-7297-464B-8FC7-6FEE12DA649D}"/>
              </a:ext>
            </a:extLst>
          </p:cNvPr>
          <p:cNvSpPr/>
          <p:nvPr/>
        </p:nvSpPr>
        <p:spPr>
          <a:xfrm>
            <a:off x="-1" y="1681550"/>
            <a:ext cx="10860808" cy="47397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u="sng" dirty="0"/>
              <a:t>ГБУ "Жилищник района Восточное Измайлово" обеспечено техникой в следующем количестве:</a:t>
            </a:r>
            <a:endParaRPr lang="ru-RU" sz="2400" dirty="0"/>
          </a:p>
          <a:p>
            <a:r>
              <a:rPr lang="ru-RU" sz="2400" dirty="0"/>
              <a:t> </a:t>
            </a:r>
          </a:p>
          <a:p>
            <a:r>
              <a:rPr lang="ru-RU" sz="2400" dirty="0"/>
              <a:t>На балансе ГБУ «Жилищник района Восточное Измайлово» всего находится 62 ед. техники, в том числе уборочной - 33 ед., вспомогательной – 29 ед. В ремонте находится 10 ед.</a:t>
            </a:r>
          </a:p>
          <a:p>
            <a:endParaRPr lang="ru-RU" sz="2400" dirty="0"/>
          </a:p>
          <a:p>
            <a:r>
              <a:rPr lang="ru-RU" sz="2400" dirty="0"/>
              <a:t>Работы по содержанию территории района Измайлово, проводятся в соответствии с нормативами уборки, согласно балансовой принадлежности.</a:t>
            </a:r>
          </a:p>
          <a:p>
            <a:endParaRPr lang="ru-RU" sz="2400" dirty="0"/>
          </a:p>
          <a:p>
            <a:r>
              <a:rPr lang="ru-RU" sz="2400" dirty="0"/>
              <a:t>Выход техники производится согласно регламенту и </a:t>
            </a:r>
            <a:r>
              <a:rPr lang="ru-RU" sz="2400" dirty="0" err="1"/>
              <a:t>факсограмм</a:t>
            </a:r>
            <a:r>
              <a:rPr lang="ru-RU" sz="2400" dirty="0"/>
              <a:t> Комплекса городского хозяйства г. Москвы</a:t>
            </a:r>
            <a:r>
              <a:rPr lang="ru-RU" dirty="0"/>
              <a:t>.</a:t>
            </a:r>
          </a:p>
          <a:p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val="3892798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bject 5">
            <a:extLst>
              <a:ext uri="{FF2B5EF4-FFF2-40B4-BE49-F238E27FC236}">
                <a16:creationId xmlns:a16="http://schemas.microsoft.com/office/drawing/2014/main" id="{131D7995-E9AA-4899-9B0C-5BAB5D47A5BB}"/>
              </a:ext>
            </a:extLst>
          </p:cNvPr>
          <p:cNvSpPr/>
          <p:nvPr/>
        </p:nvSpPr>
        <p:spPr>
          <a:xfrm>
            <a:off x="401612" y="131559"/>
            <a:ext cx="11388772" cy="627640"/>
          </a:xfrm>
          <a:custGeom>
            <a:avLst/>
            <a:gdLst/>
            <a:ahLst/>
            <a:cxnLst/>
            <a:rect l="l" t="t" r="r" b="b"/>
            <a:pathLst>
              <a:path w="4493260" h="471170">
                <a:moveTo>
                  <a:pt x="0" y="88"/>
                </a:moveTo>
                <a:lnTo>
                  <a:pt x="0" y="470712"/>
                </a:lnTo>
                <a:lnTo>
                  <a:pt x="4492904" y="470763"/>
                </a:lnTo>
                <a:lnTo>
                  <a:pt x="4492904" y="0"/>
                </a:lnTo>
                <a:lnTo>
                  <a:pt x="0" y="88"/>
                </a:lnTo>
                <a:close/>
              </a:path>
            </a:pathLst>
          </a:custGeom>
          <a:solidFill>
            <a:srgbClr val="BFD73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lIns="0" tIns="0" rIns="0" bIns="0" rtlCol="0"/>
          <a:lstStyle/>
          <a:p>
            <a:pPr indent="540385" algn="ctr">
              <a:tabLst>
                <a:tab pos="4423410" algn="l"/>
              </a:tabLst>
            </a:pPr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>Техника для объектов дорожного хозяйства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A0A2894A-96C4-497E-8EDE-446606D4511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171"/>
          <a:stretch/>
        </p:blipFill>
        <p:spPr>
          <a:xfrm>
            <a:off x="127907" y="1230969"/>
            <a:ext cx="4378779" cy="5186160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52722D86-3D24-41BA-A6D2-29AC454EC11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676" r="7735"/>
          <a:stretch/>
        </p:blipFill>
        <p:spPr>
          <a:xfrm>
            <a:off x="4906989" y="1230969"/>
            <a:ext cx="7157104" cy="5186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978326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4">
                <a:lumMod val="0"/>
                <a:lumOff val="100000"/>
              </a:schemeClr>
            </a:gs>
            <a:gs pos="35000">
              <a:schemeClr val="accent4">
                <a:lumMod val="0"/>
                <a:lumOff val="100000"/>
              </a:schemeClr>
            </a:gs>
            <a:gs pos="100000">
              <a:schemeClr val="accent4">
                <a:lumMod val="100000"/>
                <a:alpha val="80000"/>
              </a:schemeClr>
            </a:gs>
          </a:gsLst>
          <a:lin ang="27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ject 3"/>
          <p:cNvSpPr/>
          <p:nvPr/>
        </p:nvSpPr>
        <p:spPr>
          <a:xfrm>
            <a:off x="9216157" y="621966"/>
            <a:ext cx="1644650" cy="889001"/>
          </a:xfrm>
          <a:custGeom>
            <a:avLst/>
            <a:gdLst/>
            <a:ahLst/>
            <a:cxnLst/>
            <a:rect l="l" t="t" r="r" b="b"/>
            <a:pathLst>
              <a:path w="762635" h="471169">
                <a:moveTo>
                  <a:pt x="762025" y="0"/>
                </a:moveTo>
                <a:lnTo>
                  <a:pt x="0" y="0"/>
                </a:lnTo>
                <a:lnTo>
                  <a:pt x="0" y="470750"/>
                </a:lnTo>
                <a:lnTo>
                  <a:pt x="762025" y="470750"/>
                </a:lnTo>
                <a:lnTo>
                  <a:pt x="617562" y="235343"/>
                </a:lnTo>
                <a:lnTo>
                  <a:pt x="762025" y="0"/>
                </a:lnTo>
                <a:close/>
              </a:path>
            </a:pathLst>
          </a:custGeom>
          <a:solidFill>
            <a:srgbClr val="BFD73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4"/>
          <p:cNvSpPr/>
          <p:nvPr/>
        </p:nvSpPr>
        <p:spPr>
          <a:xfrm>
            <a:off x="9169400" y="621965"/>
            <a:ext cx="609600" cy="889001"/>
          </a:xfrm>
          <a:custGeom>
            <a:avLst/>
            <a:gdLst/>
            <a:ahLst/>
            <a:cxnLst/>
            <a:rect l="l" t="t" r="r" b="b"/>
            <a:pathLst>
              <a:path w="419100" h="471169">
                <a:moveTo>
                  <a:pt x="418592" y="0"/>
                </a:moveTo>
                <a:lnTo>
                  <a:pt x="275971" y="0"/>
                </a:lnTo>
                <a:lnTo>
                  <a:pt x="0" y="272821"/>
                </a:lnTo>
                <a:lnTo>
                  <a:pt x="0" y="470750"/>
                </a:lnTo>
                <a:lnTo>
                  <a:pt x="350062" y="297218"/>
                </a:lnTo>
                <a:lnTo>
                  <a:pt x="418592" y="0"/>
                </a:lnTo>
                <a:close/>
              </a:path>
            </a:pathLst>
          </a:custGeom>
          <a:solidFill>
            <a:srgbClr val="9CB22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5"/>
          <p:cNvSpPr/>
          <p:nvPr/>
        </p:nvSpPr>
        <p:spPr>
          <a:xfrm flipV="1">
            <a:off x="-1" y="177302"/>
            <a:ext cx="9999024" cy="1059585"/>
          </a:xfrm>
          <a:custGeom>
            <a:avLst/>
            <a:gdLst/>
            <a:ahLst/>
            <a:cxnLst/>
            <a:rect l="l" t="t" r="r" b="b"/>
            <a:pathLst>
              <a:path w="4493260" h="471170">
                <a:moveTo>
                  <a:pt x="0" y="88"/>
                </a:moveTo>
                <a:lnTo>
                  <a:pt x="0" y="470712"/>
                </a:lnTo>
                <a:lnTo>
                  <a:pt x="4492904" y="470763"/>
                </a:lnTo>
                <a:lnTo>
                  <a:pt x="4492904" y="0"/>
                </a:lnTo>
                <a:lnTo>
                  <a:pt x="0" y="88"/>
                </a:lnTo>
                <a:close/>
              </a:path>
            </a:pathLst>
          </a:custGeom>
          <a:solidFill>
            <a:srgbClr val="BFD73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9669" y="244232"/>
            <a:ext cx="8716487" cy="1644466"/>
          </a:xfrm>
        </p:spPr>
        <p:txBody>
          <a:bodyPr>
            <a:normAutofit fontScale="90000"/>
          </a:bodyPr>
          <a:lstStyle/>
          <a:p>
            <a:r>
              <a:rPr lang="ru-RU" sz="3100" b="1" dirty="0"/>
              <a:t>Финансово-экономическое положение</a:t>
            </a:r>
            <a:br>
              <a:rPr lang="ru-RU" sz="3100" dirty="0"/>
            </a:br>
            <a:r>
              <a:rPr lang="ru-RU" sz="3100" b="1" dirty="0"/>
              <a:t>ГБУ «Жилищник района Восточное Измайлово».</a:t>
            </a:r>
            <a:br>
              <a:rPr lang="ru-RU" dirty="0"/>
            </a:br>
            <a:br>
              <a:rPr lang="ru-RU" sz="3600" dirty="0"/>
            </a:br>
            <a:endParaRPr lang="ru-RU" sz="3600" dirty="0"/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77BE20E1-7297-464B-8FC7-6FEE12DA649D}"/>
              </a:ext>
            </a:extLst>
          </p:cNvPr>
          <p:cNvSpPr/>
          <p:nvPr/>
        </p:nvSpPr>
        <p:spPr>
          <a:xfrm>
            <a:off x="0" y="1510966"/>
            <a:ext cx="12192000" cy="52937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В 2023 году ГБУ «Жилищник района Восточное Измайлово» выполнено работ по содержанию и текущему ремонту общего имущества МКД на сумму </a:t>
            </a:r>
            <a:r>
              <a:rPr lang="ru-RU" b="1" dirty="0"/>
              <a:t>289,9 </a:t>
            </a:r>
            <a:r>
              <a:rPr lang="ru-RU" b="1" dirty="0" err="1"/>
              <a:t>млн.руб</a:t>
            </a:r>
            <a:r>
              <a:rPr lang="ru-RU" b="1" dirty="0"/>
              <a:t>.</a:t>
            </a:r>
          </a:p>
          <a:p>
            <a:r>
              <a:rPr lang="ru-RU" dirty="0"/>
              <a:t> </a:t>
            </a:r>
          </a:p>
          <a:p>
            <a:r>
              <a:rPr lang="ru-RU" dirty="0"/>
              <a:t>Работы по управлению МКД, всего </a:t>
            </a:r>
            <a:r>
              <a:rPr lang="ru-RU" b="1" dirty="0"/>
              <a:t>112,2 </a:t>
            </a:r>
            <a:r>
              <a:rPr lang="ru-RU" b="1" dirty="0" err="1"/>
              <a:t>млн.руб</a:t>
            </a:r>
            <a:r>
              <a:rPr lang="ru-RU" b="1" dirty="0"/>
              <a:t>. </a:t>
            </a:r>
            <a:r>
              <a:rPr lang="ru-RU" dirty="0"/>
              <a:t>(в том числе зарплата с начислениями, программное обеспечение, эксплуатационные расходы, аренда, транспорт, услуги связи)</a:t>
            </a:r>
          </a:p>
          <a:p>
            <a:r>
              <a:rPr lang="ru-RU" dirty="0"/>
              <a:t> </a:t>
            </a:r>
          </a:p>
          <a:p>
            <a:r>
              <a:rPr lang="ru-RU" dirty="0"/>
              <a:t>Работы по санитарному содержанию помещений общего пользования, входящих в состав общего имущества на сумму </a:t>
            </a:r>
            <a:r>
              <a:rPr lang="ru-RU" b="1" dirty="0"/>
              <a:t>61,3 </a:t>
            </a:r>
            <a:r>
              <a:rPr lang="ru-RU" b="1" dirty="0" err="1"/>
              <a:t>млн.руб</a:t>
            </a:r>
            <a:r>
              <a:rPr lang="ru-RU" b="1" dirty="0"/>
              <a:t>.</a:t>
            </a:r>
            <a:r>
              <a:rPr lang="ru-RU" dirty="0"/>
              <a:t>, в том числе:</a:t>
            </a:r>
          </a:p>
          <a:p>
            <a:r>
              <a:rPr lang="ru-RU" dirty="0"/>
              <a:t>- уборка помещений общего пользования</a:t>
            </a:r>
          </a:p>
          <a:p>
            <a:r>
              <a:rPr lang="ru-RU" dirty="0"/>
              <a:t> (в том числе лестничные клетки, подвалы и чердаки) -</a:t>
            </a:r>
            <a:r>
              <a:rPr lang="ru-RU" b="1" dirty="0"/>
              <a:t>50,9 </a:t>
            </a:r>
            <a:r>
              <a:rPr lang="ru-RU" b="1" dirty="0" err="1"/>
              <a:t>млн.руб</a:t>
            </a:r>
            <a:r>
              <a:rPr lang="ru-RU" b="1" dirty="0"/>
              <a:t>.</a:t>
            </a:r>
          </a:p>
          <a:p>
            <a:r>
              <a:rPr lang="ru-RU" dirty="0"/>
              <a:t>- содержание мусоропроводов (уборка) -</a:t>
            </a:r>
            <a:r>
              <a:rPr lang="ru-RU" b="1" dirty="0"/>
              <a:t>1,4 </a:t>
            </a:r>
            <a:r>
              <a:rPr lang="ru-RU" b="1" dirty="0" err="1"/>
              <a:t>млн.руб</a:t>
            </a:r>
            <a:r>
              <a:rPr lang="ru-RU" b="1" dirty="0"/>
              <a:t>.;</a:t>
            </a:r>
          </a:p>
          <a:p>
            <a:r>
              <a:rPr lang="ru-RU" dirty="0"/>
              <a:t> </a:t>
            </a:r>
          </a:p>
          <a:p>
            <a:r>
              <a:rPr lang="ru-RU" dirty="0"/>
              <a:t>Работы по содержанию и ППР помещений общего пользования, входящих в состав общего имущества – </a:t>
            </a:r>
            <a:r>
              <a:rPr lang="ru-RU" b="1" dirty="0"/>
              <a:t>51,2 </a:t>
            </a:r>
            <a:r>
              <a:rPr lang="ru-RU" b="1" dirty="0" err="1"/>
              <a:t>млн.руб</a:t>
            </a:r>
            <a:r>
              <a:rPr lang="ru-RU" b="1" dirty="0"/>
              <a:t>., </a:t>
            </a:r>
            <a:r>
              <a:rPr lang="ru-RU" dirty="0"/>
              <a:t>в том числе (содержание подъездов и лестничных клеток, очистка кровли от снега, обслуживание пожарного водопровода и т.д.).</a:t>
            </a:r>
          </a:p>
          <a:p>
            <a:r>
              <a:rPr lang="ru-RU" dirty="0"/>
              <a:t> </a:t>
            </a:r>
          </a:p>
          <a:p>
            <a:r>
              <a:rPr lang="ru-RU" dirty="0"/>
              <a:t>На работы по содержанию и текущему ремонту внутридомовых инженерных коммуникаций и оборудования, входящих в состав общего имущества в 2023 году затрачено – </a:t>
            </a:r>
            <a:r>
              <a:rPr lang="ru-RU" b="1" dirty="0"/>
              <a:t>13,7 </a:t>
            </a:r>
            <a:r>
              <a:rPr lang="ru-RU" b="1" dirty="0" err="1"/>
              <a:t>млн.руб</a:t>
            </a:r>
            <a:r>
              <a:rPr lang="ru-RU" b="1" dirty="0"/>
              <a:t>., </a:t>
            </a:r>
          </a:p>
          <a:p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val="159062759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4">
                <a:lumMod val="0"/>
                <a:lumOff val="100000"/>
              </a:schemeClr>
            </a:gs>
            <a:gs pos="35000">
              <a:schemeClr val="accent4">
                <a:lumMod val="0"/>
                <a:lumOff val="100000"/>
              </a:schemeClr>
            </a:gs>
            <a:gs pos="100000">
              <a:schemeClr val="accent4">
                <a:lumMod val="100000"/>
                <a:alpha val="80000"/>
              </a:schemeClr>
            </a:gs>
          </a:gsLst>
          <a:lin ang="27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ject 3"/>
          <p:cNvSpPr/>
          <p:nvPr/>
        </p:nvSpPr>
        <p:spPr>
          <a:xfrm>
            <a:off x="9216157" y="621966"/>
            <a:ext cx="1644650" cy="889001"/>
          </a:xfrm>
          <a:custGeom>
            <a:avLst/>
            <a:gdLst/>
            <a:ahLst/>
            <a:cxnLst/>
            <a:rect l="l" t="t" r="r" b="b"/>
            <a:pathLst>
              <a:path w="762635" h="471169">
                <a:moveTo>
                  <a:pt x="762025" y="0"/>
                </a:moveTo>
                <a:lnTo>
                  <a:pt x="0" y="0"/>
                </a:lnTo>
                <a:lnTo>
                  <a:pt x="0" y="470750"/>
                </a:lnTo>
                <a:lnTo>
                  <a:pt x="762025" y="470750"/>
                </a:lnTo>
                <a:lnTo>
                  <a:pt x="617562" y="235343"/>
                </a:lnTo>
                <a:lnTo>
                  <a:pt x="762025" y="0"/>
                </a:lnTo>
                <a:close/>
              </a:path>
            </a:pathLst>
          </a:custGeom>
          <a:solidFill>
            <a:srgbClr val="BFD73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4"/>
          <p:cNvSpPr/>
          <p:nvPr/>
        </p:nvSpPr>
        <p:spPr>
          <a:xfrm>
            <a:off x="9169400" y="621965"/>
            <a:ext cx="609600" cy="889001"/>
          </a:xfrm>
          <a:custGeom>
            <a:avLst/>
            <a:gdLst/>
            <a:ahLst/>
            <a:cxnLst/>
            <a:rect l="l" t="t" r="r" b="b"/>
            <a:pathLst>
              <a:path w="419100" h="471169">
                <a:moveTo>
                  <a:pt x="418592" y="0"/>
                </a:moveTo>
                <a:lnTo>
                  <a:pt x="275971" y="0"/>
                </a:lnTo>
                <a:lnTo>
                  <a:pt x="0" y="272821"/>
                </a:lnTo>
                <a:lnTo>
                  <a:pt x="0" y="470750"/>
                </a:lnTo>
                <a:lnTo>
                  <a:pt x="350062" y="297218"/>
                </a:lnTo>
                <a:lnTo>
                  <a:pt x="418592" y="0"/>
                </a:lnTo>
                <a:close/>
              </a:path>
            </a:pathLst>
          </a:custGeom>
          <a:solidFill>
            <a:srgbClr val="9CB22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5"/>
          <p:cNvSpPr/>
          <p:nvPr/>
        </p:nvSpPr>
        <p:spPr>
          <a:xfrm flipV="1">
            <a:off x="-1" y="177302"/>
            <a:ext cx="9999024" cy="1059585"/>
          </a:xfrm>
          <a:custGeom>
            <a:avLst/>
            <a:gdLst/>
            <a:ahLst/>
            <a:cxnLst/>
            <a:rect l="l" t="t" r="r" b="b"/>
            <a:pathLst>
              <a:path w="4493260" h="471170">
                <a:moveTo>
                  <a:pt x="0" y="88"/>
                </a:moveTo>
                <a:lnTo>
                  <a:pt x="0" y="470712"/>
                </a:lnTo>
                <a:lnTo>
                  <a:pt x="4492904" y="470763"/>
                </a:lnTo>
                <a:lnTo>
                  <a:pt x="4492904" y="0"/>
                </a:lnTo>
                <a:lnTo>
                  <a:pt x="0" y="88"/>
                </a:lnTo>
                <a:close/>
              </a:path>
            </a:pathLst>
          </a:custGeom>
          <a:solidFill>
            <a:srgbClr val="BFD73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63359" y="349361"/>
            <a:ext cx="8716487" cy="1644466"/>
          </a:xfrm>
        </p:spPr>
        <p:txBody>
          <a:bodyPr>
            <a:normAutofit/>
          </a:bodyPr>
          <a:lstStyle/>
          <a:p>
            <a:r>
              <a:rPr lang="ru-RU" sz="3100" b="1" dirty="0"/>
              <a:t>Претензионная работа</a:t>
            </a:r>
            <a:br>
              <a:rPr lang="ru-RU" dirty="0"/>
            </a:br>
            <a:br>
              <a:rPr lang="ru-RU" sz="3600" dirty="0"/>
            </a:br>
            <a:endParaRPr lang="ru-RU" sz="3600" dirty="0"/>
          </a:p>
        </p:txBody>
      </p:sp>
      <p:graphicFrame>
        <p:nvGraphicFramePr>
          <p:cNvPr id="5" name="Таблица 4">
            <a:extLst>
              <a:ext uri="{FF2B5EF4-FFF2-40B4-BE49-F238E27FC236}">
                <a16:creationId xmlns:a16="http://schemas.microsoft.com/office/drawing/2014/main" id="{958C1BD2-17B3-4C46-9276-F2823B455D4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42028641"/>
              </p:ext>
            </p:extLst>
          </p:nvPr>
        </p:nvGraphicFramePr>
        <p:xfrm>
          <a:off x="217890" y="1614220"/>
          <a:ext cx="8750148" cy="4973193"/>
        </p:xfrm>
        <a:graphic>
          <a:graphicData uri="http://schemas.openxmlformats.org/drawingml/2006/table">
            <a:tbl>
              <a:tblPr firstRow="1" firstCol="1" bandRow="1">
                <a:tableStyleId>{775DCB02-9BB8-47FD-8907-85C794F793BA}</a:tableStyleId>
              </a:tblPr>
              <a:tblGrid>
                <a:gridCol w="2434181">
                  <a:extLst>
                    <a:ext uri="{9D8B030D-6E8A-4147-A177-3AD203B41FA5}">
                      <a16:colId xmlns:a16="http://schemas.microsoft.com/office/drawing/2014/main" val="3867552276"/>
                    </a:ext>
                  </a:extLst>
                </a:gridCol>
                <a:gridCol w="6315967">
                  <a:extLst>
                    <a:ext uri="{9D8B030D-6E8A-4147-A177-3AD203B41FA5}">
                      <a16:colId xmlns:a16="http://schemas.microsoft.com/office/drawing/2014/main" val="620975675"/>
                    </a:ext>
                  </a:extLst>
                </a:gridCol>
              </a:tblGrid>
              <a:tr h="732334">
                <a:tc>
                  <a:txBody>
                    <a:bodyPr/>
                    <a:lstStyle/>
                    <a:p>
                      <a:pPr indent="180340" algn="l"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Период </a:t>
                      </a:r>
                      <a:r>
                        <a:rPr lang="en-US" sz="1600">
                          <a:effectLst/>
                        </a:rPr>
                        <a:t>   </a:t>
                      </a:r>
                      <a:r>
                        <a:rPr lang="ru-RU" sz="1600">
                          <a:effectLst/>
                        </a:rPr>
                        <a:t>задолженности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180340" algn="l"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Проводимые мероприятия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767363945"/>
                  </a:ext>
                </a:extLst>
              </a:tr>
              <a:tr h="1413620">
                <a:tc>
                  <a:txBody>
                    <a:bodyPr/>
                    <a:lstStyle/>
                    <a:p>
                      <a:pPr indent="180340" algn="l">
                        <a:spcAft>
                          <a:spcPts val="0"/>
                        </a:spcAft>
                        <a:tabLst>
                          <a:tab pos="1260475" algn="l"/>
                        </a:tabLst>
                      </a:pPr>
                      <a:r>
                        <a:rPr lang="ru-RU" sz="1600">
                          <a:effectLst/>
                        </a:rPr>
                        <a:t>от 1 до 3 мес.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180340" algn="l"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- направление уведомлений о задолженности;</a:t>
                      </a:r>
                    </a:p>
                    <a:p>
                      <a:pPr indent="180340" algn="l"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- размещение информации о задолженности на информационных стендах МКД;</a:t>
                      </a:r>
                    </a:p>
                    <a:p>
                      <a:pPr indent="180340" algn="l"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- размещение информации о задолженности на официальном сайте учреждения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147084566"/>
                  </a:ext>
                </a:extLst>
              </a:tr>
              <a:tr h="2827239">
                <a:tc>
                  <a:txBody>
                    <a:bodyPr/>
                    <a:lstStyle/>
                    <a:p>
                      <a:pPr indent="180340" algn="l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от 3 мес. и более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180340" algn="l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- направление уведомлений о взыскании задолженности;</a:t>
                      </a:r>
                    </a:p>
                    <a:p>
                      <a:pPr indent="180340" algn="l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- приостановление услуги водоотведения;</a:t>
                      </a:r>
                    </a:p>
                    <a:p>
                      <a:pPr indent="180340" algn="l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- заключение соглашений о рассрочке оплаты задолженности за ЖКУ;</a:t>
                      </a:r>
                    </a:p>
                    <a:p>
                      <a:pPr indent="180340" algn="l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- направление заявлений о выдаче судебных приказов/исковых заявлений в суд</a:t>
                      </a:r>
                    </a:p>
                    <a:p>
                      <a:pPr indent="180340" algn="l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- направление заявлений о возбуждении исполнительного производства в ФССП;</a:t>
                      </a:r>
                    </a:p>
                    <a:p>
                      <a:pPr indent="180340" algn="l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- направление заявлений о взыскании в кредитные учреждения</a:t>
                      </a:r>
                    </a:p>
                    <a:p>
                      <a:pPr indent="180340" algn="l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-комиссия в управе района с должниками 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30891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0376411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00000">
              <a:schemeClr val="accent4">
                <a:lumMod val="0"/>
                <a:lumOff val="100000"/>
                <a:alpha val="0"/>
              </a:schemeClr>
            </a:gs>
            <a:gs pos="35000">
              <a:schemeClr val="accent4">
                <a:lumMod val="0"/>
                <a:lumOff val="100000"/>
              </a:schemeClr>
            </a:gs>
            <a:gs pos="100000">
              <a:schemeClr val="accent4">
                <a:lumMod val="100000"/>
              </a:schemeClr>
            </a:gs>
          </a:gsLst>
          <a:lin ang="27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Андрей\Desktop\загружено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88509" y="2928387"/>
            <a:ext cx="3219863" cy="29458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14" descr="http://postrussia.info/wp-content/uploads/2015/04/%D0%90%D1%80%D0%B5%D1%81%D1%82-%D0%B1%D0%B0%D0%BD%D0%BA%D0%BE%D0%B2%D1%81%D0%BA%D0%BE%D0%B9-%D0%BA%D0%B0%D1%80%D1%82%D1%8B-%D0%BA%D0%BE%D0%BC%D1%83-%D0%B3%D1%80%D0%BE%D0%B7%D0%B8%D1%82-%D0%B8-%D1%87%D1%82%D0%BE-%D0%B4%D0%B5%D0%BB%D0%B0%D1%82%D1%8C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600" y="2946933"/>
            <a:ext cx="3231872" cy="28166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1" descr="http://zagrandok.ru/wp-content/uploads/2014/12/22267-300x199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5591" y="2979746"/>
            <a:ext cx="4196787" cy="27838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8845501" y="2186941"/>
            <a:ext cx="261520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Водоотведение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701179" y="2145756"/>
            <a:ext cx="302833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Выезд за границу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19599" y="2186941"/>
            <a:ext cx="349121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Блокирование счета</a:t>
            </a:r>
          </a:p>
        </p:txBody>
      </p:sp>
      <p:sp>
        <p:nvSpPr>
          <p:cNvPr id="16" name="Заголовок 1"/>
          <p:cNvSpPr txBox="1">
            <a:spLocks/>
          </p:cNvSpPr>
          <p:nvPr/>
        </p:nvSpPr>
        <p:spPr>
          <a:xfrm>
            <a:off x="4190451" y="324082"/>
            <a:ext cx="3959104" cy="13636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object 5"/>
          <p:cNvSpPr/>
          <p:nvPr/>
        </p:nvSpPr>
        <p:spPr>
          <a:xfrm>
            <a:off x="419600" y="324082"/>
            <a:ext cx="11388772" cy="1262743"/>
          </a:xfrm>
          <a:custGeom>
            <a:avLst/>
            <a:gdLst/>
            <a:ahLst/>
            <a:cxnLst/>
            <a:rect l="l" t="t" r="r" b="b"/>
            <a:pathLst>
              <a:path w="4493260" h="471170">
                <a:moveTo>
                  <a:pt x="0" y="88"/>
                </a:moveTo>
                <a:lnTo>
                  <a:pt x="0" y="470712"/>
                </a:lnTo>
                <a:lnTo>
                  <a:pt x="4492904" y="470763"/>
                </a:lnTo>
                <a:lnTo>
                  <a:pt x="4492904" y="0"/>
                </a:lnTo>
                <a:lnTo>
                  <a:pt x="0" y="88"/>
                </a:lnTo>
                <a:close/>
              </a:path>
            </a:pathLst>
          </a:custGeom>
          <a:solidFill>
            <a:srgbClr val="BFD73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lIns="0" tIns="0" rIns="0" bIns="0" rtlCol="0"/>
          <a:lstStyle/>
          <a:p>
            <a:pPr indent="540385" algn="ctr">
              <a:tabLst>
                <a:tab pos="4423410" algn="l"/>
              </a:tabLst>
            </a:pP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  <a:p>
            <a:pPr indent="540385" algn="ctr">
              <a:tabLst>
                <a:tab pos="4423410" algn="l"/>
              </a:tabLst>
            </a:pPr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>Ограничения:</a:t>
            </a:r>
          </a:p>
        </p:txBody>
      </p:sp>
    </p:spTree>
    <p:extLst>
      <p:ext uri="{BB962C8B-B14F-4D97-AF65-F5344CB8AC3E}">
        <p14:creationId xmlns:p14="http://schemas.microsoft.com/office/powerpoint/2010/main" val="151062236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4">
                <a:lumMod val="0"/>
                <a:lumOff val="100000"/>
              </a:schemeClr>
            </a:gs>
            <a:gs pos="43000">
              <a:schemeClr val="accent4">
                <a:lumMod val="0"/>
                <a:lumOff val="100000"/>
              </a:schemeClr>
            </a:gs>
            <a:gs pos="100000">
              <a:schemeClr val="accent4">
                <a:lumMod val="100000"/>
              </a:schemeClr>
            </a:gs>
          </a:gsLst>
          <a:lin ang="186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://www.towave.ru/sites/default/files/_267_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904" y="3610302"/>
            <a:ext cx="3961272" cy="32476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Скругленная прямоугольная выноска 4"/>
          <p:cNvSpPr/>
          <p:nvPr/>
        </p:nvSpPr>
        <p:spPr>
          <a:xfrm>
            <a:off x="2179767" y="1245476"/>
            <a:ext cx="7720977" cy="2220730"/>
          </a:xfrm>
          <a:prstGeom prst="wedgeRoundRectCallout">
            <a:avLst>
              <a:gd name="adj1" fmla="val -30533"/>
              <a:gd name="adj2" fmla="val 75279"/>
              <a:gd name="adj3" fmla="val 16667"/>
            </a:avLst>
          </a:prstGeom>
          <a:solidFill>
            <a:schemeClr val="bg1"/>
          </a:solidFill>
          <a:ln w="47625"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b="1" dirty="0">
                <a:solidFill>
                  <a:schemeClr val="tx1"/>
                </a:solidFill>
              </a:rPr>
              <a:t>Спасибо за внимание!</a:t>
            </a:r>
          </a:p>
        </p:txBody>
      </p:sp>
    </p:spTree>
    <p:extLst>
      <p:ext uri="{BB962C8B-B14F-4D97-AF65-F5344CB8AC3E}">
        <p14:creationId xmlns:p14="http://schemas.microsoft.com/office/powerpoint/2010/main" val="10318762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4">
                <a:lumMod val="0"/>
                <a:lumOff val="100000"/>
              </a:schemeClr>
            </a:gs>
            <a:gs pos="57000">
              <a:schemeClr val="accent4">
                <a:lumMod val="0"/>
                <a:lumOff val="100000"/>
              </a:schemeClr>
            </a:gs>
            <a:gs pos="100000">
              <a:schemeClr val="accent4">
                <a:lumMod val="100000"/>
              </a:schemeClr>
            </a:gs>
          </a:gsLst>
          <a:lin ang="78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09902" y="1854200"/>
            <a:ext cx="6033762" cy="4351338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b="1" dirty="0"/>
              <a:t>Основной целью деятельности</a:t>
            </a:r>
            <a:r>
              <a:rPr lang="ru-RU" dirty="0"/>
              <a:t> является осуществление мероприятий по реализации на территории района задач надежного, безопасного и качественного предоставления жилищных, коммунальных и прочих услуг, включая управление многоквартирными домами,  благоустройство дворовых территорий и содержание объектов коммунальной и инженерной инфраструктуры.</a:t>
            </a:r>
          </a:p>
          <a:p>
            <a:endParaRPr lang="ru-RU" dirty="0"/>
          </a:p>
        </p:txBody>
      </p:sp>
      <p:sp>
        <p:nvSpPr>
          <p:cNvPr id="4" name="object 5"/>
          <p:cNvSpPr/>
          <p:nvPr/>
        </p:nvSpPr>
        <p:spPr>
          <a:xfrm>
            <a:off x="409902" y="240412"/>
            <a:ext cx="6033762" cy="981908"/>
          </a:xfrm>
          <a:custGeom>
            <a:avLst/>
            <a:gdLst/>
            <a:ahLst/>
            <a:cxnLst/>
            <a:rect l="l" t="t" r="r" b="b"/>
            <a:pathLst>
              <a:path w="4493260" h="471170">
                <a:moveTo>
                  <a:pt x="0" y="88"/>
                </a:moveTo>
                <a:lnTo>
                  <a:pt x="0" y="470712"/>
                </a:lnTo>
                <a:lnTo>
                  <a:pt x="4492904" y="470763"/>
                </a:lnTo>
                <a:lnTo>
                  <a:pt x="4492904" y="0"/>
                </a:lnTo>
                <a:lnTo>
                  <a:pt x="0" y="88"/>
                </a:lnTo>
                <a:close/>
              </a:path>
            </a:pathLst>
          </a:custGeom>
          <a:solidFill>
            <a:srgbClr val="BFD73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lIns="0" tIns="0" rIns="0" bIns="0" rtlCol="0"/>
          <a:lstStyle/>
          <a:p>
            <a:pPr algn="ctr"/>
            <a:endParaRPr lang="ru-RU" sz="1600" b="1" dirty="0"/>
          </a:p>
          <a:p>
            <a:pPr algn="ctr"/>
            <a:r>
              <a:rPr lang="ru-RU" sz="3200" b="1" dirty="0"/>
              <a:t>Основная цель</a:t>
            </a:r>
            <a:endParaRPr sz="3200" dirty="0"/>
          </a:p>
        </p:txBody>
      </p:sp>
      <p:pic>
        <p:nvPicPr>
          <p:cNvPr id="1026" name="Picture 2" descr="C:\Users\Ларина\Downloads\НОВЫЙ САЙТ\12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9312" y="0"/>
            <a:ext cx="6262687" cy="50657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7648738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4">
                <a:lumMod val="0"/>
                <a:lumOff val="100000"/>
              </a:schemeClr>
            </a:gs>
            <a:gs pos="35000">
              <a:schemeClr val="accent4">
                <a:lumMod val="0"/>
                <a:lumOff val="100000"/>
              </a:schemeClr>
            </a:gs>
            <a:gs pos="100000">
              <a:schemeClr val="accent4">
                <a:lumMod val="100000"/>
                <a:alpha val="80000"/>
              </a:schemeClr>
            </a:gs>
          </a:gsLst>
          <a:lin ang="27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ject 3"/>
          <p:cNvSpPr/>
          <p:nvPr/>
        </p:nvSpPr>
        <p:spPr>
          <a:xfrm>
            <a:off x="9216157" y="621966"/>
            <a:ext cx="1644650" cy="889001"/>
          </a:xfrm>
          <a:custGeom>
            <a:avLst/>
            <a:gdLst/>
            <a:ahLst/>
            <a:cxnLst/>
            <a:rect l="l" t="t" r="r" b="b"/>
            <a:pathLst>
              <a:path w="762635" h="471169">
                <a:moveTo>
                  <a:pt x="762025" y="0"/>
                </a:moveTo>
                <a:lnTo>
                  <a:pt x="0" y="0"/>
                </a:lnTo>
                <a:lnTo>
                  <a:pt x="0" y="470750"/>
                </a:lnTo>
                <a:lnTo>
                  <a:pt x="762025" y="470750"/>
                </a:lnTo>
                <a:lnTo>
                  <a:pt x="617562" y="235343"/>
                </a:lnTo>
                <a:lnTo>
                  <a:pt x="762025" y="0"/>
                </a:lnTo>
                <a:close/>
              </a:path>
            </a:pathLst>
          </a:custGeom>
          <a:solidFill>
            <a:srgbClr val="BFD73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4"/>
          <p:cNvSpPr/>
          <p:nvPr/>
        </p:nvSpPr>
        <p:spPr>
          <a:xfrm>
            <a:off x="9169400" y="621965"/>
            <a:ext cx="609600" cy="889001"/>
          </a:xfrm>
          <a:custGeom>
            <a:avLst/>
            <a:gdLst/>
            <a:ahLst/>
            <a:cxnLst/>
            <a:rect l="l" t="t" r="r" b="b"/>
            <a:pathLst>
              <a:path w="419100" h="471169">
                <a:moveTo>
                  <a:pt x="418592" y="0"/>
                </a:moveTo>
                <a:lnTo>
                  <a:pt x="275971" y="0"/>
                </a:lnTo>
                <a:lnTo>
                  <a:pt x="0" y="272821"/>
                </a:lnTo>
                <a:lnTo>
                  <a:pt x="0" y="470750"/>
                </a:lnTo>
                <a:lnTo>
                  <a:pt x="350062" y="297218"/>
                </a:lnTo>
                <a:lnTo>
                  <a:pt x="418592" y="0"/>
                </a:lnTo>
                <a:close/>
              </a:path>
            </a:pathLst>
          </a:custGeom>
          <a:solidFill>
            <a:srgbClr val="9CB22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5"/>
          <p:cNvSpPr/>
          <p:nvPr/>
        </p:nvSpPr>
        <p:spPr>
          <a:xfrm flipV="1">
            <a:off x="-1" y="177302"/>
            <a:ext cx="9999024" cy="1059585"/>
          </a:xfrm>
          <a:custGeom>
            <a:avLst/>
            <a:gdLst/>
            <a:ahLst/>
            <a:cxnLst/>
            <a:rect l="l" t="t" r="r" b="b"/>
            <a:pathLst>
              <a:path w="4493260" h="471170">
                <a:moveTo>
                  <a:pt x="0" y="88"/>
                </a:moveTo>
                <a:lnTo>
                  <a:pt x="0" y="470712"/>
                </a:lnTo>
                <a:lnTo>
                  <a:pt x="4492904" y="470763"/>
                </a:lnTo>
                <a:lnTo>
                  <a:pt x="4492904" y="0"/>
                </a:lnTo>
                <a:lnTo>
                  <a:pt x="0" y="88"/>
                </a:lnTo>
                <a:close/>
              </a:path>
            </a:pathLst>
          </a:custGeom>
          <a:solidFill>
            <a:srgbClr val="BFD73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5631" y="127092"/>
            <a:ext cx="8716487" cy="1644466"/>
          </a:xfrm>
        </p:spPr>
        <p:txBody>
          <a:bodyPr>
            <a:normAutofit/>
          </a:bodyPr>
          <a:lstStyle/>
          <a:p>
            <a:pPr algn="ctr"/>
            <a:r>
              <a:rPr lang="ru-RU" sz="3600" b="1" dirty="0"/>
              <a:t>Кадровое обеспечение</a:t>
            </a:r>
            <a:br>
              <a:rPr lang="ru-RU" sz="3600" dirty="0"/>
            </a:br>
            <a:endParaRPr lang="ru-RU" sz="3600" dirty="0"/>
          </a:p>
        </p:txBody>
      </p:sp>
      <p:graphicFrame>
        <p:nvGraphicFramePr>
          <p:cNvPr id="13" name="Диаграмма 12">
            <a:extLst>
              <a:ext uri="{FF2B5EF4-FFF2-40B4-BE49-F238E27FC236}">
                <a16:creationId xmlns:a16="http://schemas.microsoft.com/office/drawing/2014/main" id="{1F34CAAE-C266-4E50-8415-847780BD553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004258492"/>
              </p:ext>
            </p:extLst>
          </p:nvPr>
        </p:nvGraphicFramePr>
        <p:xfrm>
          <a:off x="1" y="1287097"/>
          <a:ext cx="7660432" cy="54432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6" name="Таблица 15">
            <a:extLst>
              <a:ext uri="{FF2B5EF4-FFF2-40B4-BE49-F238E27FC236}">
                <a16:creationId xmlns:a16="http://schemas.microsoft.com/office/drawing/2014/main" id="{E1A93B48-BE77-4DDD-B760-20483BBBE9B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88396551"/>
              </p:ext>
            </p:extLst>
          </p:nvPr>
        </p:nvGraphicFramePr>
        <p:xfrm>
          <a:off x="7660433" y="1606571"/>
          <a:ext cx="4305936" cy="5123812"/>
        </p:xfrm>
        <a:graphic>
          <a:graphicData uri="http://schemas.openxmlformats.org/drawingml/2006/table">
            <a:tbl>
              <a:tblPr>
                <a:tableStyleId>{775DCB02-9BB8-47FD-8907-85C794F793BA}</a:tableStyleId>
              </a:tblPr>
              <a:tblGrid>
                <a:gridCol w="3822229">
                  <a:extLst>
                    <a:ext uri="{9D8B030D-6E8A-4147-A177-3AD203B41FA5}">
                      <a16:colId xmlns:a16="http://schemas.microsoft.com/office/drawing/2014/main" val="3013586394"/>
                    </a:ext>
                  </a:extLst>
                </a:gridCol>
                <a:gridCol w="483707">
                  <a:extLst>
                    <a:ext uri="{9D8B030D-6E8A-4147-A177-3AD203B41FA5}">
                      <a16:colId xmlns:a16="http://schemas.microsoft.com/office/drawing/2014/main" val="4233999215"/>
                    </a:ext>
                  </a:extLst>
                </a:gridCol>
              </a:tblGrid>
              <a:tr h="57249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u="none" strike="noStrike" dirty="0">
                          <a:effectLst/>
                        </a:rPr>
                        <a:t>Численность учреждения: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u="none" strike="noStrike" dirty="0">
                          <a:effectLst/>
                        </a:rPr>
                        <a:t>Факт: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243338752"/>
                  </a:ext>
                </a:extLst>
              </a:tr>
              <a:tr h="57249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u="none" strike="noStrike" dirty="0">
                          <a:effectLst/>
                        </a:rPr>
                        <a:t>Обслуживающий персонал, всего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u="none" strike="noStrike" dirty="0">
                          <a:effectLst/>
                        </a:rPr>
                        <a:t>669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713351936"/>
                  </a:ext>
                </a:extLst>
              </a:tr>
              <a:tr h="111636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u="none" strike="noStrike" dirty="0">
                          <a:effectLst/>
                        </a:rPr>
                        <a:t>Санитарное содержание дворовых территорий и МКД (в том числе дворники и уборщицы л/клеток)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u="none" strike="noStrike" dirty="0">
                          <a:effectLst/>
                        </a:rPr>
                        <a:t>256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915852625"/>
                  </a:ext>
                </a:extLst>
              </a:tr>
              <a:tr h="57249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u="none" strike="noStrike" dirty="0">
                          <a:effectLst/>
                        </a:rPr>
                        <a:t>Текущий ремонт общего имущества МКД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u="none" strike="noStrike" dirty="0">
                          <a:effectLst/>
                        </a:rPr>
                        <a:t>71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753532084"/>
                  </a:ext>
                </a:extLst>
              </a:tr>
              <a:tr h="57249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u="none" strike="noStrike" dirty="0">
                          <a:effectLst/>
                        </a:rPr>
                        <a:t>ОДХ и ОЗН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u="none" strike="noStrike">
                          <a:effectLst/>
                        </a:rPr>
                        <a:t>26</a:t>
                      </a:r>
                      <a:endParaRPr lang="ru-RU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4087885164"/>
                  </a:ext>
                </a:extLst>
              </a:tr>
              <a:tr h="57249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u="none" strike="noStrike" dirty="0">
                          <a:effectLst/>
                        </a:rPr>
                        <a:t>Гараж (в том числе водители)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u="none" strike="noStrike" dirty="0">
                          <a:effectLst/>
                        </a:rPr>
                        <a:t>93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357855182"/>
                  </a:ext>
                </a:extLst>
              </a:tr>
              <a:tr h="57249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u="none" strike="noStrike">
                          <a:effectLst/>
                        </a:rPr>
                        <a:t>Административно-управленческий персонал</a:t>
                      </a:r>
                      <a:endParaRPr lang="ru-RU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u="none" strike="noStrike" dirty="0">
                          <a:effectLst/>
                        </a:rPr>
                        <a:t>66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105386910"/>
                  </a:ext>
                </a:extLst>
              </a:tr>
              <a:tr h="57249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u="none" strike="noStrike">
                          <a:effectLst/>
                        </a:rPr>
                        <a:t>Объединенная диспетчерская служба</a:t>
                      </a:r>
                      <a:endParaRPr lang="ru-RU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u="none" strike="noStrike" dirty="0">
                          <a:effectLst/>
                        </a:rPr>
                        <a:t>30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68713327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7027978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4">
                <a:lumMod val="0"/>
                <a:lumOff val="100000"/>
              </a:schemeClr>
            </a:gs>
            <a:gs pos="35000">
              <a:schemeClr val="accent4">
                <a:lumMod val="0"/>
                <a:lumOff val="100000"/>
              </a:schemeClr>
            </a:gs>
            <a:gs pos="100000">
              <a:schemeClr val="accent4">
                <a:lumMod val="100000"/>
                <a:alpha val="80000"/>
              </a:schemeClr>
            </a:gs>
          </a:gsLst>
          <a:lin ang="27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ject 3"/>
          <p:cNvSpPr/>
          <p:nvPr/>
        </p:nvSpPr>
        <p:spPr>
          <a:xfrm>
            <a:off x="9216157" y="621966"/>
            <a:ext cx="1644650" cy="889001"/>
          </a:xfrm>
          <a:custGeom>
            <a:avLst/>
            <a:gdLst/>
            <a:ahLst/>
            <a:cxnLst/>
            <a:rect l="l" t="t" r="r" b="b"/>
            <a:pathLst>
              <a:path w="762635" h="471169">
                <a:moveTo>
                  <a:pt x="762025" y="0"/>
                </a:moveTo>
                <a:lnTo>
                  <a:pt x="0" y="0"/>
                </a:lnTo>
                <a:lnTo>
                  <a:pt x="0" y="470750"/>
                </a:lnTo>
                <a:lnTo>
                  <a:pt x="762025" y="470750"/>
                </a:lnTo>
                <a:lnTo>
                  <a:pt x="617562" y="235343"/>
                </a:lnTo>
                <a:lnTo>
                  <a:pt x="762025" y="0"/>
                </a:lnTo>
                <a:close/>
              </a:path>
            </a:pathLst>
          </a:custGeom>
          <a:solidFill>
            <a:srgbClr val="BFD73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4"/>
          <p:cNvSpPr/>
          <p:nvPr/>
        </p:nvSpPr>
        <p:spPr>
          <a:xfrm>
            <a:off x="9169400" y="621965"/>
            <a:ext cx="609600" cy="889001"/>
          </a:xfrm>
          <a:custGeom>
            <a:avLst/>
            <a:gdLst/>
            <a:ahLst/>
            <a:cxnLst/>
            <a:rect l="l" t="t" r="r" b="b"/>
            <a:pathLst>
              <a:path w="419100" h="471169">
                <a:moveTo>
                  <a:pt x="418592" y="0"/>
                </a:moveTo>
                <a:lnTo>
                  <a:pt x="275971" y="0"/>
                </a:lnTo>
                <a:lnTo>
                  <a:pt x="0" y="272821"/>
                </a:lnTo>
                <a:lnTo>
                  <a:pt x="0" y="470750"/>
                </a:lnTo>
                <a:lnTo>
                  <a:pt x="350062" y="297218"/>
                </a:lnTo>
                <a:lnTo>
                  <a:pt x="418592" y="0"/>
                </a:lnTo>
                <a:close/>
              </a:path>
            </a:pathLst>
          </a:custGeom>
          <a:solidFill>
            <a:srgbClr val="9CB22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5"/>
          <p:cNvSpPr/>
          <p:nvPr/>
        </p:nvSpPr>
        <p:spPr>
          <a:xfrm flipV="1">
            <a:off x="-1" y="177302"/>
            <a:ext cx="9999024" cy="1059585"/>
          </a:xfrm>
          <a:custGeom>
            <a:avLst/>
            <a:gdLst/>
            <a:ahLst/>
            <a:cxnLst/>
            <a:rect l="l" t="t" r="r" b="b"/>
            <a:pathLst>
              <a:path w="4493260" h="471170">
                <a:moveTo>
                  <a:pt x="0" y="88"/>
                </a:moveTo>
                <a:lnTo>
                  <a:pt x="0" y="470712"/>
                </a:lnTo>
                <a:lnTo>
                  <a:pt x="4492904" y="470763"/>
                </a:lnTo>
                <a:lnTo>
                  <a:pt x="4492904" y="0"/>
                </a:lnTo>
                <a:lnTo>
                  <a:pt x="0" y="88"/>
                </a:lnTo>
                <a:close/>
              </a:path>
            </a:pathLst>
          </a:custGeom>
          <a:solidFill>
            <a:srgbClr val="BFD73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5631" y="127092"/>
            <a:ext cx="8716487" cy="1644466"/>
          </a:xfrm>
        </p:spPr>
        <p:txBody>
          <a:bodyPr>
            <a:normAutofit/>
          </a:bodyPr>
          <a:lstStyle/>
          <a:p>
            <a:pPr algn="ctr"/>
            <a:r>
              <a:rPr lang="ru-RU" sz="3600" b="1" dirty="0"/>
              <a:t>Техническое обслуживание жилищного фонда</a:t>
            </a:r>
            <a:br>
              <a:rPr lang="ru-RU" sz="3600" dirty="0"/>
            </a:br>
            <a:endParaRPr lang="ru-RU" sz="36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225631" y="1681550"/>
            <a:ext cx="3865487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ГБУ «Жилищник района Восточное Измайлово» обслуживает 181 многоквартирный дом, из которых:</a:t>
            </a:r>
          </a:p>
          <a:p>
            <a:endParaRPr lang="ru-RU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177 домов находятся в управлении;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2 общежития на обслуживании по распоряжению управы района;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3 дома полностью отселены в рамках программы реновации многоквартирных домов.</a:t>
            </a:r>
          </a:p>
          <a:p>
            <a:endParaRPr lang="ru-RU" dirty="0"/>
          </a:p>
        </p:txBody>
      </p:sp>
      <p:pic>
        <p:nvPicPr>
          <p:cNvPr id="9" name="Picture 8" descr="C:\Users\Андрей\Desktop\4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1118" y="1681550"/>
            <a:ext cx="7875252" cy="49991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4986057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3960592249"/>
              </p:ext>
            </p:extLst>
          </p:nvPr>
        </p:nvGraphicFramePr>
        <p:xfrm>
          <a:off x="6117771" y="130628"/>
          <a:ext cx="5667829" cy="68707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val="1173278143"/>
              </p:ext>
            </p:extLst>
          </p:nvPr>
        </p:nvGraphicFramePr>
        <p:xfrm>
          <a:off x="346840" y="688135"/>
          <a:ext cx="6731877" cy="572843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164692429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5248138"/>
              </p:ext>
            </p:extLst>
          </p:nvPr>
        </p:nvGraphicFramePr>
        <p:xfrm>
          <a:off x="6117771" y="130628"/>
          <a:ext cx="5667829" cy="68707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val="3272039817"/>
              </p:ext>
            </p:extLst>
          </p:nvPr>
        </p:nvGraphicFramePr>
        <p:xfrm>
          <a:off x="346840" y="688135"/>
          <a:ext cx="6731877" cy="572843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145375070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4">
                <a:lumMod val="0"/>
                <a:lumOff val="100000"/>
              </a:schemeClr>
            </a:gs>
            <a:gs pos="35000">
              <a:schemeClr val="accent4">
                <a:lumMod val="0"/>
                <a:lumOff val="100000"/>
              </a:schemeClr>
            </a:gs>
            <a:gs pos="100000">
              <a:schemeClr val="accent4">
                <a:lumMod val="100000"/>
                <a:alpha val="80000"/>
              </a:schemeClr>
            </a:gs>
          </a:gsLst>
          <a:lin ang="27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ject 3"/>
          <p:cNvSpPr/>
          <p:nvPr/>
        </p:nvSpPr>
        <p:spPr>
          <a:xfrm>
            <a:off x="9216157" y="621966"/>
            <a:ext cx="1644650" cy="889001"/>
          </a:xfrm>
          <a:custGeom>
            <a:avLst/>
            <a:gdLst/>
            <a:ahLst/>
            <a:cxnLst/>
            <a:rect l="l" t="t" r="r" b="b"/>
            <a:pathLst>
              <a:path w="762635" h="471169">
                <a:moveTo>
                  <a:pt x="762025" y="0"/>
                </a:moveTo>
                <a:lnTo>
                  <a:pt x="0" y="0"/>
                </a:lnTo>
                <a:lnTo>
                  <a:pt x="0" y="470750"/>
                </a:lnTo>
                <a:lnTo>
                  <a:pt x="762025" y="470750"/>
                </a:lnTo>
                <a:lnTo>
                  <a:pt x="617562" y="235343"/>
                </a:lnTo>
                <a:lnTo>
                  <a:pt x="762025" y="0"/>
                </a:lnTo>
                <a:close/>
              </a:path>
            </a:pathLst>
          </a:custGeom>
          <a:solidFill>
            <a:srgbClr val="BFD73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4"/>
          <p:cNvSpPr/>
          <p:nvPr/>
        </p:nvSpPr>
        <p:spPr>
          <a:xfrm>
            <a:off x="9169400" y="621965"/>
            <a:ext cx="609600" cy="889001"/>
          </a:xfrm>
          <a:custGeom>
            <a:avLst/>
            <a:gdLst/>
            <a:ahLst/>
            <a:cxnLst/>
            <a:rect l="l" t="t" r="r" b="b"/>
            <a:pathLst>
              <a:path w="419100" h="471169">
                <a:moveTo>
                  <a:pt x="418592" y="0"/>
                </a:moveTo>
                <a:lnTo>
                  <a:pt x="275971" y="0"/>
                </a:lnTo>
                <a:lnTo>
                  <a:pt x="0" y="272821"/>
                </a:lnTo>
                <a:lnTo>
                  <a:pt x="0" y="470750"/>
                </a:lnTo>
                <a:lnTo>
                  <a:pt x="350062" y="297218"/>
                </a:lnTo>
                <a:lnTo>
                  <a:pt x="418592" y="0"/>
                </a:lnTo>
                <a:close/>
              </a:path>
            </a:pathLst>
          </a:custGeom>
          <a:solidFill>
            <a:srgbClr val="9CB22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5"/>
          <p:cNvSpPr/>
          <p:nvPr/>
        </p:nvSpPr>
        <p:spPr>
          <a:xfrm flipV="1">
            <a:off x="-1" y="177302"/>
            <a:ext cx="9999024" cy="1059585"/>
          </a:xfrm>
          <a:custGeom>
            <a:avLst/>
            <a:gdLst/>
            <a:ahLst/>
            <a:cxnLst/>
            <a:rect l="l" t="t" r="r" b="b"/>
            <a:pathLst>
              <a:path w="4493260" h="471170">
                <a:moveTo>
                  <a:pt x="0" y="88"/>
                </a:moveTo>
                <a:lnTo>
                  <a:pt x="0" y="470712"/>
                </a:lnTo>
                <a:lnTo>
                  <a:pt x="4492904" y="470763"/>
                </a:lnTo>
                <a:lnTo>
                  <a:pt x="4492904" y="0"/>
                </a:lnTo>
                <a:lnTo>
                  <a:pt x="0" y="88"/>
                </a:lnTo>
                <a:close/>
              </a:path>
            </a:pathLst>
          </a:custGeom>
          <a:solidFill>
            <a:srgbClr val="BFD73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5631" y="127092"/>
            <a:ext cx="8716487" cy="1644466"/>
          </a:xfrm>
        </p:spPr>
        <p:txBody>
          <a:bodyPr>
            <a:normAutofit/>
          </a:bodyPr>
          <a:lstStyle/>
          <a:p>
            <a:pPr algn="ctr"/>
            <a:r>
              <a:rPr lang="ru-RU" sz="3600" b="1" dirty="0"/>
              <a:t>Капитальный ремонт</a:t>
            </a:r>
            <a:br>
              <a:rPr lang="ru-RU" sz="3600" dirty="0"/>
            </a:br>
            <a:endParaRPr lang="ru-RU" sz="36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52365" y="1677466"/>
            <a:ext cx="9117035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/>
              <a:t>	Силами ГБУ «Жилищник района «Восточное Измайлово» работы по капитальному ремонту выполнялись в двух многоквартирных домах:</a:t>
            </a:r>
          </a:p>
          <a:p>
            <a:endParaRPr lang="ru-RU" sz="1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dirty="0"/>
              <a:t>16-я Парковая улица дом 2, корп.1 проведен капитальный ремонт пяти систем: ремонт инженерных систем холодного водоснабжения (разводящие магистрали), ремонт инженерных систем горячего водоснабжения (разводящие магистрали), ремонт инженерных систем теплоснабжения (разводящие магистрали), ремонт крыши.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sz="1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dirty="0"/>
              <a:t>Средняя Первомайская улица, дом 48, корп.2 проведен капитальный ремонт внутридомовых инженерных систем электроснабжения и ремонт фасада. </a:t>
            </a:r>
          </a:p>
        </p:txBody>
      </p:sp>
    </p:spTree>
    <p:extLst>
      <p:ext uri="{BB962C8B-B14F-4D97-AF65-F5344CB8AC3E}">
        <p14:creationId xmlns:p14="http://schemas.microsoft.com/office/powerpoint/2010/main" val="341145079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4">
                <a:lumMod val="0"/>
                <a:lumOff val="100000"/>
              </a:schemeClr>
            </a:gs>
            <a:gs pos="35000">
              <a:schemeClr val="accent4">
                <a:lumMod val="0"/>
                <a:lumOff val="100000"/>
              </a:schemeClr>
            </a:gs>
            <a:gs pos="100000">
              <a:schemeClr val="accent4">
                <a:lumMod val="100000"/>
                <a:alpha val="80000"/>
              </a:schemeClr>
            </a:gs>
          </a:gsLst>
          <a:lin ang="27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bject 5">
            <a:extLst>
              <a:ext uri="{FF2B5EF4-FFF2-40B4-BE49-F238E27FC236}">
                <a16:creationId xmlns:a16="http://schemas.microsoft.com/office/drawing/2014/main" id="{131D7995-E9AA-4899-9B0C-5BAB5D47A5BB}"/>
              </a:ext>
            </a:extLst>
          </p:cNvPr>
          <p:cNvSpPr/>
          <p:nvPr/>
        </p:nvSpPr>
        <p:spPr>
          <a:xfrm>
            <a:off x="401614" y="445381"/>
            <a:ext cx="11388772" cy="627640"/>
          </a:xfrm>
          <a:custGeom>
            <a:avLst/>
            <a:gdLst/>
            <a:ahLst/>
            <a:cxnLst/>
            <a:rect l="l" t="t" r="r" b="b"/>
            <a:pathLst>
              <a:path w="4493260" h="471170">
                <a:moveTo>
                  <a:pt x="0" y="88"/>
                </a:moveTo>
                <a:lnTo>
                  <a:pt x="0" y="470712"/>
                </a:lnTo>
                <a:lnTo>
                  <a:pt x="4492904" y="470763"/>
                </a:lnTo>
                <a:lnTo>
                  <a:pt x="4492904" y="0"/>
                </a:lnTo>
                <a:lnTo>
                  <a:pt x="0" y="88"/>
                </a:lnTo>
                <a:close/>
              </a:path>
            </a:pathLst>
          </a:custGeom>
          <a:solidFill>
            <a:srgbClr val="BFD73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lIns="0" tIns="0" rIns="0" bIns="0" rtlCol="0"/>
          <a:lstStyle/>
          <a:p>
            <a:pPr indent="540385" algn="ctr">
              <a:tabLst>
                <a:tab pos="4423410" algn="l"/>
              </a:tabLst>
            </a:pPr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>Капитальный ремонт в 2023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36FE6F96-F90D-4035-8C54-574B85FB6E9D}"/>
              </a:ext>
            </a:extLst>
          </p:cNvPr>
          <p:cNvSpPr txBox="1"/>
          <p:nvPr/>
        </p:nvSpPr>
        <p:spPr>
          <a:xfrm>
            <a:off x="6637582" y="1648999"/>
            <a:ext cx="583748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Средняя Первомайская улица, дом 48к2 ремонт внутридомовых инженерных систем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0EC53421-7303-46CA-872E-FBB8C1E1A06F}"/>
              </a:ext>
            </a:extLst>
          </p:cNvPr>
          <p:cNvSpPr txBox="1"/>
          <p:nvPr/>
        </p:nvSpPr>
        <p:spPr>
          <a:xfrm>
            <a:off x="401612" y="1787498"/>
            <a:ext cx="46535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16-я Парковая улица, дом 2к1 ремонт кровли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26E8E01B-10A3-42E0-8A5E-7512FD5CD81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402" r="27648" b="402"/>
          <a:stretch/>
        </p:blipFill>
        <p:spPr>
          <a:xfrm>
            <a:off x="401612" y="2295331"/>
            <a:ext cx="5295900" cy="4117290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2DB0F9B0-22A3-4218-BCA5-57248BDC1F9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6200000">
            <a:off x="7218607" y="1714306"/>
            <a:ext cx="4133850" cy="5295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070514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4">
                <a:lumMod val="0"/>
                <a:lumOff val="100000"/>
              </a:schemeClr>
            </a:gs>
            <a:gs pos="35000">
              <a:schemeClr val="accent4">
                <a:lumMod val="0"/>
                <a:lumOff val="100000"/>
              </a:schemeClr>
            </a:gs>
            <a:gs pos="100000">
              <a:schemeClr val="accent4">
                <a:lumMod val="100000"/>
                <a:alpha val="80000"/>
              </a:schemeClr>
            </a:gs>
          </a:gsLst>
          <a:lin ang="27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ject 3"/>
          <p:cNvSpPr/>
          <p:nvPr/>
        </p:nvSpPr>
        <p:spPr>
          <a:xfrm>
            <a:off x="9216157" y="621966"/>
            <a:ext cx="1644650" cy="889001"/>
          </a:xfrm>
          <a:custGeom>
            <a:avLst/>
            <a:gdLst/>
            <a:ahLst/>
            <a:cxnLst/>
            <a:rect l="l" t="t" r="r" b="b"/>
            <a:pathLst>
              <a:path w="762635" h="471169">
                <a:moveTo>
                  <a:pt x="762025" y="0"/>
                </a:moveTo>
                <a:lnTo>
                  <a:pt x="0" y="0"/>
                </a:lnTo>
                <a:lnTo>
                  <a:pt x="0" y="470750"/>
                </a:lnTo>
                <a:lnTo>
                  <a:pt x="762025" y="470750"/>
                </a:lnTo>
                <a:lnTo>
                  <a:pt x="617562" y="235343"/>
                </a:lnTo>
                <a:lnTo>
                  <a:pt x="762025" y="0"/>
                </a:lnTo>
                <a:close/>
              </a:path>
            </a:pathLst>
          </a:custGeom>
          <a:solidFill>
            <a:srgbClr val="BFD73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4"/>
          <p:cNvSpPr/>
          <p:nvPr/>
        </p:nvSpPr>
        <p:spPr>
          <a:xfrm>
            <a:off x="9169400" y="621965"/>
            <a:ext cx="609600" cy="889001"/>
          </a:xfrm>
          <a:custGeom>
            <a:avLst/>
            <a:gdLst/>
            <a:ahLst/>
            <a:cxnLst/>
            <a:rect l="l" t="t" r="r" b="b"/>
            <a:pathLst>
              <a:path w="419100" h="471169">
                <a:moveTo>
                  <a:pt x="418592" y="0"/>
                </a:moveTo>
                <a:lnTo>
                  <a:pt x="275971" y="0"/>
                </a:lnTo>
                <a:lnTo>
                  <a:pt x="0" y="272821"/>
                </a:lnTo>
                <a:lnTo>
                  <a:pt x="0" y="470750"/>
                </a:lnTo>
                <a:lnTo>
                  <a:pt x="350062" y="297218"/>
                </a:lnTo>
                <a:lnTo>
                  <a:pt x="418592" y="0"/>
                </a:lnTo>
                <a:close/>
              </a:path>
            </a:pathLst>
          </a:custGeom>
          <a:solidFill>
            <a:srgbClr val="9CB22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5"/>
          <p:cNvSpPr/>
          <p:nvPr/>
        </p:nvSpPr>
        <p:spPr>
          <a:xfrm flipV="1">
            <a:off x="-1" y="177302"/>
            <a:ext cx="9999024" cy="1059585"/>
          </a:xfrm>
          <a:custGeom>
            <a:avLst/>
            <a:gdLst/>
            <a:ahLst/>
            <a:cxnLst/>
            <a:rect l="l" t="t" r="r" b="b"/>
            <a:pathLst>
              <a:path w="4493260" h="471170">
                <a:moveTo>
                  <a:pt x="0" y="88"/>
                </a:moveTo>
                <a:lnTo>
                  <a:pt x="0" y="470712"/>
                </a:lnTo>
                <a:lnTo>
                  <a:pt x="4492904" y="470763"/>
                </a:lnTo>
                <a:lnTo>
                  <a:pt x="4492904" y="0"/>
                </a:lnTo>
                <a:lnTo>
                  <a:pt x="0" y="88"/>
                </a:lnTo>
                <a:close/>
              </a:path>
            </a:pathLst>
          </a:custGeom>
          <a:solidFill>
            <a:srgbClr val="BFD73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5631" y="127092"/>
            <a:ext cx="8716487" cy="1644466"/>
          </a:xfrm>
        </p:spPr>
        <p:txBody>
          <a:bodyPr>
            <a:normAutofit/>
          </a:bodyPr>
          <a:lstStyle/>
          <a:p>
            <a:pPr algn="ctr"/>
            <a:r>
              <a:rPr lang="ru-RU" sz="3600" b="1" dirty="0"/>
              <a:t>Благоустройство дворовых территорий</a:t>
            </a:r>
            <a:br>
              <a:rPr lang="ru-RU" sz="3600" dirty="0"/>
            </a:br>
            <a:endParaRPr lang="ru-RU" sz="36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225631" y="1681550"/>
            <a:ext cx="8339871" cy="24929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В 2023 году на </a:t>
            </a:r>
            <a:r>
              <a:rPr lang="ru-RU" b="1" dirty="0"/>
              <a:t>7-и дворовых территориях </a:t>
            </a:r>
            <a:r>
              <a:rPr lang="ru-RU" dirty="0"/>
              <a:t>района площадью 3,8 га выполнены работы по комплексному благоустройству на сумму 67,65 млн. руб. </a:t>
            </a:r>
          </a:p>
          <a:p>
            <a:endParaRPr lang="ru-RU" dirty="0"/>
          </a:p>
          <a:p>
            <a:r>
              <a:rPr lang="ru-RU" dirty="0"/>
              <a:t>Также в 2023 году ГБУ «Жилищник района Восточное Измайлово» выполнены работы по ремонту асфальтобетонного покрытия </a:t>
            </a:r>
            <a:r>
              <a:rPr lang="ru-RU" b="1" dirty="0"/>
              <a:t>«большими картами»</a:t>
            </a:r>
            <a:r>
              <a:rPr lang="ru-RU" dirty="0"/>
              <a:t> на общую сумму 34,6 млн. руб.</a:t>
            </a:r>
          </a:p>
          <a:p>
            <a:endParaRPr lang="ru-RU" sz="1600" dirty="0"/>
          </a:p>
          <a:p>
            <a:endParaRPr lang="ru-RU" sz="1600" dirty="0"/>
          </a:p>
          <a:p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1665965172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4353</TotalTime>
  <Words>902</Words>
  <Application>Microsoft Office PowerPoint</Application>
  <PresentationFormat>Широкоэкранный</PresentationFormat>
  <Paragraphs>120</Paragraphs>
  <Slides>18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24" baseType="lpstr">
      <vt:lpstr>Adobe Gothic Std B</vt:lpstr>
      <vt:lpstr>Arial</vt:lpstr>
      <vt:lpstr>Calibri</vt:lpstr>
      <vt:lpstr>Calibri Light</vt:lpstr>
      <vt:lpstr>Times New Roman</vt:lpstr>
      <vt:lpstr>Тема Office</vt:lpstr>
      <vt:lpstr> ВОСТОЧНОЕ ИЗМАЙЛОВО</vt:lpstr>
      <vt:lpstr> </vt:lpstr>
      <vt:lpstr>Кадровое обеспечение </vt:lpstr>
      <vt:lpstr>Техническое обслуживание жилищного фонда </vt:lpstr>
      <vt:lpstr>Презентация PowerPoint</vt:lpstr>
      <vt:lpstr>Презентация PowerPoint</vt:lpstr>
      <vt:lpstr>Капитальный ремонт </vt:lpstr>
      <vt:lpstr>Презентация PowerPoint</vt:lpstr>
      <vt:lpstr>Благоустройство дворовых территорий </vt:lpstr>
      <vt:lpstr>Презентация PowerPoint</vt:lpstr>
      <vt:lpstr>Презентация PowerPoint</vt:lpstr>
      <vt:lpstr>Программа «Миллион деревьев» В 2022 году рамках программы «Миллион деревьев», выполняемая Департаментом природопользования и охраны окружающей среды города Москвы, высажены зеленые насаждения:  </vt:lpstr>
      <vt:lpstr>Гараж </vt:lpstr>
      <vt:lpstr>Презентация PowerPoint</vt:lpstr>
      <vt:lpstr>Финансово-экономическое положение ГБУ «Жилищник района Восточное Измайлово».  </vt:lpstr>
      <vt:lpstr>Претензионная работа  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Windows User</dc:creator>
  <cp:lastModifiedBy>10-2</cp:lastModifiedBy>
  <cp:revision>206</cp:revision>
  <cp:lastPrinted>2018-03-12T07:11:52Z</cp:lastPrinted>
  <dcterms:created xsi:type="dcterms:W3CDTF">2016-02-29T05:51:07Z</dcterms:created>
  <dcterms:modified xsi:type="dcterms:W3CDTF">2024-02-09T12:03:08Z</dcterms:modified>
</cp:coreProperties>
</file>