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14"/>
  </p:notesMasterIdLst>
  <p:sldIdLst>
    <p:sldId id="256" r:id="rId2"/>
    <p:sldId id="259" r:id="rId3"/>
    <p:sldId id="260" r:id="rId4"/>
    <p:sldId id="263" r:id="rId5"/>
    <p:sldId id="264" r:id="rId6"/>
    <p:sldId id="266" r:id="rId7"/>
    <p:sldId id="265" r:id="rId8"/>
    <p:sldId id="269" r:id="rId9"/>
    <p:sldId id="270" r:id="rId10"/>
    <p:sldId id="271" r:id="rId11"/>
    <p:sldId id="277" r:id="rId12"/>
    <p:sldId id="280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13">
          <p15:clr>
            <a:srgbClr val="A4A3A4"/>
          </p15:clr>
        </p15:guide>
        <p15:guide id="2" pos="5634">
          <p15:clr>
            <a:srgbClr val="A4A3A4"/>
          </p15:clr>
        </p15:guide>
        <p15:guide id="3" orient="horz" pos="123">
          <p15:clr>
            <a:srgbClr val="A4A3A4"/>
          </p15:clr>
        </p15:guide>
        <p15:guide id="4" orient="horz" pos="3072" userDrawn="1">
          <p15:clr>
            <a:srgbClr val="A4A3A4"/>
          </p15:clr>
        </p15:guide>
        <p15:guide id="5" orient="horz" pos="418">
          <p15:clr>
            <a:srgbClr val="A4A3A4"/>
          </p15:clr>
        </p15:guide>
        <p15:guide id="6" orient="horz" pos="622">
          <p15:clr>
            <a:srgbClr val="A4A3A4"/>
          </p15:clr>
        </p15:guide>
        <p15:guide id="7" orient="horz" pos="19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нна Савельева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3"/>
  </p:normalViewPr>
  <p:slideViewPr>
    <p:cSldViewPr snapToGrid="0">
      <p:cViewPr varScale="1">
        <p:scale>
          <a:sx n="79" d="100"/>
          <a:sy n="79" d="100"/>
        </p:scale>
        <p:origin x="200" y="1960"/>
      </p:cViewPr>
      <p:guideLst>
        <p:guide pos="113"/>
        <p:guide pos="5634"/>
        <p:guide orient="horz" pos="123"/>
        <p:guide orient="horz" pos="3072"/>
        <p:guide orient="horz" pos="418"/>
        <p:guide orient="horz" pos="622"/>
        <p:guide orient="horz" pos="19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9038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518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7977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2540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169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8095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4058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3155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1398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474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855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0051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54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Шмуцтитульный слайд">
  <p:cSld name="1 Шмуцтитульный слайд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648000" y="19440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/>
          <p:nvPr/>
        </p:nvSpPr>
        <p:spPr>
          <a:xfrm>
            <a:off x="837239" y="45617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8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slide" Target="slide5.xml"/><Relationship Id="rId4" Type="http://schemas.openxmlformats.org/officeDocument/2006/relationships/image" Target="../media/image30.jpg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slide" Target="slide5.xml"/><Relationship Id="rId5" Type="http://schemas.openxmlformats.org/officeDocument/2006/relationships/slide" Target="slide8.xml"/><Relationship Id="rId10" Type="http://schemas.openxmlformats.org/officeDocument/2006/relationships/slide" Target="slide3.xml"/><Relationship Id="rId4" Type="http://schemas.openxmlformats.org/officeDocument/2006/relationships/image" Target="../media/image35.jp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8.xml"/><Relationship Id="rId5" Type="http://schemas.openxmlformats.org/officeDocument/2006/relationships/image" Target="../media/image17.png"/><Relationship Id="rId10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5.xml"/><Relationship Id="rId10" Type="http://schemas.openxmlformats.org/officeDocument/2006/relationships/slide" Target="slide8.xml"/><Relationship Id="rId4" Type="http://schemas.openxmlformats.org/officeDocument/2006/relationships/image" Target="../media/image23.jp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7.jp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slide" Target="slide8.xml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59" name="Google Shape;59;p10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AA0C0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" name="Google Shape;60;p10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61" name="Google Shape;61;p10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10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Центры 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госуслуг Москвы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5"/>
          <p:cNvSpPr/>
          <p:nvPr/>
        </p:nvSpPr>
        <p:spPr>
          <a:xfrm>
            <a:off x="179387" y="677862"/>
            <a:ext cx="5134079" cy="2227105"/>
          </a:xfrm>
          <a:custGeom>
            <a:avLst/>
            <a:gdLst/>
            <a:ahLst/>
            <a:cxnLst/>
            <a:rect l="l" t="t" r="r" b="b"/>
            <a:pathLst>
              <a:path w="3849624" h="1669923" extrusionOk="0">
                <a:moveTo>
                  <a:pt x="3849624" y="965835"/>
                </a:moveTo>
                <a:lnTo>
                  <a:pt x="3849624" y="142875"/>
                </a:lnTo>
                <a:cubicBezTo>
                  <a:pt x="3849624" y="64008"/>
                  <a:pt x="3785616" y="0"/>
                  <a:pt x="3706749" y="0"/>
                </a:cubicBezTo>
                <a:lnTo>
                  <a:pt x="142875" y="0"/>
                </a:lnTo>
                <a:cubicBezTo>
                  <a:pt x="64008" y="0"/>
                  <a:pt x="0" y="64008"/>
                  <a:pt x="0" y="142875"/>
                </a:cubicBezTo>
                <a:lnTo>
                  <a:pt x="0" y="1527048"/>
                </a:lnTo>
                <a:cubicBezTo>
                  <a:pt x="0" y="1605915"/>
                  <a:pt x="64008" y="1669923"/>
                  <a:pt x="142875" y="1669923"/>
                </a:cubicBezTo>
                <a:lnTo>
                  <a:pt x="1993392" y="1669923"/>
                </a:lnTo>
                <a:cubicBezTo>
                  <a:pt x="2072259" y="1669923"/>
                  <a:pt x="2136267" y="1605915"/>
                  <a:pt x="2136267" y="1527048"/>
                </a:cubicBezTo>
                <a:lnTo>
                  <a:pt x="2136267" y="1295686"/>
                </a:lnTo>
                <a:cubicBezTo>
                  <a:pt x="2136267" y="1192435"/>
                  <a:pt x="2219992" y="1108710"/>
                  <a:pt x="2323243" y="1108710"/>
                </a:cubicBezTo>
                <a:lnTo>
                  <a:pt x="3706749" y="1108710"/>
                </a:lnTo>
                <a:cubicBezTo>
                  <a:pt x="3785616" y="1108710"/>
                  <a:pt x="3849624" y="1044702"/>
                  <a:pt x="3849624" y="965835"/>
                </a:cubicBez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5"/>
          <p:cNvSpPr/>
          <p:nvPr/>
        </p:nvSpPr>
        <p:spPr>
          <a:xfrm>
            <a:off x="5507555" y="677863"/>
            <a:ext cx="3436420" cy="1765300"/>
          </a:xfrm>
          <a:prstGeom prst="roundRect">
            <a:avLst>
              <a:gd name="adj" fmla="val 98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5">
            <a:hlinkClick r:id="rId3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63" name="Google Shape;663;p25"/>
          <p:cNvSpPr txBox="1"/>
          <p:nvPr/>
        </p:nvSpPr>
        <p:spPr>
          <a:xfrm>
            <a:off x="255968" y="793878"/>
            <a:ext cx="32644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ОБУЧЕНИЕ ЦИФРОВОЙ ГРАМОТНОСТИ</a:t>
            </a:r>
            <a:endParaRPr/>
          </a:p>
        </p:txBody>
      </p:sp>
      <p:sp>
        <p:nvSpPr>
          <p:cNvPr id="664" name="Google Shape;664;p25"/>
          <p:cNvSpPr/>
          <p:nvPr/>
        </p:nvSpPr>
        <p:spPr>
          <a:xfrm flipH="1">
            <a:off x="255961" y="1467570"/>
            <a:ext cx="3030164" cy="13469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проводят курсы цифровой грамотности для жителей </a:t>
            </a:r>
            <a:r>
              <a:rPr lang="ru-RU" sz="1000" spc="-3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столицы. Их цель — помочь людям через </a:t>
            </a: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обучение преодолеть психологический барьер перед электронными услугами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получить недостающие навыки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их самостоятельного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оформления.</a:t>
            </a:r>
            <a:endParaRPr sz="1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</p:txBody>
      </p:sp>
      <p:grpSp>
        <p:nvGrpSpPr>
          <p:cNvPr id="665" name="Google Shape;665;p25"/>
          <p:cNvGrpSpPr/>
          <p:nvPr/>
        </p:nvGrpSpPr>
        <p:grpSpPr>
          <a:xfrm>
            <a:off x="3577168" y="780265"/>
            <a:ext cx="1590145" cy="1142474"/>
            <a:chOff x="6629976" y="759342"/>
            <a:chExt cx="2148365" cy="1623942"/>
          </a:xfrm>
        </p:grpSpPr>
        <p:sp>
          <p:nvSpPr>
            <p:cNvPr id="666" name="Google Shape;666;p25"/>
            <p:cNvSpPr txBox="1"/>
            <p:nvPr/>
          </p:nvSpPr>
          <p:spPr>
            <a:xfrm>
              <a:off x="6859130" y="1289581"/>
              <a:ext cx="1919211" cy="10937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москвичей </a:t>
              </a:r>
              <a:b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прошли курсы цифровой грамотности </a:t>
              </a:r>
              <a:b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в рамках проекта</a:t>
              </a:r>
              <a:endParaRPr dirty="0"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6629976" y="759342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12 000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8" name="Google Shape;668;p25"/>
          <p:cNvSpPr txBox="1"/>
          <p:nvPr/>
        </p:nvSpPr>
        <p:spPr>
          <a:xfrm>
            <a:off x="5606139" y="853415"/>
            <a:ext cx="2990853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жителей 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младше 55 лет</a:t>
            </a:r>
            <a:b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курсы цифровой грамотности проходят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офисах «Мои Документы».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Они организованы в каждом округе столицы (в 10 центрах).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Там москвичи учатся оформлять необходимые государственные услуги в электронном виде на портале </a:t>
            </a:r>
            <a:r>
              <a:rPr lang="ru-RU" sz="900" b="1" dirty="0">
                <a:solidFill>
                  <a:srgbClr val="FF5037"/>
                </a:solidFill>
                <a:latin typeface="Verdana"/>
                <a:ea typeface="Verdana"/>
                <a:sym typeface="Verdana"/>
              </a:rPr>
              <a:t>mos.ru.</a:t>
            </a:r>
            <a:endParaRPr sz="950" b="1" dirty="0">
              <a:solidFill>
                <a:srgbClr val="FF5037"/>
              </a:solidFill>
              <a:latin typeface="Verdana"/>
              <a:ea typeface="Verdana"/>
            </a:endParaRPr>
          </a:p>
        </p:txBody>
      </p:sp>
      <p:sp>
        <p:nvSpPr>
          <p:cNvPr id="669" name="Google Shape;669;p25"/>
          <p:cNvSpPr/>
          <p:nvPr/>
        </p:nvSpPr>
        <p:spPr>
          <a:xfrm>
            <a:off x="5507555" y="2567809"/>
            <a:ext cx="3436420" cy="2380428"/>
          </a:xfrm>
          <a:prstGeom prst="roundRect">
            <a:avLst>
              <a:gd name="adj" fmla="val 662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25"/>
          <p:cNvSpPr txBox="1"/>
          <p:nvPr/>
        </p:nvSpPr>
        <p:spPr>
          <a:xfrm>
            <a:off x="5606139" y="2830084"/>
            <a:ext cx="3244893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Обучение цифровым навыкам жителей 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старше 55 лет </a:t>
            </a:r>
            <a:b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ведется центрами госуслуг на базе проекта «Московское долголетие».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Специалисты офисов «Мои Документы»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проводят курсы цифровой грамотности каждый четверг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 114 центрах московского долголетия.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Там же руководители центров госуслуг 2 раза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месяц читают лекции о самых популярных государственных услугах и отвечают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вопросы жителей.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1" name="Google Shape;67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9087" y="3653648"/>
            <a:ext cx="2156415" cy="1294589"/>
          </a:xfrm>
          <a:prstGeom prst="roundRect">
            <a:avLst>
              <a:gd name="adj" fmla="val 11072"/>
            </a:avLst>
          </a:prstGeom>
          <a:noFill/>
          <a:ln>
            <a:noFill/>
          </a:ln>
        </p:spPr>
      </p:pic>
      <p:pic>
        <p:nvPicPr>
          <p:cNvPr id="672" name="Google Shape;67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388" y="3020983"/>
            <a:ext cx="2851621" cy="1927254"/>
          </a:xfrm>
          <a:prstGeom prst="roundRect">
            <a:avLst>
              <a:gd name="adj" fmla="val 8512"/>
            </a:avLst>
          </a:prstGeom>
          <a:noFill/>
          <a:ln>
            <a:noFill/>
          </a:ln>
        </p:spPr>
      </p:pic>
      <p:pic>
        <p:nvPicPr>
          <p:cNvPr id="673" name="Google Shape;67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9087" y="2279863"/>
            <a:ext cx="2156415" cy="1250208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</p:pic>
      <p:grpSp>
        <p:nvGrpSpPr>
          <p:cNvPr id="674" name="Google Shape;674;p25"/>
          <p:cNvGrpSpPr/>
          <p:nvPr/>
        </p:nvGrpSpPr>
        <p:grpSpPr>
          <a:xfrm>
            <a:off x="8483600" y="2060391"/>
            <a:ext cx="353104" cy="308674"/>
            <a:chOff x="8958263" y="1125538"/>
            <a:chExt cx="479425" cy="419100"/>
          </a:xfrm>
        </p:grpSpPr>
        <p:sp>
          <p:nvSpPr>
            <p:cNvPr id="675" name="Google Shape;675;p25"/>
            <p:cNvSpPr/>
            <p:nvPr/>
          </p:nvSpPr>
          <p:spPr>
            <a:xfrm>
              <a:off x="9097963" y="1503363"/>
              <a:ext cx="200025" cy="41275"/>
            </a:xfrm>
            <a:custGeom>
              <a:avLst/>
              <a:gdLst/>
              <a:ahLst/>
              <a:cxnLst/>
              <a:rect l="l" t="t" r="r" b="b"/>
              <a:pathLst>
                <a:path w="64" h="13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9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8958263" y="1125538"/>
              <a:ext cx="479425" cy="360363"/>
            </a:xfrm>
            <a:custGeom>
              <a:avLst/>
              <a:gdLst/>
              <a:ahLst/>
              <a:cxnLst/>
              <a:rect l="l" t="t" r="r" b="b"/>
              <a:pathLst>
                <a:path w="154" h="116" extrusionOk="0">
                  <a:moveTo>
                    <a:pt x="154" y="116"/>
                  </a:moveTo>
                  <a:cubicBezTo>
                    <a:pt x="154" y="13"/>
                    <a:pt x="154" y="13"/>
                    <a:pt x="154" y="13"/>
                  </a:cubicBezTo>
                  <a:cubicBezTo>
                    <a:pt x="154" y="6"/>
                    <a:pt x="149" y="0"/>
                    <a:pt x="14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54" y="116"/>
                    <a:pt x="154" y="116"/>
                    <a:pt x="154" y="116"/>
                  </a:cubicBezTo>
                  <a:close/>
                  <a:moveTo>
                    <a:pt x="11" y="19"/>
                  </a:moveTo>
                  <a:cubicBezTo>
                    <a:pt x="11" y="15"/>
                    <a:pt x="15" y="11"/>
                    <a:pt x="21" y="11"/>
                  </a:cubicBezTo>
                  <a:cubicBezTo>
                    <a:pt x="21" y="11"/>
                    <a:pt x="21" y="11"/>
                    <a:pt x="134" y="11"/>
                  </a:cubicBezTo>
                  <a:cubicBezTo>
                    <a:pt x="139" y="11"/>
                    <a:pt x="143" y="15"/>
                    <a:pt x="143" y="19"/>
                  </a:cubicBezTo>
                  <a:cubicBezTo>
                    <a:pt x="143" y="19"/>
                    <a:pt x="143" y="19"/>
                    <a:pt x="143" y="101"/>
                  </a:cubicBezTo>
                  <a:cubicBezTo>
                    <a:pt x="143" y="101"/>
                    <a:pt x="143" y="101"/>
                    <a:pt x="11" y="101"/>
                  </a:cubicBezTo>
                  <a:cubicBezTo>
                    <a:pt x="11" y="101"/>
                    <a:pt x="11" y="101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9012238" y="1174750"/>
              <a:ext cx="371475" cy="244475"/>
            </a:xfrm>
            <a:custGeom>
              <a:avLst/>
              <a:gdLst/>
              <a:ahLst/>
              <a:cxnLst/>
              <a:rect l="l" t="t" r="r" b="b"/>
              <a:pathLst>
                <a:path w="120" h="79" extrusionOk="0">
                  <a:moveTo>
                    <a:pt x="117" y="0"/>
                  </a:moveTo>
                  <a:cubicBezTo>
                    <a:pt x="117" y="0"/>
                    <a:pt x="117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3"/>
                    <a:pt x="0" y="79"/>
                  </a:cubicBezTo>
                  <a:cubicBezTo>
                    <a:pt x="0" y="79"/>
                    <a:pt x="0" y="79"/>
                    <a:pt x="120" y="79"/>
                  </a:cubicBezTo>
                  <a:cubicBezTo>
                    <a:pt x="120" y="79"/>
                    <a:pt x="120" y="79"/>
                    <a:pt x="120" y="3"/>
                  </a:cubicBezTo>
                  <a:cubicBezTo>
                    <a:pt x="120" y="1"/>
                    <a:pt x="119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8" name="Google Shape;678;p25" descr="Чат со сплошной заливкой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8350" y="4439083"/>
            <a:ext cx="509154" cy="50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9" name="Google Shape;679;p25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680" name="Google Shape;680;p25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681" name="Google Shape;681;p2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2" name="Google Shape;682;p25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683" name="Google Shape;683;p25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684" name="Google Shape;684;p25">
            <a:hlinkClick r:id="" action="ppaction://noaction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3053764"/>
            <a:ext cx="2772226" cy="1894473"/>
          </a:xfrm>
          <a:prstGeom prst="roundRect">
            <a:avLst>
              <a:gd name="adj" fmla="val 10634"/>
            </a:avLst>
          </a:prstGeom>
          <a:noFill/>
          <a:ln>
            <a:noFill/>
          </a:ln>
        </p:spPr>
      </p:pic>
      <p:sp>
        <p:nvSpPr>
          <p:cNvPr id="860" name="Google Shape;860;p31"/>
          <p:cNvSpPr/>
          <p:nvPr/>
        </p:nvSpPr>
        <p:spPr>
          <a:xfrm>
            <a:off x="5506453" y="675170"/>
            <a:ext cx="3433970" cy="2226905"/>
          </a:xfrm>
          <a:custGeom>
            <a:avLst/>
            <a:gdLst/>
            <a:ahLst/>
            <a:cxnLst/>
            <a:rect l="l" t="t" r="r" b="b"/>
            <a:pathLst>
              <a:path w="3433970" h="2226905" extrusionOk="0">
                <a:moveTo>
                  <a:pt x="0" y="190269"/>
                </a:moveTo>
                <a:lnTo>
                  <a:pt x="0" y="908724"/>
                </a:lnTo>
                <a:cubicBezTo>
                  <a:pt x="0" y="1013752"/>
                  <a:pt x="85240" y="1098993"/>
                  <a:pt x="190269" y="1098993"/>
                </a:cubicBezTo>
                <a:lnTo>
                  <a:pt x="1677663" y="1098993"/>
                </a:lnTo>
                <a:cubicBezTo>
                  <a:pt x="1877572" y="1098993"/>
                  <a:pt x="2039681" y="1261102"/>
                  <a:pt x="2039681" y="1461011"/>
                </a:cubicBezTo>
                <a:lnTo>
                  <a:pt x="2039681" y="2036637"/>
                </a:lnTo>
                <a:cubicBezTo>
                  <a:pt x="2039681" y="2141665"/>
                  <a:pt x="2124922" y="2226906"/>
                  <a:pt x="2229950" y="2226906"/>
                </a:cubicBezTo>
                <a:lnTo>
                  <a:pt x="3243702" y="2226906"/>
                </a:lnTo>
                <a:cubicBezTo>
                  <a:pt x="3348730" y="2226906"/>
                  <a:pt x="3433970" y="2141665"/>
                  <a:pt x="3433970" y="2036637"/>
                </a:cubicBezTo>
                <a:lnTo>
                  <a:pt x="3433970" y="190269"/>
                </a:lnTo>
                <a:cubicBezTo>
                  <a:pt x="3433970" y="85240"/>
                  <a:pt x="3348730" y="0"/>
                  <a:pt x="3243702" y="0"/>
                </a:cubicBezTo>
                <a:lnTo>
                  <a:pt x="190269" y="0"/>
                </a:lnTo>
                <a:cubicBezTo>
                  <a:pt x="85240" y="0"/>
                  <a:pt x="0" y="85240"/>
                  <a:pt x="0" y="190269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1"/>
          <p:cNvSpPr/>
          <p:nvPr/>
        </p:nvSpPr>
        <p:spPr>
          <a:xfrm>
            <a:off x="179387" y="677168"/>
            <a:ext cx="5133303" cy="2228493"/>
          </a:xfrm>
          <a:prstGeom prst="roundRect">
            <a:avLst>
              <a:gd name="adj" fmla="val 9368"/>
            </a:avLst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99454">
                <a:srgbClr val="6DAA2D"/>
              </a:gs>
              <a:gs pos="100000">
                <a:srgbClr val="6DAA2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1"/>
          <p:cNvSpPr/>
          <p:nvPr/>
        </p:nvSpPr>
        <p:spPr>
          <a:xfrm>
            <a:off x="5507555" y="1903135"/>
            <a:ext cx="1893494" cy="1002526"/>
          </a:xfrm>
          <a:prstGeom prst="roundRect">
            <a:avLst>
              <a:gd name="adj" fmla="val 215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1">
            <a:hlinkClick r:id="rId5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864" name="Google Shape;864;p31"/>
          <p:cNvSpPr txBox="1"/>
          <p:nvPr/>
        </p:nvSpPr>
        <p:spPr>
          <a:xfrm>
            <a:off x="255969" y="793878"/>
            <a:ext cx="278898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СОВРЕМЕННЫЙ ДИАГНОСТИЧЕСКИЙ КОМПЛЕКС </a:t>
            </a:r>
            <a:endParaRPr/>
          </a:p>
        </p:txBody>
      </p:sp>
      <p:sp>
        <p:nvSpPr>
          <p:cNvPr id="865" name="Google Shape;865;p31"/>
          <p:cNvSpPr/>
          <p:nvPr/>
        </p:nvSpPr>
        <p:spPr>
          <a:xfrm flipH="1">
            <a:off x="255963" y="1817275"/>
            <a:ext cx="2140922" cy="8309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Основная цель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Проведение экспресс-анализа ключевых показателей организма</a:t>
            </a:r>
            <a:endParaRPr/>
          </a:p>
        </p:txBody>
      </p:sp>
      <p:sp>
        <p:nvSpPr>
          <p:cNvPr id="866" name="Google Shape;866;p31"/>
          <p:cNvSpPr txBox="1"/>
          <p:nvPr/>
        </p:nvSpPr>
        <p:spPr>
          <a:xfrm>
            <a:off x="3378523" y="1146500"/>
            <a:ext cx="148633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«Мои Документы»</a:t>
            </a:r>
            <a:endParaRPr/>
          </a:p>
        </p:txBody>
      </p:sp>
      <p:sp>
        <p:nvSpPr>
          <p:cNvPr id="867" name="Google Shape;867;p31"/>
          <p:cNvSpPr/>
          <p:nvPr/>
        </p:nvSpPr>
        <p:spPr>
          <a:xfrm>
            <a:off x="3224594" y="770764"/>
            <a:ext cx="1809630" cy="41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</a:t>
            </a: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центрах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1"/>
          <p:cNvSpPr txBox="1"/>
          <p:nvPr/>
        </p:nvSpPr>
        <p:spPr>
          <a:xfrm>
            <a:off x="3440383" y="1858805"/>
            <a:ext cx="1650459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обследований</a:t>
            </a:r>
            <a:endParaRPr/>
          </a:p>
        </p:txBody>
      </p:sp>
      <p:sp>
        <p:nvSpPr>
          <p:cNvPr id="869" name="Google Shape;869;p31"/>
          <p:cNvSpPr/>
          <p:nvPr/>
        </p:nvSpPr>
        <p:spPr>
          <a:xfrm>
            <a:off x="3233834" y="1545170"/>
            <a:ext cx="1791150" cy="31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40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тыс.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0" name="Google Shape;870;p31"/>
          <p:cNvSpPr txBox="1"/>
          <p:nvPr/>
        </p:nvSpPr>
        <p:spPr>
          <a:xfrm>
            <a:off x="3444749" y="2468867"/>
            <a:ext cx="148633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исследований</a:t>
            </a:r>
            <a:endParaRPr/>
          </a:p>
        </p:txBody>
      </p:sp>
      <p:sp>
        <p:nvSpPr>
          <p:cNvPr id="871" name="Google Shape;871;p31"/>
          <p:cNvSpPr/>
          <p:nvPr/>
        </p:nvSpPr>
        <p:spPr>
          <a:xfrm>
            <a:off x="3440383" y="2124577"/>
            <a:ext cx="1041342" cy="375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 </a:t>
            </a:r>
            <a:r>
              <a:rPr lang="ru-RU"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видов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1"/>
          <p:cNvSpPr txBox="1"/>
          <p:nvPr/>
        </p:nvSpPr>
        <p:spPr>
          <a:xfrm>
            <a:off x="5609296" y="2104724"/>
            <a:ext cx="168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Во всех 8 флагманских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офисах размещены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роботы-диагносты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73" name="Google Shape;87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45213" y="3053765"/>
            <a:ext cx="2809875" cy="1894474"/>
          </a:xfrm>
          <a:prstGeom prst="roundRect">
            <a:avLst>
              <a:gd name="adj" fmla="val 9126"/>
            </a:avLst>
          </a:prstGeom>
          <a:noFill/>
          <a:ln>
            <a:noFill/>
          </a:ln>
        </p:spPr>
      </p:pic>
      <p:pic>
        <p:nvPicPr>
          <p:cNvPr id="874" name="Google Shape;874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03237" y="3053764"/>
            <a:ext cx="2890351" cy="1894474"/>
          </a:xfrm>
          <a:prstGeom prst="roundRect">
            <a:avLst>
              <a:gd name="adj" fmla="val 9628"/>
            </a:avLst>
          </a:prstGeom>
          <a:noFill/>
          <a:ln>
            <a:noFill/>
          </a:ln>
        </p:spPr>
      </p:pic>
      <p:sp>
        <p:nvSpPr>
          <p:cNvPr id="875" name="Google Shape;875;p31" descr="Сердце с пульсом со сплошной заливкой"/>
          <p:cNvSpPr/>
          <p:nvPr/>
        </p:nvSpPr>
        <p:spPr>
          <a:xfrm>
            <a:off x="4668510" y="2104724"/>
            <a:ext cx="491443" cy="423859"/>
          </a:xfrm>
          <a:custGeom>
            <a:avLst/>
            <a:gdLst/>
            <a:ahLst/>
            <a:cxnLst/>
            <a:rect l="l" t="t" r="r" b="b"/>
            <a:pathLst>
              <a:path w="647074" h="536604" extrusionOk="0">
                <a:moveTo>
                  <a:pt x="325917" y="534773"/>
                </a:moveTo>
                <a:cubicBezTo>
                  <a:pt x="367682" y="505946"/>
                  <a:pt x="407530" y="475056"/>
                  <a:pt x="445265" y="442255"/>
                </a:cubicBezTo>
                <a:cubicBezTo>
                  <a:pt x="499966" y="396692"/>
                  <a:pt x="548337" y="345654"/>
                  <a:pt x="589378" y="290196"/>
                </a:cubicBezTo>
                <a:cubicBezTo>
                  <a:pt x="627478" y="236567"/>
                  <a:pt x="663864" y="166949"/>
                  <a:pt x="638813" y="103328"/>
                </a:cubicBezTo>
                <a:cubicBezTo>
                  <a:pt x="618525" y="50698"/>
                  <a:pt x="562232" y="5980"/>
                  <a:pt x="497557" y="567"/>
                </a:cubicBezTo>
                <a:cubicBezTo>
                  <a:pt x="415833" y="-6511"/>
                  <a:pt x="356682" y="53946"/>
                  <a:pt x="323250" y="111822"/>
                </a:cubicBezTo>
                <a:cubicBezTo>
                  <a:pt x="292674" y="58859"/>
                  <a:pt x="242097" y="4231"/>
                  <a:pt x="169040" y="234"/>
                </a:cubicBezTo>
                <a:cubicBezTo>
                  <a:pt x="104175" y="-3264"/>
                  <a:pt x="43786" y="36625"/>
                  <a:pt x="15878" y="86173"/>
                </a:cubicBezTo>
                <a:cubicBezTo>
                  <a:pt x="-19079" y="148379"/>
                  <a:pt x="9401" y="218330"/>
                  <a:pt x="46167" y="274207"/>
                </a:cubicBezTo>
                <a:cubicBezTo>
                  <a:pt x="84267" y="332499"/>
                  <a:pt x="134940" y="383713"/>
                  <a:pt x="188471" y="431096"/>
                </a:cubicBezTo>
                <a:cubicBezTo>
                  <a:pt x="230670" y="468841"/>
                  <a:pt x="275695" y="504089"/>
                  <a:pt x="323250" y="536605"/>
                </a:cubicBezTo>
                <a:close/>
                <a:moveTo>
                  <a:pt x="170850" y="251639"/>
                </a:moveTo>
                <a:lnTo>
                  <a:pt x="199425" y="176692"/>
                </a:lnTo>
                <a:lnTo>
                  <a:pt x="216379" y="132141"/>
                </a:lnTo>
                <a:cubicBezTo>
                  <a:pt x="220761" y="120565"/>
                  <a:pt x="227523" y="105076"/>
                  <a:pt x="245811" y="111738"/>
                </a:cubicBezTo>
                <a:cubicBezTo>
                  <a:pt x="256860" y="115819"/>
                  <a:pt x="257527" y="125812"/>
                  <a:pt x="259432" y="134556"/>
                </a:cubicBezTo>
                <a:lnTo>
                  <a:pt x="267338" y="171446"/>
                </a:lnTo>
                <a:lnTo>
                  <a:pt x="290198" y="278037"/>
                </a:lnTo>
                <a:lnTo>
                  <a:pt x="305343" y="348821"/>
                </a:lnTo>
                <a:lnTo>
                  <a:pt x="360588" y="221078"/>
                </a:lnTo>
                <a:lnTo>
                  <a:pt x="372780" y="192931"/>
                </a:lnTo>
                <a:cubicBezTo>
                  <a:pt x="376304" y="184604"/>
                  <a:pt x="379923" y="176276"/>
                  <a:pt x="391830" y="175360"/>
                </a:cubicBezTo>
                <a:cubicBezTo>
                  <a:pt x="406974" y="174028"/>
                  <a:pt x="411451" y="185353"/>
                  <a:pt x="414785" y="195346"/>
                </a:cubicBezTo>
                <a:lnTo>
                  <a:pt x="426501" y="230488"/>
                </a:lnTo>
                <a:lnTo>
                  <a:pt x="449742" y="300355"/>
                </a:lnTo>
                <a:lnTo>
                  <a:pt x="472697" y="278287"/>
                </a:lnTo>
                <a:cubicBezTo>
                  <a:pt x="480040" y="269887"/>
                  <a:pt x="488302" y="262134"/>
                  <a:pt x="497367" y="255137"/>
                </a:cubicBezTo>
                <a:cubicBezTo>
                  <a:pt x="506892" y="249308"/>
                  <a:pt x="524513" y="251973"/>
                  <a:pt x="535467" y="251973"/>
                </a:cubicBezTo>
                <a:lnTo>
                  <a:pt x="570900" y="251973"/>
                </a:lnTo>
                <a:cubicBezTo>
                  <a:pt x="563851" y="263048"/>
                  <a:pt x="556041" y="274207"/>
                  <a:pt x="547563" y="285282"/>
                </a:cubicBezTo>
                <a:lnTo>
                  <a:pt x="516607" y="285282"/>
                </a:lnTo>
                <a:cubicBezTo>
                  <a:pt x="496319" y="304852"/>
                  <a:pt x="476888" y="325671"/>
                  <a:pt x="455361" y="344241"/>
                </a:cubicBezTo>
                <a:cubicBezTo>
                  <a:pt x="448609" y="351295"/>
                  <a:pt x="436595" y="352228"/>
                  <a:pt x="428527" y="346325"/>
                </a:cubicBezTo>
                <a:cubicBezTo>
                  <a:pt x="426940" y="345164"/>
                  <a:pt x="425580" y="343785"/>
                  <a:pt x="424500" y="342242"/>
                </a:cubicBezTo>
                <a:cubicBezTo>
                  <a:pt x="422431" y="338661"/>
                  <a:pt x="420925" y="334852"/>
                  <a:pt x="420024" y="330917"/>
                </a:cubicBezTo>
                <a:lnTo>
                  <a:pt x="404117" y="283367"/>
                </a:lnTo>
                <a:lnTo>
                  <a:pt x="391163" y="244395"/>
                </a:lnTo>
                <a:cubicBezTo>
                  <a:pt x="366874" y="300438"/>
                  <a:pt x="343538" y="356565"/>
                  <a:pt x="318487" y="412359"/>
                </a:cubicBezTo>
                <a:cubicBezTo>
                  <a:pt x="317086" y="416904"/>
                  <a:pt x="314047" y="420935"/>
                  <a:pt x="309819" y="423851"/>
                </a:cubicBezTo>
                <a:cubicBezTo>
                  <a:pt x="301147" y="429059"/>
                  <a:pt x="289288" y="427135"/>
                  <a:pt x="283331" y="419553"/>
                </a:cubicBezTo>
                <a:cubicBezTo>
                  <a:pt x="281809" y="417616"/>
                  <a:pt x="280774" y="415420"/>
                  <a:pt x="280292" y="413109"/>
                </a:cubicBezTo>
                <a:cubicBezTo>
                  <a:pt x="278101" y="405447"/>
                  <a:pt x="276958" y="397453"/>
                  <a:pt x="275244" y="389792"/>
                </a:cubicBezTo>
                <a:lnTo>
                  <a:pt x="251145" y="277371"/>
                </a:lnTo>
                <a:lnTo>
                  <a:pt x="233143" y="193347"/>
                </a:lnTo>
                <a:lnTo>
                  <a:pt x="206283" y="263881"/>
                </a:lnTo>
                <a:cubicBezTo>
                  <a:pt x="202187" y="274373"/>
                  <a:pt x="198948" y="284616"/>
                  <a:pt x="183518" y="285282"/>
                </a:cubicBezTo>
                <a:cubicBezTo>
                  <a:pt x="169516" y="285865"/>
                  <a:pt x="155419" y="285282"/>
                  <a:pt x="141513" y="285282"/>
                </a:cubicBezTo>
                <a:lnTo>
                  <a:pt x="98650" y="285282"/>
                </a:lnTo>
                <a:cubicBezTo>
                  <a:pt x="90268" y="274207"/>
                  <a:pt x="82362" y="263048"/>
                  <a:pt x="75314" y="25197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6" name="Google Shape;876;p31" descr="В яблочко со сплошной заливкой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03750" y="2000784"/>
            <a:ext cx="631738" cy="631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7" name="Google Shape;877;p31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878" name="Google Shape;878;p31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879" name="Google Shape;879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0" name="Google Shape;880;p31">
            <a:hlinkClick r:id="rId10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881" name="Google Shape;881;p31">
            <a:hlinkClick r:id="rId11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882" name="Google Shape;882;p31">
            <a:hlinkClick r:id="" action="ppaction://noaction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4"/>
          <p:cNvSpPr/>
          <p:nvPr/>
        </p:nvSpPr>
        <p:spPr>
          <a:xfrm>
            <a:off x="238955" y="834448"/>
            <a:ext cx="8705020" cy="3474603"/>
          </a:xfrm>
          <a:custGeom>
            <a:avLst/>
            <a:gdLst/>
            <a:ahLst/>
            <a:cxnLst/>
            <a:rect l="l" t="t" r="r" b="b"/>
            <a:pathLst>
              <a:path w="5133303" h="2228493" extrusionOk="0">
                <a:moveTo>
                  <a:pt x="4932871" y="0"/>
                </a:moveTo>
                <a:cubicBezTo>
                  <a:pt x="5043567" y="0"/>
                  <a:pt x="5133304" y="89737"/>
                  <a:pt x="5133304" y="200432"/>
                </a:cubicBezTo>
                <a:lnTo>
                  <a:pt x="5133304" y="2028061"/>
                </a:lnTo>
                <a:cubicBezTo>
                  <a:pt x="5133304" y="2138757"/>
                  <a:pt x="5043567" y="2228494"/>
                  <a:pt x="4932871" y="2228494"/>
                </a:cubicBezTo>
                <a:lnTo>
                  <a:pt x="200432" y="2228494"/>
                </a:lnTo>
                <a:cubicBezTo>
                  <a:pt x="89736" y="2228494"/>
                  <a:pt x="0" y="2138757"/>
                  <a:pt x="0" y="2028061"/>
                </a:cubicBezTo>
                <a:lnTo>
                  <a:pt x="0" y="200432"/>
                </a:lnTo>
                <a:cubicBezTo>
                  <a:pt x="0" y="89737"/>
                  <a:pt x="89736" y="0"/>
                  <a:pt x="200432" y="0"/>
                </a:cubicBezTo>
                <a:close/>
              </a:path>
            </a:pathLst>
          </a:cu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8" name="Google Shape;968;p34"/>
          <p:cNvSpPr txBox="1"/>
          <p:nvPr/>
        </p:nvSpPr>
        <p:spPr>
          <a:xfrm>
            <a:off x="4701810" y="1919317"/>
            <a:ext cx="397029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СПАСИБО </a:t>
            </a:r>
            <a:b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ЗА ВНИМАНИЕ!</a:t>
            </a:r>
            <a:endParaRPr/>
          </a:p>
        </p:txBody>
      </p:sp>
      <p:sp>
        <p:nvSpPr>
          <p:cNvPr id="969" name="Google Shape;969;p34"/>
          <p:cNvSpPr/>
          <p:nvPr/>
        </p:nvSpPr>
        <p:spPr>
          <a:xfrm>
            <a:off x="238955" y="1191637"/>
            <a:ext cx="5214685" cy="3117414"/>
          </a:xfrm>
          <a:custGeom>
            <a:avLst/>
            <a:gdLst/>
            <a:ahLst/>
            <a:cxnLst/>
            <a:rect l="l" t="t" r="r" b="b"/>
            <a:pathLst>
              <a:path w="2127218" h="1271682" extrusionOk="0">
                <a:moveTo>
                  <a:pt x="1271683" y="651224"/>
                </a:moveTo>
                <a:lnTo>
                  <a:pt x="1271683" y="635794"/>
                </a:lnTo>
                <a:cubicBezTo>
                  <a:pt x="1271683" y="284702"/>
                  <a:pt x="986981" y="0"/>
                  <a:pt x="635889" y="0"/>
                </a:cubicBezTo>
                <a:lnTo>
                  <a:pt x="0" y="0"/>
                </a:lnTo>
                <a:cubicBezTo>
                  <a:pt x="0" y="0"/>
                  <a:pt x="0" y="1140428"/>
                  <a:pt x="0" y="1140428"/>
                </a:cubicBezTo>
                <a:cubicBezTo>
                  <a:pt x="0" y="1212914"/>
                  <a:pt x="58769" y="1271683"/>
                  <a:pt x="131255" y="1271683"/>
                </a:cubicBezTo>
                <a:lnTo>
                  <a:pt x="2127218" y="1271683"/>
                </a:lnTo>
                <a:cubicBezTo>
                  <a:pt x="2127218" y="979361"/>
                  <a:pt x="1890236" y="742379"/>
                  <a:pt x="1597914" y="742379"/>
                </a:cubicBezTo>
                <a:lnTo>
                  <a:pt x="1362837" y="742379"/>
                </a:lnTo>
                <a:cubicBezTo>
                  <a:pt x="1312450" y="742379"/>
                  <a:pt x="1271683" y="701516"/>
                  <a:pt x="1271683" y="651224"/>
                </a:cubicBezTo>
                <a:close/>
              </a:path>
            </a:pathLst>
          </a:custGeom>
          <a:gradFill>
            <a:gsLst>
              <a:gs pos="0">
                <a:srgbClr val="C81300">
                  <a:alpha val="0"/>
                </a:srgbClr>
              </a:gs>
              <a:gs pos="100000">
                <a:srgbClr val="C81300">
                  <a:alpha val="66666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0" name="Google Shape;97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41529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1" name="Google Shape;971;p3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972" name="Google Shape;972;p3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973" name="Google Shape;973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5603794" y="2395727"/>
            <a:ext cx="3540206" cy="274777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4501" y="3138487"/>
            <a:ext cx="1140451" cy="1550837"/>
          </a:xfrm>
          <a:prstGeom prst="roundRect">
            <a:avLst>
              <a:gd name="adj" fmla="val 7309"/>
            </a:avLst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59723" y="679450"/>
            <a:ext cx="4884252" cy="401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2400" y="2395727"/>
            <a:ext cx="2041575" cy="2293597"/>
          </a:xfrm>
          <a:prstGeom prst="roundRect">
            <a:avLst>
              <a:gd name="adj" fmla="val 9202"/>
            </a:avLst>
          </a:prstGeom>
          <a:noFill/>
          <a:ln>
            <a:noFill/>
          </a:ln>
        </p:spPr>
      </p:pic>
      <p:sp>
        <p:nvSpPr>
          <p:cNvPr id="188" name="Google Shape;188;p13"/>
          <p:cNvSpPr/>
          <p:nvPr/>
        </p:nvSpPr>
        <p:spPr>
          <a:xfrm>
            <a:off x="179388" y="681422"/>
            <a:ext cx="6624642" cy="4011850"/>
          </a:xfrm>
          <a:custGeom>
            <a:avLst/>
            <a:gdLst/>
            <a:ahLst/>
            <a:cxnLst/>
            <a:rect l="l" t="t" r="r" b="b"/>
            <a:pathLst>
              <a:path w="6624642" h="4011850" extrusionOk="0">
                <a:moveTo>
                  <a:pt x="6430076" y="2120615"/>
                </a:moveTo>
                <a:lnTo>
                  <a:pt x="3921720" y="2120615"/>
                </a:lnTo>
                <a:cubicBezTo>
                  <a:pt x="3836399" y="2120615"/>
                  <a:pt x="3767282" y="2051497"/>
                  <a:pt x="3767282" y="1966176"/>
                </a:cubicBezTo>
                <a:lnTo>
                  <a:pt x="3767282" y="154438"/>
                </a:lnTo>
                <a:cubicBezTo>
                  <a:pt x="3767282" y="69117"/>
                  <a:pt x="3698164" y="0"/>
                  <a:pt x="3612843" y="0"/>
                </a:cubicBezTo>
                <a:lnTo>
                  <a:pt x="154438" y="0"/>
                </a:lnTo>
                <a:cubicBezTo>
                  <a:pt x="69117" y="0"/>
                  <a:pt x="0" y="69117"/>
                  <a:pt x="0" y="154438"/>
                </a:cubicBezTo>
                <a:lnTo>
                  <a:pt x="0" y="2216822"/>
                </a:lnTo>
                <a:cubicBezTo>
                  <a:pt x="0" y="2302143"/>
                  <a:pt x="69117" y="2371260"/>
                  <a:pt x="154438" y="2371260"/>
                </a:cubicBezTo>
                <a:lnTo>
                  <a:pt x="3366755" y="2371260"/>
                </a:lnTo>
                <a:cubicBezTo>
                  <a:pt x="3452076" y="2371260"/>
                  <a:pt x="3521193" y="2440378"/>
                  <a:pt x="3521193" y="2525699"/>
                </a:cubicBezTo>
                <a:lnTo>
                  <a:pt x="3521193" y="3817283"/>
                </a:lnTo>
                <a:cubicBezTo>
                  <a:pt x="3521193" y="3924757"/>
                  <a:pt x="3608286" y="4011851"/>
                  <a:pt x="3715760" y="4011851"/>
                </a:cubicBezTo>
                <a:lnTo>
                  <a:pt x="6430076" y="4011851"/>
                </a:lnTo>
                <a:cubicBezTo>
                  <a:pt x="6537550" y="4011851"/>
                  <a:pt x="6624643" y="3924757"/>
                  <a:pt x="6624643" y="3817283"/>
                </a:cubicBezTo>
                <a:lnTo>
                  <a:pt x="6624643" y="2315182"/>
                </a:lnTo>
                <a:cubicBezTo>
                  <a:pt x="6624643" y="2207708"/>
                  <a:pt x="6537550" y="2120615"/>
                  <a:pt x="6430076" y="2120615"/>
                </a:cubicBezTo>
                <a:close/>
              </a:path>
            </a:pathLst>
          </a:cu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179388" y="1241529"/>
            <a:ext cx="3025775" cy="1808852"/>
          </a:xfrm>
          <a:custGeom>
            <a:avLst/>
            <a:gdLst/>
            <a:ahLst/>
            <a:cxnLst/>
            <a:rect l="l" t="t" r="r" b="b"/>
            <a:pathLst>
              <a:path w="2127218" h="1271682" extrusionOk="0">
                <a:moveTo>
                  <a:pt x="1271683" y="651224"/>
                </a:moveTo>
                <a:lnTo>
                  <a:pt x="1271683" y="635794"/>
                </a:lnTo>
                <a:cubicBezTo>
                  <a:pt x="1271683" y="284702"/>
                  <a:pt x="986981" y="0"/>
                  <a:pt x="635889" y="0"/>
                </a:cubicBezTo>
                <a:lnTo>
                  <a:pt x="0" y="0"/>
                </a:lnTo>
                <a:cubicBezTo>
                  <a:pt x="0" y="0"/>
                  <a:pt x="0" y="1140428"/>
                  <a:pt x="0" y="1140428"/>
                </a:cubicBezTo>
                <a:cubicBezTo>
                  <a:pt x="0" y="1212914"/>
                  <a:pt x="58769" y="1271683"/>
                  <a:pt x="131255" y="1271683"/>
                </a:cubicBezTo>
                <a:lnTo>
                  <a:pt x="2127218" y="1271683"/>
                </a:lnTo>
                <a:cubicBezTo>
                  <a:pt x="2127218" y="979361"/>
                  <a:pt x="1890236" y="742379"/>
                  <a:pt x="1597914" y="742379"/>
                </a:cubicBezTo>
                <a:lnTo>
                  <a:pt x="1362837" y="742379"/>
                </a:lnTo>
                <a:cubicBezTo>
                  <a:pt x="1312450" y="742379"/>
                  <a:pt x="1271683" y="701516"/>
                  <a:pt x="1271683" y="651224"/>
                </a:cubicBezTo>
                <a:close/>
              </a:path>
            </a:pathLst>
          </a:custGeom>
          <a:gradFill>
            <a:gsLst>
              <a:gs pos="0">
                <a:srgbClr val="C81300">
                  <a:alpha val="0"/>
                </a:srgbClr>
              </a:gs>
              <a:gs pos="100000">
                <a:srgbClr val="C81300">
                  <a:alpha val="66666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3"/>
          <p:cNvSpPr txBox="1"/>
          <p:nvPr/>
        </p:nvSpPr>
        <p:spPr>
          <a:xfrm>
            <a:off x="2192669" y="752815"/>
            <a:ext cx="16088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ЦЕНТРЫ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" name="Google Shape;191;p13"/>
          <p:cNvGrpSpPr/>
          <p:nvPr/>
        </p:nvGrpSpPr>
        <p:grpSpPr>
          <a:xfrm>
            <a:off x="2051007" y="1286033"/>
            <a:ext cx="2148365" cy="622664"/>
            <a:chOff x="6629976" y="804494"/>
            <a:chExt cx="2148365" cy="622664"/>
          </a:xfrm>
        </p:grpSpPr>
        <p:sp>
          <p:nvSpPr>
            <p:cNvPr id="192" name="Google Shape;192;p13"/>
            <p:cNvSpPr txBox="1"/>
            <p:nvPr/>
          </p:nvSpPr>
          <p:spPr>
            <a:xfrm>
              <a:off x="6859130" y="1257881"/>
              <a:ext cx="1486332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штат сотрудников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629976" y="804494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9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000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13"/>
          <p:cNvGrpSpPr/>
          <p:nvPr/>
        </p:nvGrpSpPr>
        <p:grpSpPr>
          <a:xfrm>
            <a:off x="2087339" y="2150716"/>
            <a:ext cx="1409701" cy="491002"/>
            <a:chOff x="3829304" y="880762"/>
            <a:chExt cx="1409701" cy="918478"/>
          </a:xfrm>
        </p:grpSpPr>
        <p:sp>
          <p:nvSpPr>
            <p:cNvPr id="195" name="Google Shape;195;p13"/>
            <p:cNvSpPr txBox="1"/>
            <p:nvPr/>
          </p:nvSpPr>
          <p:spPr>
            <a:xfrm>
              <a:off x="4014468" y="1482587"/>
              <a:ext cx="1114235" cy="316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окон приема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3829304" y="880762"/>
              <a:ext cx="140970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~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6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000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p13"/>
          <p:cNvSpPr/>
          <p:nvPr/>
        </p:nvSpPr>
        <p:spPr>
          <a:xfrm>
            <a:off x="7491392" y="869054"/>
            <a:ext cx="572641" cy="33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7 дней </a:t>
            </a:r>
            <a:b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 неделю</a:t>
            </a:r>
            <a:endParaRPr sz="9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Google Shape;198;p13"/>
          <p:cNvSpPr/>
          <p:nvPr/>
        </p:nvSpPr>
        <p:spPr>
          <a:xfrm>
            <a:off x="7331085" y="1279735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 8:00 </a:t>
            </a:r>
            <a:b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 20:00</a:t>
            </a:r>
            <a:endParaRPr sz="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13"/>
          <p:cNvSpPr txBox="1"/>
          <p:nvPr/>
        </p:nvSpPr>
        <p:spPr>
          <a:xfrm>
            <a:off x="5062512" y="4195885"/>
            <a:ext cx="914957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услуг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0" name="Google Shape;200;p13"/>
          <p:cNvSpPr/>
          <p:nvPr/>
        </p:nvSpPr>
        <p:spPr>
          <a:xfrm>
            <a:off x="3981237" y="3989432"/>
            <a:ext cx="9646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300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Google Shape;201;p13"/>
          <p:cNvSpPr txBox="1"/>
          <p:nvPr/>
        </p:nvSpPr>
        <p:spPr>
          <a:xfrm>
            <a:off x="5067084" y="3628957"/>
            <a:ext cx="20242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услуг без привязки </a:t>
            </a:r>
            <a:b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 месту жительства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Google Shape;202;p13"/>
          <p:cNvSpPr/>
          <p:nvPr/>
        </p:nvSpPr>
        <p:spPr>
          <a:xfrm>
            <a:off x="4068039" y="3510786"/>
            <a:ext cx="8824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99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%</a:t>
            </a:r>
            <a:endParaRPr sz="24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p13"/>
          <p:cNvSpPr txBox="1"/>
          <p:nvPr/>
        </p:nvSpPr>
        <p:spPr>
          <a:xfrm>
            <a:off x="5067084" y="827964"/>
            <a:ext cx="809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центров госуслуг</a:t>
            </a:r>
            <a:endParaRPr sz="1100" b="0" i="0" u="none" strike="noStrike" cap="none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p13"/>
          <p:cNvSpPr/>
          <p:nvPr/>
        </p:nvSpPr>
        <p:spPr>
          <a:xfrm>
            <a:off x="4217839" y="842694"/>
            <a:ext cx="734944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139</a:t>
            </a:r>
            <a:endParaRPr sz="2400" b="1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5" name="Google Shape;205;p13"/>
          <p:cNvSpPr txBox="1"/>
          <p:nvPr/>
        </p:nvSpPr>
        <p:spPr>
          <a:xfrm>
            <a:off x="5067084" y="1425168"/>
            <a:ext cx="159391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флагманских </a:t>
            </a:r>
            <a:b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оф</a:t>
            </a:r>
            <a:r>
              <a:rPr lang="ru-RU"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исо</a:t>
            </a: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br>
              <a:rPr lang="ru-RU" sz="1100" b="0" i="0" u="none" strike="noStrike" cap="none">
                <a:solidFill>
                  <a:srgbClr val="BFBFB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ЦАО, ЮЗАО, ЮАО, ВАО, ЮВАО, САО, СЗАО, ЗАО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6" name="Google Shape;206;p13"/>
          <p:cNvSpPr/>
          <p:nvPr/>
        </p:nvSpPr>
        <p:spPr>
          <a:xfrm>
            <a:off x="4670311" y="1442771"/>
            <a:ext cx="282472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endParaRPr/>
          </a:p>
        </p:txBody>
      </p:sp>
      <p:sp>
        <p:nvSpPr>
          <p:cNvPr id="207" name="Google Shape;207;p13"/>
          <p:cNvSpPr txBox="1"/>
          <p:nvPr/>
        </p:nvSpPr>
        <p:spPr>
          <a:xfrm>
            <a:off x="5067084" y="2142413"/>
            <a:ext cx="809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дворец </a:t>
            </a:r>
            <a:b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ВДНХ</a:t>
            </a:r>
            <a:endParaRPr/>
          </a:p>
        </p:txBody>
      </p:sp>
      <p:sp>
        <p:nvSpPr>
          <p:cNvPr id="208" name="Google Shape;208;p13"/>
          <p:cNvSpPr/>
          <p:nvPr/>
        </p:nvSpPr>
        <p:spPr>
          <a:xfrm>
            <a:off x="4670311" y="2166669"/>
            <a:ext cx="282472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/>
          </a:p>
        </p:txBody>
      </p:sp>
      <p:sp>
        <p:nvSpPr>
          <p:cNvPr id="209" name="Google Shape;209;p13"/>
          <p:cNvSpPr txBox="1"/>
          <p:nvPr/>
        </p:nvSpPr>
        <p:spPr>
          <a:xfrm>
            <a:off x="5067084" y="1278121"/>
            <a:ext cx="108819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 том числе</a:t>
            </a:r>
            <a:endParaRPr sz="9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0" name="Google Shape;21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88" y="3140875"/>
            <a:ext cx="2205170" cy="1550837"/>
          </a:xfrm>
          <a:prstGeom prst="roundRect">
            <a:avLst>
              <a:gd name="adj" fmla="val 7936"/>
            </a:avLst>
          </a:prstGeom>
          <a:noFill/>
          <a:ln>
            <a:noFill/>
          </a:ln>
        </p:spPr>
      </p:pic>
      <p:sp>
        <p:nvSpPr>
          <p:cNvPr id="211" name="Google Shape;211;p13"/>
          <p:cNvSpPr/>
          <p:nvPr/>
        </p:nvSpPr>
        <p:spPr>
          <a:xfrm>
            <a:off x="7331085" y="1745191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150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 10:00 </a:t>
            </a:r>
            <a:b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 22:00</a:t>
            </a:r>
            <a:endParaRPr/>
          </a:p>
        </p:txBody>
      </p:sp>
      <p:sp>
        <p:nvSpPr>
          <p:cNvPr id="212" name="Google Shape;212;p13"/>
          <p:cNvSpPr/>
          <p:nvPr/>
        </p:nvSpPr>
        <p:spPr>
          <a:xfrm>
            <a:off x="6164557" y="1009840"/>
            <a:ext cx="1052921" cy="451538"/>
          </a:xfrm>
          <a:custGeom>
            <a:avLst/>
            <a:gdLst/>
            <a:ahLst/>
            <a:cxnLst/>
            <a:rect l="l" t="t" r="r" b="b"/>
            <a:pathLst>
              <a:path w="1052921" h="451538" extrusionOk="0">
                <a:moveTo>
                  <a:pt x="0" y="0"/>
                </a:moveTo>
                <a:lnTo>
                  <a:pt x="289389" y="0"/>
                </a:lnTo>
                <a:cubicBezTo>
                  <a:pt x="414066" y="0"/>
                  <a:pt x="515158" y="101093"/>
                  <a:pt x="515158" y="225769"/>
                </a:cubicBezTo>
                <a:lnTo>
                  <a:pt x="515158" y="225769"/>
                </a:lnTo>
                <a:cubicBezTo>
                  <a:pt x="515158" y="350446"/>
                  <a:pt x="616251" y="451538"/>
                  <a:pt x="740928" y="451538"/>
                </a:cubicBezTo>
                <a:lnTo>
                  <a:pt x="1052922" y="451538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6168875" y="1923844"/>
            <a:ext cx="1052968" cy="527563"/>
          </a:xfrm>
          <a:custGeom>
            <a:avLst/>
            <a:gdLst/>
            <a:ahLst/>
            <a:cxnLst/>
            <a:rect l="l" t="t" r="r" b="b"/>
            <a:pathLst>
              <a:path w="1052968" h="297638" extrusionOk="0">
                <a:moveTo>
                  <a:pt x="0" y="297639"/>
                </a:moveTo>
                <a:lnTo>
                  <a:pt x="367691" y="297639"/>
                </a:lnTo>
                <a:cubicBezTo>
                  <a:pt x="449161" y="297639"/>
                  <a:pt x="515205" y="231595"/>
                  <a:pt x="515205" y="150124"/>
                </a:cubicBezTo>
                <a:lnTo>
                  <a:pt x="515205" y="147514"/>
                </a:lnTo>
                <a:cubicBezTo>
                  <a:pt x="515205" y="66044"/>
                  <a:pt x="581249" y="0"/>
                  <a:pt x="662719" y="0"/>
                </a:cubicBezTo>
                <a:lnTo>
                  <a:pt x="1052968" y="0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6168875" y="1629055"/>
            <a:ext cx="1052968" cy="295028"/>
          </a:xfrm>
          <a:custGeom>
            <a:avLst/>
            <a:gdLst/>
            <a:ahLst/>
            <a:cxnLst/>
            <a:rect l="l" t="t" r="r" b="b"/>
            <a:pathLst>
              <a:path w="1052968" h="295028" extrusionOk="0">
                <a:moveTo>
                  <a:pt x="0" y="0"/>
                </a:moveTo>
                <a:lnTo>
                  <a:pt x="371792" y="0"/>
                </a:lnTo>
                <a:cubicBezTo>
                  <a:pt x="453263" y="0"/>
                  <a:pt x="519306" y="66044"/>
                  <a:pt x="519306" y="147514"/>
                </a:cubicBezTo>
                <a:lnTo>
                  <a:pt x="519306" y="147514"/>
                </a:lnTo>
                <a:cubicBezTo>
                  <a:pt x="519306" y="228985"/>
                  <a:pt x="585350" y="295029"/>
                  <a:pt x="666821" y="295029"/>
                </a:cubicBezTo>
                <a:lnTo>
                  <a:pt x="1052968" y="295029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3"/>
          <p:cNvSpPr txBox="1"/>
          <p:nvPr/>
        </p:nvSpPr>
        <p:spPr>
          <a:xfrm>
            <a:off x="4142337" y="2938425"/>
            <a:ext cx="21494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ВОЗМОЖНОСТИ</a:t>
            </a:r>
            <a:endParaRPr/>
          </a:p>
        </p:txBody>
      </p:sp>
      <p:grpSp>
        <p:nvGrpSpPr>
          <p:cNvPr id="216" name="Google Shape;216;p13"/>
          <p:cNvGrpSpPr/>
          <p:nvPr/>
        </p:nvGrpSpPr>
        <p:grpSpPr>
          <a:xfrm>
            <a:off x="7196060" y="2183303"/>
            <a:ext cx="1454723" cy="2132421"/>
            <a:chOff x="7196060" y="2183303"/>
            <a:chExt cx="1454723" cy="2132421"/>
          </a:xfrm>
        </p:grpSpPr>
        <p:pic>
          <p:nvPicPr>
            <p:cNvPr id="217" name="Google Shape;217;p13"/>
            <p:cNvPicPr preferRelativeResize="0"/>
            <p:nvPr/>
          </p:nvPicPr>
          <p:blipFill rotWithShape="1">
            <a:blip r:embed="rId8">
              <a:alphaModFix amt="85000"/>
            </a:blip>
            <a:srcRect/>
            <a:stretch/>
          </p:blipFill>
          <p:spPr>
            <a:xfrm rot="265044" flipH="1">
              <a:off x="7206747" y="3574006"/>
              <a:ext cx="236678" cy="286643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40784"/>
                </a:srgbClr>
              </a:outerShdw>
            </a:effectLst>
          </p:spPr>
        </p:pic>
        <p:pic>
          <p:nvPicPr>
            <p:cNvPr id="218" name="Google Shape;218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470348">
              <a:off x="7399639" y="2252254"/>
              <a:ext cx="1119111" cy="1576770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12941"/>
                </a:srgbClr>
              </a:outerShdw>
            </a:effectLst>
          </p:spPr>
        </p:pic>
        <p:pic>
          <p:nvPicPr>
            <p:cNvPr id="219" name="Google Shape;219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65044" flipH="1">
              <a:off x="7993247" y="3706850"/>
              <a:ext cx="487949" cy="590960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20" name="Google Shape;220;p13"/>
            <p:cNvPicPr preferRelativeResize="0"/>
            <p:nvPr/>
          </p:nvPicPr>
          <p:blipFill rotWithShape="1">
            <a:blip r:embed="rId11">
              <a:alphaModFix amt="50000"/>
            </a:blip>
            <a:srcRect/>
            <a:stretch/>
          </p:blipFill>
          <p:spPr>
            <a:xfrm rot="265044" flipH="1">
              <a:off x="8479626" y="3012884"/>
              <a:ext cx="163762" cy="198334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60000"/>
                </a:srgbClr>
              </a:outerShdw>
            </a:effectLst>
          </p:spPr>
        </p:pic>
      </p:grpSp>
      <p:pic>
        <p:nvPicPr>
          <p:cNvPr id="221" name="Google Shape;221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0789" y="727491"/>
            <a:ext cx="1093867" cy="232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8149" y="811790"/>
            <a:ext cx="1187047" cy="223859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3">
            <a:hlinkClick r:id="rId14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grpSp>
        <p:nvGrpSpPr>
          <p:cNvPr id="224" name="Google Shape;224;p13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225" name="Google Shape;225;p13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26" name="Google Shape;226;p1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" name="Google Shape;227;p13">
            <a:hlinkClick r:id="rId1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228" name="Google Shape;228;p13">
            <a:hlinkClick r:id="" action="ppaction://noaction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229" name="Google Shape;229;p13">
            <a:hlinkClick r:id="rId17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/>
          <p:nvPr/>
        </p:nvSpPr>
        <p:spPr>
          <a:xfrm>
            <a:off x="3376145" y="1041399"/>
            <a:ext cx="3455146" cy="3371851"/>
          </a:xfrm>
          <a:prstGeom prst="roundRect">
            <a:avLst>
              <a:gd name="adj" fmla="val 4441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p14"/>
          <p:cNvGrpSpPr/>
          <p:nvPr/>
        </p:nvGrpSpPr>
        <p:grpSpPr>
          <a:xfrm>
            <a:off x="3513956" y="1608164"/>
            <a:ext cx="1655233" cy="1274736"/>
            <a:chOff x="3669360" y="2217764"/>
            <a:chExt cx="1655233" cy="1274736"/>
          </a:xfrm>
        </p:grpSpPr>
        <p:sp>
          <p:nvSpPr>
            <p:cNvPr id="236" name="Google Shape;236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7" name="Google Shape;237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38" name="Google Shape;238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0" name="Google Shape;240;p14"/>
          <p:cNvGrpSpPr/>
          <p:nvPr/>
        </p:nvGrpSpPr>
        <p:grpSpPr>
          <a:xfrm>
            <a:off x="5269613" y="2979764"/>
            <a:ext cx="1421694" cy="1274736"/>
            <a:chOff x="2035058" y="2217764"/>
            <a:chExt cx="1421694" cy="1274736"/>
          </a:xfrm>
        </p:grpSpPr>
        <p:sp>
          <p:nvSpPr>
            <p:cNvPr id="241" name="Google Shape;241;p14"/>
            <p:cNvSpPr/>
            <p:nvPr/>
          </p:nvSpPr>
          <p:spPr>
            <a:xfrm>
              <a:off x="2035058" y="2217764"/>
              <a:ext cx="1421694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2" name="Google Shape;242;p14"/>
            <p:cNvGrpSpPr/>
            <p:nvPr/>
          </p:nvGrpSpPr>
          <p:grpSpPr>
            <a:xfrm>
              <a:off x="3095634" y="2285999"/>
              <a:ext cx="289249" cy="154011"/>
              <a:chOff x="1735968" y="-568275"/>
              <a:chExt cx="569415" cy="303186"/>
            </a:xfrm>
          </p:grpSpPr>
          <p:sp>
            <p:nvSpPr>
              <p:cNvPr id="243" name="Google Shape;243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5" name="Google Shape;245;p14"/>
          <p:cNvGrpSpPr/>
          <p:nvPr/>
        </p:nvGrpSpPr>
        <p:grpSpPr>
          <a:xfrm>
            <a:off x="5269613" y="1608164"/>
            <a:ext cx="1421694" cy="1274736"/>
            <a:chOff x="2035058" y="2217764"/>
            <a:chExt cx="1421694" cy="1274736"/>
          </a:xfrm>
        </p:grpSpPr>
        <p:sp>
          <p:nvSpPr>
            <p:cNvPr id="246" name="Google Shape;246;p14"/>
            <p:cNvSpPr/>
            <p:nvPr/>
          </p:nvSpPr>
          <p:spPr>
            <a:xfrm>
              <a:off x="2035058" y="2217764"/>
              <a:ext cx="1421694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7" name="Google Shape;247;p14"/>
            <p:cNvGrpSpPr/>
            <p:nvPr/>
          </p:nvGrpSpPr>
          <p:grpSpPr>
            <a:xfrm>
              <a:off x="3095634" y="2285999"/>
              <a:ext cx="289249" cy="154011"/>
              <a:chOff x="1735968" y="-568275"/>
              <a:chExt cx="569415" cy="303186"/>
            </a:xfrm>
          </p:grpSpPr>
          <p:sp>
            <p:nvSpPr>
              <p:cNvPr id="248" name="Google Shape;248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0" name="Google Shape;250;p14"/>
          <p:cNvGrpSpPr/>
          <p:nvPr/>
        </p:nvGrpSpPr>
        <p:grpSpPr>
          <a:xfrm>
            <a:off x="3513956" y="2979764"/>
            <a:ext cx="1655233" cy="1274736"/>
            <a:chOff x="3669360" y="2217764"/>
            <a:chExt cx="1655233" cy="1274736"/>
          </a:xfrm>
        </p:grpSpPr>
        <p:sp>
          <p:nvSpPr>
            <p:cNvPr id="251" name="Google Shape;251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" name="Google Shape;252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53" name="Google Shape;253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55" name="Google Shape;25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2076239"/>
            <a:ext cx="2958284" cy="2325397"/>
          </a:xfrm>
          <a:prstGeom prst="roundRect">
            <a:avLst>
              <a:gd name="adj" fmla="val 6700"/>
            </a:avLst>
          </a:prstGeom>
          <a:noFill/>
          <a:ln>
            <a:noFill/>
          </a:ln>
        </p:spPr>
      </p:pic>
      <p:sp>
        <p:nvSpPr>
          <p:cNvPr id="256" name="Google Shape;256;p14"/>
          <p:cNvSpPr/>
          <p:nvPr/>
        </p:nvSpPr>
        <p:spPr>
          <a:xfrm>
            <a:off x="3511368" y="1156305"/>
            <a:ext cx="1655233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комфорта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4"/>
          <p:cNvSpPr/>
          <p:nvPr/>
        </p:nvSpPr>
        <p:spPr>
          <a:xfrm>
            <a:off x="3561459" y="1917345"/>
            <a:ext cx="1432046" cy="78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Детский уголок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Комната матери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и ребенка</a:t>
            </a:r>
            <a:endParaRPr/>
          </a:p>
        </p:txBody>
      </p:sp>
      <p:sp>
        <p:nvSpPr>
          <p:cNvPr id="258" name="Google Shape;258;p14"/>
          <p:cNvSpPr/>
          <p:nvPr/>
        </p:nvSpPr>
        <p:spPr>
          <a:xfrm>
            <a:off x="3587801" y="3295295"/>
            <a:ext cx="1584446" cy="80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Зона обмена книгами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Стойка с газетами</a:t>
            </a: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5372151" y="3295295"/>
            <a:ext cx="1095496" cy="82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Стойка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для зарядки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мобильных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устройств</a:t>
            </a:r>
            <a:endParaRPr/>
          </a:p>
        </p:txBody>
      </p:sp>
      <p:sp>
        <p:nvSpPr>
          <p:cNvPr id="260" name="Google Shape;260;p14"/>
          <p:cNvSpPr/>
          <p:nvPr/>
        </p:nvSpPr>
        <p:spPr>
          <a:xfrm>
            <a:off x="5345810" y="1923695"/>
            <a:ext cx="1228845" cy="6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Кулер с водой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Кофе/снэки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1" name="Google Shape;261;p14"/>
          <p:cNvSpPr/>
          <p:nvPr/>
        </p:nvSpPr>
        <p:spPr>
          <a:xfrm>
            <a:off x="7033843" y="1041399"/>
            <a:ext cx="1911276" cy="3770061"/>
          </a:xfrm>
          <a:prstGeom prst="roundRect">
            <a:avLst>
              <a:gd name="adj" fmla="val 6646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14"/>
          <p:cNvGrpSpPr/>
          <p:nvPr/>
        </p:nvGrpSpPr>
        <p:grpSpPr>
          <a:xfrm>
            <a:off x="7147570" y="1608164"/>
            <a:ext cx="1655233" cy="1274736"/>
            <a:chOff x="3669360" y="2217764"/>
            <a:chExt cx="1655233" cy="1274736"/>
          </a:xfrm>
        </p:grpSpPr>
        <p:sp>
          <p:nvSpPr>
            <p:cNvPr id="263" name="Google Shape;263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4" name="Google Shape;264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65" name="Google Shape;265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7" name="Google Shape;267;p14"/>
          <p:cNvSpPr/>
          <p:nvPr/>
        </p:nvSpPr>
        <p:spPr>
          <a:xfrm>
            <a:off x="7260282" y="1917700"/>
            <a:ext cx="154622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Доступная среда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Сервис сурдоперевода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68" name="Google Shape;268;p14"/>
          <p:cNvGrpSpPr/>
          <p:nvPr/>
        </p:nvGrpSpPr>
        <p:grpSpPr>
          <a:xfrm>
            <a:off x="7147570" y="2979764"/>
            <a:ext cx="1655233" cy="1274736"/>
            <a:chOff x="3669360" y="2217764"/>
            <a:chExt cx="1655233" cy="1274736"/>
          </a:xfrm>
        </p:grpSpPr>
        <p:sp>
          <p:nvSpPr>
            <p:cNvPr id="269" name="Google Shape;269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0" name="Google Shape;270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71" name="Google Shape;271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3" name="Google Shape;273;p14"/>
          <p:cNvSpPr/>
          <p:nvPr/>
        </p:nvSpPr>
        <p:spPr>
          <a:xfrm>
            <a:off x="7247582" y="3289300"/>
            <a:ext cx="1546225" cy="65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Велопарковка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Автопарковка</a:t>
            </a:r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179388" y="103726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4"/>
          <p:cNvSpPr txBox="1"/>
          <p:nvPr/>
        </p:nvSpPr>
        <p:spPr>
          <a:xfrm>
            <a:off x="255969" y="1098733"/>
            <a:ext cx="22569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7147569" y="1156305"/>
            <a:ext cx="1655233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доступности</a:t>
            </a:r>
            <a:endParaRPr/>
          </a:p>
        </p:txBody>
      </p:sp>
      <p:grpSp>
        <p:nvGrpSpPr>
          <p:cNvPr id="277" name="Google Shape;277;p14"/>
          <p:cNvGrpSpPr/>
          <p:nvPr/>
        </p:nvGrpSpPr>
        <p:grpSpPr>
          <a:xfrm flipH="1">
            <a:off x="8248224" y="4389464"/>
            <a:ext cx="554578" cy="332169"/>
            <a:chOff x="5014913" y="1700213"/>
            <a:chExt cx="609600" cy="365125"/>
          </a:xfrm>
        </p:grpSpPr>
        <p:sp>
          <p:nvSpPr>
            <p:cNvPr id="278" name="Google Shape;278;p14"/>
            <p:cNvSpPr/>
            <p:nvPr/>
          </p:nvSpPr>
          <p:spPr>
            <a:xfrm>
              <a:off x="5014913" y="1700213"/>
              <a:ext cx="609600" cy="365125"/>
            </a:xfrm>
            <a:custGeom>
              <a:avLst/>
              <a:gdLst/>
              <a:ahLst/>
              <a:cxnLst/>
              <a:rect l="l" t="t" r="r" b="b"/>
              <a:pathLst>
                <a:path w="196" h="118" extrusionOk="0">
                  <a:moveTo>
                    <a:pt x="38" y="118"/>
                  </a:moveTo>
                  <a:cubicBezTo>
                    <a:pt x="56" y="118"/>
                    <a:pt x="73" y="104"/>
                    <a:pt x="76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135" y="37"/>
                    <a:pt x="135" y="37"/>
                    <a:pt x="135" y="37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28" y="54"/>
                    <a:pt x="120" y="67"/>
                    <a:pt x="120" y="80"/>
                  </a:cubicBezTo>
                  <a:cubicBezTo>
                    <a:pt x="120" y="101"/>
                    <a:pt x="138" y="118"/>
                    <a:pt x="159" y="118"/>
                  </a:cubicBezTo>
                  <a:cubicBezTo>
                    <a:pt x="180" y="118"/>
                    <a:pt x="196" y="101"/>
                    <a:pt x="196" y="80"/>
                  </a:cubicBezTo>
                  <a:cubicBezTo>
                    <a:pt x="196" y="60"/>
                    <a:pt x="180" y="43"/>
                    <a:pt x="159" y="43"/>
                  </a:cubicBezTo>
                  <a:cubicBezTo>
                    <a:pt x="156" y="43"/>
                    <a:pt x="153" y="43"/>
                    <a:pt x="150" y="44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6"/>
                    <a:pt x="46" y="11"/>
                    <a:pt x="52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47" y="44"/>
                    <a:pt x="42" y="43"/>
                    <a:pt x="38" y="43"/>
                  </a:cubicBezTo>
                  <a:cubicBezTo>
                    <a:pt x="17" y="43"/>
                    <a:pt x="0" y="60"/>
                    <a:pt x="0" y="80"/>
                  </a:cubicBezTo>
                  <a:cubicBezTo>
                    <a:pt x="0" y="101"/>
                    <a:pt x="17" y="118"/>
                    <a:pt x="38" y="118"/>
                  </a:cubicBezTo>
                  <a:close/>
                  <a:moveTo>
                    <a:pt x="159" y="58"/>
                  </a:moveTo>
                  <a:cubicBezTo>
                    <a:pt x="171" y="58"/>
                    <a:pt x="181" y="68"/>
                    <a:pt x="181" y="80"/>
                  </a:cubicBezTo>
                  <a:cubicBezTo>
                    <a:pt x="181" y="93"/>
                    <a:pt x="171" y="103"/>
                    <a:pt x="159" y="103"/>
                  </a:cubicBezTo>
                  <a:cubicBezTo>
                    <a:pt x="146" y="103"/>
                    <a:pt x="136" y="93"/>
                    <a:pt x="136" y="80"/>
                  </a:cubicBezTo>
                  <a:cubicBezTo>
                    <a:pt x="136" y="68"/>
                    <a:pt x="146" y="58"/>
                    <a:pt x="159" y="58"/>
                  </a:cubicBezTo>
                  <a:close/>
                  <a:moveTo>
                    <a:pt x="123" y="33"/>
                  </a:moveTo>
                  <a:cubicBezTo>
                    <a:pt x="93" y="70"/>
                    <a:pt x="93" y="70"/>
                    <a:pt x="93" y="70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123" y="33"/>
                    <a:pt x="123" y="33"/>
                    <a:pt x="123" y="33"/>
                  </a:cubicBezTo>
                  <a:close/>
                  <a:moveTo>
                    <a:pt x="68" y="39"/>
                  </a:moveTo>
                  <a:cubicBezTo>
                    <a:pt x="82" y="74"/>
                    <a:pt x="82" y="74"/>
                    <a:pt x="82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4" y="65"/>
                    <a:pt x="68" y="56"/>
                    <a:pt x="61" y="51"/>
                  </a:cubicBezTo>
                  <a:cubicBezTo>
                    <a:pt x="68" y="39"/>
                    <a:pt x="68" y="39"/>
                    <a:pt x="68" y="39"/>
                  </a:cubicBezTo>
                  <a:close/>
                  <a:moveTo>
                    <a:pt x="38" y="58"/>
                  </a:moveTo>
                  <a:cubicBezTo>
                    <a:pt x="51" y="58"/>
                    <a:pt x="60" y="68"/>
                    <a:pt x="60" y="80"/>
                  </a:cubicBezTo>
                  <a:cubicBezTo>
                    <a:pt x="60" y="93"/>
                    <a:pt x="51" y="103"/>
                    <a:pt x="38" y="103"/>
                  </a:cubicBezTo>
                  <a:cubicBezTo>
                    <a:pt x="26" y="103"/>
                    <a:pt x="15" y="93"/>
                    <a:pt x="15" y="80"/>
                  </a:cubicBezTo>
                  <a:cubicBezTo>
                    <a:pt x="15" y="68"/>
                    <a:pt x="26" y="58"/>
                    <a:pt x="38" y="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5484813" y="1928813"/>
              <a:ext cx="46038" cy="4445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8" y="14"/>
                  </a:moveTo>
                  <a:cubicBezTo>
                    <a:pt x="11" y="14"/>
                    <a:pt x="15" y="11"/>
                    <a:pt x="15" y="6"/>
                  </a:cubicBezTo>
                  <a:cubicBezTo>
                    <a:pt x="15" y="2"/>
                    <a:pt x="11" y="0"/>
                    <a:pt x="8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5111750" y="1928813"/>
              <a:ext cx="42863" cy="4445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14"/>
          <p:cNvSpPr/>
          <p:nvPr/>
        </p:nvSpPr>
        <p:spPr>
          <a:xfrm>
            <a:off x="6292124" y="1183531"/>
            <a:ext cx="382647" cy="355978"/>
          </a:xfrm>
          <a:custGeom>
            <a:avLst/>
            <a:gdLst/>
            <a:ahLst/>
            <a:cxnLst/>
            <a:rect l="l" t="t" r="r" b="b"/>
            <a:pathLst>
              <a:path w="169" h="157" extrusionOk="0">
                <a:moveTo>
                  <a:pt x="11" y="100"/>
                </a:moveTo>
                <a:cubicBezTo>
                  <a:pt x="0" y="111"/>
                  <a:pt x="0" y="111"/>
                  <a:pt x="0" y="111"/>
                </a:cubicBezTo>
                <a:cubicBezTo>
                  <a:pt x="47" y="157"/>
                  <a:pt x="123" y="157"/>
                  <a:pt x="169" y="111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54" y="106"/>
                  <a:pt x="148" y="110"/>
                  <a:pt x="142" y="114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26" y="49"/>
                  <a:pt x="126" y="49"/>
                  <a:pt x="127" y="49"/>
                </a:cubicBezTo>
                <a:cubicBezTo>
                  <a:pt x="136" y="49"/>
                  <a:pt x="143" y="57"/>
                  <a:pt x="143" y="65"/>
                </a:cubicBezTo>
                <a:cubicBezTo>
                  <a:pt x="143" y="66"/>
                  <a:pt x="143" y="66"/>
                  <a:pt x="143" y="6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66" y="48"/>
                  <a:pt x="152" y="37"/>
                  <a:pt x="137" y="37"/>
                </a:cubicBezTo>
                <a:cubicBezTo>
                  <a:pt x="129" y="37"/>
                  <a:pt x="123" y="38"/>
                  <a:pt x="117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0" y="19"/>
                  <a:pt x="51" y="0"/>
                  <a:pt x="27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15" y="62"/>
                  <a:pt x="15" y="62"/>
                  <a:pt x="15" y="62"/>
                </a:cubicBezTo>
                <a:cubicBezTo>
                  <a:pt x="34" y="30"/>
                  <a:pt x="34" y="30"/>
                  <a:pt x="34" y="30"/>
                </a:cubicBezTo>
                <a:cubicBezTo>
                  <a:pt x="39" y="73"/>
                  <a:pt x="39" y="73"/>
                  <a:pt x="39" y="73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2" y="110"/>
                  <a:pt x="17" y="106"/>
                  <a:pt x="11" y="100"/>
                </a:cubicBezTo>
                <a:close/>
                <a:moveTo>
                  <a:pt x="50" y="97"/>
                </a:moveTo>
                <a:cubicBezTo>
                  <a:pt x="52" y="92"/>
                  <a:pt x="58" y="88"/>
                  <a:pt x="63" y="88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13" y="88"/>
                  <a:pt x="119" y="92"/>
                  <a:pt x="121" y="97"/>
                </a:cubicBezTo>
                <a:cubicBezTo>
                  <a:pt x="128" y="121"/>
                  <a:pt x="128" y="121"/>
                  <a:pt x="128" y="121"/>
                </a:cubicBezTo>
                <a:cubicBezTo>
                  <a:pt x="101" y="133"/>
                  <a:pt x="69" y="133"/>
                  <a:pt x="42" y="121"/>
                </a:cubicBezTo>
                <a:cubicBezTo>
                  <a:pt x="50" y="97"/>
                  <a:pt x="50" y="97"/>
                  <a:pt x="50" y="9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2" name="Google Shape;282;p1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283" name="Google Shape;283;p1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84" name="Google Shape;284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5" name="Google Shape;285;p14">
            <a:hlinkClick r:id="rId5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286" name="Google Shape;286;p14">
            <a:hlinkClick r:id="rId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287" name="Google Shape;287;p14">
            <a:hlinkClick r:id="" action="ppaction://noaction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288" name="Google Shape;288;p14">
            <a:hlinkClick r:id="rId7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6285" y="1038595"/>
            <a:ext cx="5177690" cy="308889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7"/>
          <p:cNvSpPr/>
          <p:nvPr/>
        </p:nvSpPr>
        <p:spPr>
          <a:xfrm>
            <a:off x="179387" y="1033463"/>
            <a:ext cx="3432414" cy="3094025"/>
          </a:xfrm>
          <a:custGeom>
            <a:avLst/>
            <a:gdLst/>
            <a:ahLst/>
            <a:cxnLst/>
            <a:rect l="l" t="t" r="r" b="b"/>
            <a:pathLst>
              <a:path w="3432414" h="3094025" extrusionOk="0">
                <a:moveTo>
                  <a:pt x="0" y="193964"/>
                </a:moveTo>
                <a:lnTo>
                  <a:pt x="0" y="1340854"/>
                </a:lnTo>
                <a:cubicBezTo>
                  <a:pt x="0" y="1447935"/>
                  <a:pt x="86884" y="1534818"/>
                  <a:pt x="193964" y="1534818"/>
                </a:cubicBezTo>
                <a:lnTo>
                  <a:pt x="1238728" y="1534818"/>
                </a:lnTo>
                <a:cubicBezTo>
                  <a:pt x="1345808" y="1534818"/>
                  <a:pt x="1432692" y="1621702"/>
                  <a:pt x="1432692" y="1728783"/>
                </a:cubicBezTo>
                <a:lnTo>
                  <a:pt x="1432692" y="2900061"/>
                </a:lnTo>
                <a:cubicBezTo>
                  <a:pt x="1432692" y="3007142"/>
                  <a:pt x="1519576" y="3094025"/>
                  <a:pt x="1626656" y="3094025"/>
                </a:cubicBezTo>
                <a:lnTo>
                  <a:pt x="3238451" y="3094025"/>
                </a:lnTo>
                <a:cubicBezTo>
                  <a:pt x="3345531" y="3094025"/>
                  <a:pt x="3432415" y="3007142"/>
                  <a:pt x="3432415" y="2900061"/>
                </a:cubicBezTo>
                <a:lnTo>
                  <a:pt x="3432415" y="193964"/>
                </a:lnTo>
                <a:cubicBezTo>
                  <a:pt x="3432415" y="86884"/>
                  <a:pt x="3345531" y="0"/>
                  <a:pt x="3238451" y="0"/>
                </a:cubicBezTo>
                <a:lnTo>
                  <a:pt x="193964" y="0"/>
                </a:lnTo>
                <a:cubicBezTo>
                  <a:pt x="86884" y="0"/>
                  <a:pt x="0" y="86884"/>
                  <a:pt x="0" y="193964"/>
                </a:cubicBez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7"/>
          <p:cNvSpPr txBox="1"/>
          <p:nvPr/>
        </p:nvSpPr>
        <p:spPr>
          <a:xfrm>
            <a:off x="3936816" y="1188513"/>
            <a:ext cx="25584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1,</a:t>
            </a:r>
            <a:r>
              <a:rPr lang="ru-RU" sz="2400" b="1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r>
              <a:rPr lang="ru-RU" sz="22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endParaRPr sz="1100" b="0" i="0" u="none" strike="noStrike" cap="none" dirty="0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Государственный кадастровый учет и (или) государственная регистрация прав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на недвижимое имущество</a:t>
            </a:r>
            <a:endParaRPr sz="1100" b="0" i="0" u="none" strike="noStrike" cap="none" dirty="0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3" name="Google Shape;393;p17"/>
          <p:cNvSpPr txBox="1"/>
          <p:nvPr/>
        </p:nvSpPr>
        <p:spPr>
          <a:xfrm>
            <a:off x="3936816" y="2789059"/>
            <a:ext cx="1903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1,</a:t>
            </a:r>
            <a:r>
              <a:rPr lang="ru-RU" sz="24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ru-RU" sz="22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 </a:t>
            </a:r>
            <a:endParaRPr sz="1100" b="0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Оформление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и выдача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социальной карты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4" name="Google Shape;394;p17"/>
          <p:cNvSpPr txBox="1"/>
          <p:nvPr/>
        </p:nvSpPr>
        <p:spPr>
          <a:xfrm>
            <a:off x="6630502" y="1188513"/>
            <a:ext cx="1884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ru-RU" sz="22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r>
              <a:rPr lang="ru-RU" sz="16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100" b="0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Регистрационный учет граждан РФ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по месту пребывания и по месту жительства в пределах РФ 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5" name="Google Shape;395;p17"/>
          <p:cNvSpPr txBox="1"/>
          <p:nvPr/>
        </p:nvSpPr>
        <p:spPr>
          <a:xfrm>
            <a:off x="1772107" y="2789059"/>
            <a:ext cx="1836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2,2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доступа к личному кабинету на ЕПГУ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6" name="Google Shape;396;p17"/>
          <p:cNvSpPr txBox="1"/>
          <p:nvPr/>
        </p:nvSpPr>
        <p:spPr>
          <a:xfrm>
            <a:off x="255969" y="1269629"/>
            <a:ext cx="2653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КЛЮЧЕВЫЕ УСЛУГИ</a:t>
            </a:r>
            <a:endParaRPr/>
          </a:p>
        </p:txBody>
      </p:sp>
      <p:sp>
        <p:nvSpPr>
          <p:cNvPr id="397" name="Google Shape;397;p17"/>
          <p:cNvSpPr txBox="1"/>
          <p:nvPr/>
        </p:nvSpPr>
        <p:spPr>
          <a:xfrm>
            <a:off x="267791" y="1680449"/>
            <a:ext cx="23087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Статистика обращений за 2025 год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17" descr="Дом со сплошной заливкой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4922" y="1218298"/>
            <a:ext cx="364445" cy="36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7" descr="Маркер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0527" y="1164319"/>
            <a:ext cx="443824" cy="443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17"/>
          <p:cNvGrpSpPr/>
          <p:nvPr/>
        </p:nvGrpSpPr>
        <p:grpSpPr>
          <a:xfrm>
            <a:off x="5485992" y="2900169"/>
            <a:ext cx="363600" cy="249952"/>
            <a:chOff x="9599746" y="3529013"/>
            <a:chExt cx="815841" cy="533400"/>
          </a:xfrm>
        </p:grpSpPr>
        <p:sp>
          <p:nvSpPr>
            <p:cNvPr id="401" name="Google Shape;401;p17"/>
            <p:cNvSpPr/>
            <p:nvPr/>
          </p:nvSpPr>
          <p:spPr>
            <a:xfrm>
              <a:off x="9599746" y="3529013"/>
              <a:ext cx="815841" cy="533400"/>
            </a:xfrm>
            <a:prstGeom prst="roundRect">
              <a:avLst>
                <a:gd name="adj" fmla="val 10980"/>
              </a:avLst>
            </a:pr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2" name="Google Shape;40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65354" y="3605213"/>
              <a:ext cx="682935" cy="3699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17"/>
          <p:cNvGrpSpPr/>
          <p:nvPr/>
        </p:nvGrpSpPr>
        <p:grpSpPr>
          <a:xfrm>
            <a:off x="1895593" y="2421277"/>
            <a:ext cx="333755" cy="366729"/>
            <a:chOff x="4978400" y="4268788"/>
            <a:chExt cx="2506663" cy="2754312"/>
          </a:xfrm>
        </p:grpSpPr>
        <p:sp>
          <p:nvSpPr>
            <p:cNvPr id="404" name="Google Shape;404;p17"/>
            <p:cNvSpPr/>
            <p:nvPr/>
          </p:nvSpPr>
          <p:spPr>
            <a:xfrm>
              <a:off x="5688013" y="5670550"/>
              <a:ext cx="325438" cy="347662"/>
            </a:xfrm>
            <a:custGeom>
              <a:avLst/>
              <a:gdLst/>
              <a:ahLst/>
              <a:cxnLst/>
              <a:rect l="l" t="t" r="r" b="b"/>
              <a:pathLst>
                <a:path w="86" h="92" extrusionOk="0">
                  <a:moveTo>
                    <a:pt x="17" y="0"/>
                  </a:moveTo>
                  <a:cubicBezTo>
                    <a:pt x="16" y="0"/>
                    <a:pt x="16" y="0"/>
                    <a:pt x="16" y="1"/>
                  </a:cubicBezTo>
                  <a:cubicBezTo>
                    <a:pt x="14" y="31"/>
                    <a:pt x="8" y="64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5" y="92"/>
                    <a:pt x="25" y="92"/>
                    <a:pt x="26" y="92"/>
                  </a:cubicBezTo>
                  <a:cubicBezTo>
                    <a:pt x="32" y="71"/>
                    <a:pt x="37" y="44"/>
                    <a:pt x="39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61" y="92"/>
                    <a:pt x="62" y="92"/>
                    <a:pt x="62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5" y="92"/>
                    <a:pt x="86" y="92"/>
                    <a:pt x="86" y="9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5" y="0"/>
                    <a:pt x="8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6781800" y="5670550"/>
              <a:ext cx="309563" cy="358775"/>
            </a:xfrm>
            <a:custGeom>
              <a:avLst/>
              <a:gdLst/>
              <a:ahLst/>
              <a:cxnLst/>
              <a:rect l="l" t="t" r="r" b="b"/>
              <a:pathLst>
                <a:path w="82" h="95" extrusionOk="0">
                  <a:moveTo>
                    <a:pt x="58" y="0"/>
                  </a:moveTo>
                  <a:cubicBezTo>
                    <a:pt x="58" y="0"/>
                    <a:pt x="57" y="0"/>
                    <a:pt x="57" y="1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2" y="72"/>
                    <a:pt x="47" y="73"/>
                    <a:pt x="42" y="73"/>
                  </a:cubicBezTo>
                  <a:cubicBezTo>
                    <a:pt x="27" y="73"/>
                    <a:pt x="24" y="68"/>
                    <a:pt x="24" y="4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83"/>
                    <a:pt x="10" y="95"/>
                    <a:pt x="38" y="95"/>
                  </a:cubicBezTo>
                  <a:cubicBezTo>
                    <a:pt x="53" y="95"/>
                    <a:pt x="70" y="91"/>
                    <a:pt x="81" y="87"/>
                  </a:cubicBezTo>
                  <a:cubicBezTo>
                    <a:pt x="81" y="87"/>
                    <a:pt x="82" y="87"/>
                    <a:pt x="82" y="86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1" y="0"/>
                    <a:pt x="80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49784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0" y="101"/>
                    <a:pt x="27" y="107"/>
                    <a:pt x="24" y="112"/>
                  </a:cubicBezTo>
                  <a:cubicBezTo>
                    <a:pt x="22" y="116"/>
                    <a:pt x="20" y="121"/>
                    <a:pt x="17" y="125"/>
                  </a:cubicBezTo>
                  <a:cubicBezTo>
                    <a:pt x="17" y="125"/>
                    <a:pt x="17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8" y="118"/>
                    <a:pt x="53" y="107"/>
                    <a:pt x="58" y="96"/>
                  </a:cubicBezTo>
                  <a:cubicBezTo>
                    <a:pt x="72" y="62"/>
                    <a:pt x="84" y="30"/>
                    <a:pt x="92" y="1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1"/>
                  </a:cubicBezTo>
                  <a:cubicBezTo>
                    <a:pt x="64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351463" y="5659438"/>
              <a:ext cx="300038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49"/>
                  </a:moveTo>
                  <a:cubicBezTo>
                    <a:pt x="0" y="83"/>
                    <a:pt x="15" y="99"/>
                    <a:pt x="47" y="99"/>
                  </a:cubicBezTo>
                  <a:cubicBezTo>
                    <a:pt x="55" y="99"/>
                    <a:pt x="71" y="97"/>
                    <a:pt x="78" y="94"/>
                  </a:cubicBezTo>
                  <a:cubicBezTo>
                    <a:pt x="79" y="94"/>
                    <a:pt x="79" y="93"/>
                    <a:pt x="79" y="92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2" y="73"/>
                    <a:pt x="72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65" y="75"/>
                    <a:pt x="55" y="77"/>
                    <a:pt x="48" y="77"/>
                  </a:cubicBezTo>
                  <a:cubicBezTo>
                    <a:pt x="33" y="77"/>
                    <a:pt x="26" y="73"/>
                    <a:pt x="26" y="49"/>
                  </a:cubicBezTo>
                  <a:cubicBezTo>
                    <a:pt x="26" y="30"/>
                    <a:pt x="28" y="21"/>
                    <a:pt x="48" y="21"/>
                  </a:cubicBezTo>
                  <a:cubicBezTo>
                    <a:pt x="54" y="21"/>
                    <a:pt x="60" y="22"/>
                    <a:pt x="66" y="24"/>
                  </a:cubicBezTo>
                  <a:cubicBezTo>
                    <a:pt x="67" y="24"/>
                    <a:pt x="68" y="24"/>
                    <a:pt x="68" y="24"/>
                  </a:cubicBezTo>
                  <a:cubicBezTo>
                    <a:pt x="70" y="19"/>
                    <a:pt x="73" y="13"/>
                    <a:pt x="77" y="6"/>
                  </a:cubicBezTo>
                  <a:cubicBezTo>
                    <a:pt x="77" y="6"/>
                    <a:pt x="77" y="5"/>
                    <a:pt x="77" y="5"/>
                  </a:cubicBezTo>
                  <a:cubicBezTo>
                    <a:pt x="77" y="5"/>
                    <a:pt x="76" y="4"/>
                    <a:pt x="76" y="4"/>
                  </a:cubicBezTo>
                  <a:cubicBezTo>
                    <a:pt x="67" y="1"/>
                    <a:pt x="56" y="0"/>
                    <a:pt x="47" y="0"/>
                  </a:cubicBezTo>
                  <a:cubicBezTo>
                    <a:pt x="15" y="0"/>
                    <a:pt x="0" y="15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60706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1" y="101"/>
                    <a:pt x="28" y="107"/>
                    <a:pt x="24" y="112"/>
                  </a:cubicBezTo>
                  <a:cubicBezTo>
                    <a:pt x="22" y="116"/>
                    <a:pt x="20" y="120"/>
                    <a:pt x="18" y="125"/>
                  </a:cubicBezTo>
                  <a:cubicBezTo>
                    <a:pt x="18" y="125"/>
                    <a:pt x="18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9" y="118"/>
                    <a:pt x="54" y="107"/>
                    <a:pt x="59" y="96"/>
                  </a:cubicBezTo>
                  <a:cubicBezTo>
                    <a:pt x="73" y="62"/>
                    <a:pt x="84" y="30"/>
                    <a:pt x="93" y="1"/>
                  </a:cubicBezTo>
                  <a:cubicBezTo>
                    <a:pt x="93" y="1"/>
                    <a:pt x="93" y="1"/>
                    <a:pt x="93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8" y="1"/>
                  </a:cubicBezTo>
                  <a:cubicBezTo>
                    <a:pt x="65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6478588" y="5670550"/>
              <a:ext cx="254000" cy="347662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4" y="92"/>
                    <a:pt x="24" y="9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2" y="15"/>
                    <a:pt x="65" y="8"/>
                    <a:pt x="67" y="1"/>
                  </a:cubicBezTo>
                  <a:cubicBezTo>
                    <a:pt x="67" y="1"/>
                    <a:pt x="67" y="1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5253038" y="5145088"/>
              <a:ext cx="336550" cy="371475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25" y="49"/>
                  </a:moveTo>
                  <a:cubicBezTo>
                    <a:pt x="25" y="23"/>
                    <a:pt x="30" y="20"/>
                    <a:pt x="44" y="20"/>
                  </a:cubicBezTo>
                  <a:cubicBezTo>
                    <a:pt x="59" y="20"/>
                    <a:pt x="64" y="23"/>
                    <a:pt x="64" y="49"/>
                  </a:cubicBezTo>
                  <a:cubicBezTo>
                    <a:pt x="64" y="73"/>
                    <a:pt x="59" y="77"/>
                    <a:pt x="44" y="77"/>
                  </a:cubicBezTo>
                  <a:cubicBezTo>
                    <a:pt x="30" y="77"/>
                    <a:pt x="25" y="73"/>
                    <a:pt x="25" y="49"/>
                  </a:cubicBezTo>
                  <a:moveTo>
                    <a:pt x="0" y="49"/>
                  </a:moveTo>
                  <a:cubicBezTo>
                    <a:pt x="0" y="84"/>
                    <a:pt x="13" y="98"/>
                    <a:pt x="44" y="98"/>
                  </a:cubicBezTo>
                  <a:cubicBezTo>
                    <a:pt x="76" y="98"/>
                    <a:pt x="89" y="84"/>
                    <a:pt x="89" y="49"/>
                  </a:cubicBezTo>
                  <a:cubicBezTo>
                    <a:pt x="89" y="14"/>
                    <a:pt x="76" y="0"/>
                    <a:pt x="44" y="0"/>
                  </a:cubicBezTo>
                  <a:cubicBezTo>
                    <a:pt x="13" y="0"/>
                    <a:pt x="0" y="14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5646738" y="5141913"/>
              <a:ext cx="298450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50"/>
                  </a:moveTo>
                  <a:cubicBezTo>
                    <a:pt x="0" y="84"/>
                    <a:pt x="15" y="99"/>
                    <a:pt x="47" y="99"/>
                  </a:cubicBezTo>
                  <a:cubicBezTo>
                    <a:pt x="55" y="99"/>
                    <a:pt x="71" y="98"/>
                    <a:pt x="78" y="95"/>
                  </a:cubicBezTo>
                  <a:cubicBezTo>
                    <a:pt x="79" y="94"/>
                    <a:pt x="79" y="94"/>
                    <a:pt x="79" y="93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1" y="74"/>
                    <a:pt x="71" y="74"/>
                  </a:cubicBezTo>
                  <a:cubicBezTo>
                    <a:pt x="66" y="76"/>
                    <a:pt x="55" y="78"/>
                    <a:pt x="49" y="78"/>
                  </a:cubicBezTo>
                  <a:cubicBezTo>
                    <a:pt x="33" y="78"/>
                    <a:pt x="26" y="73"/>
                    <a:pt x="26" y="50"/>
                  </a:cubicBezTo>
                  <a:cubicBezTo>
                    <a:pt x="26" y="31"/>
                    <a:pt x="28" y="22"/>
                    <a:pt x="49" y="22"/>
                  </a:cubicBezTo>
                  <a:cubicBezTo>
                    <a:pt x="54" y="22"/>
                    <a:pt x="60" y="23"/>
                    <a:pt x="66" y="25"/>
                  </a:cubicBezTo>
                  <a:cubicBezTo>
                    <a:pt x="67" y="25"/>
                    <a:pt x="68" y="25"/>
                    <a:pt x="68" y="25"/>
                  </a:cubicBezTo>
                  <a:cubicBezTo>
                    <a:pt x="70" y="20"/>
                    <a:pt x="74" y="14"/>
                    <a:pt x="77" y="7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5"/>
                    <a:pt x="77" y="5"/>
                    <a:pt x="76" y="5"/>
                  </a:cubicBezTo>
                  <a:cubicBezTo>
                    <a:pt x="67" y="2"/>
                    <a:pt x="57" y="0"/>
                    <a:pt x="47" y="0"/>
                  </a:cubicBezTo>
                  <a:cubicBezTo>
                    <a:pt x="15" y="0"/>
                    <a:pt x="0" y="16"/>
                    <a:pt x="0" y="5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978400" y="5157788"/>
              <a:ext cx="257175" cy="347662"/>
            </a:xfrm>
            <a:custGeom>
              <a:avLst/>
              <a:gdLst/>
              <a:ahLst/>
              <a:cxnLst/>
              <a:rect l="l" t="t" r="r" b="b"/>
              <a:pathLst>
                <a:path w="68" h="92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1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5" y="92"/>
                    <a:pt x="25" y="9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59" y="21"/>
                    <a:pt x="60" y="20"/>
                  </a:cubicBezTo>
                  <a:cubicBezTo>
                    <a:pt x="62" y="14"/>
                    <a:pt x="65" y="8"/>
                    <a:pt x="68" y="1"/>
                  </a:cubicBezTo>
                  <a:cubicBezTo>
                    <a:pt x="68" y="1"/>
                    <a:pt x="68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5064125" y="4268788"/>
              <a:ext cx="2420938" cy="2754312"/>
            </a:xfrm>
            <a:custGeom>
              <a:avLst/>
              <a:gdLst/>
              <a:ahLst/>
              <a:cxnLst/>
              <a:rect l="l" t="t" r="r" b="b"/>
              <a:pathLst>
                <a:path w="640" h="729" extrusionOk="0">
                  <a:moveTo>
                    <a:pt x="301" y="0"/>
                  </a:moveTo>
                  <a:cubicBezTo>
                    <a:pt x="300" y="0"/>
                    <a:pt x="299" y="0"/>
                    <a:pt x="298" y="0"/>
                  </a:cubicBezTo>
                  <a:cubicBezTo>
                    <a:pt x="275" y="1"/>
                    <a:pt x="253" y="5"/>
                    <a:pt x="236" y="13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33" y="14"/>
                    <a:pt x="187" y="35"/>
                    <a:pt x="135" y="65"/>
                  </a:cubicBezTo>
                  <a:cubicBezTo>
                    <a:pt x="135" y="65"/>
                    <a:pt x="135" y="65"/>
                    <a:pt x="135" y="65"/>
                  </a:cubicBezTo>
                  <a:cubicBezTo>
                    <a:pt x="134" y="66"/>
                    <a:pt x="134" y="66"/>
                    <a:pt x="133" y="66"/>
                  </a:cubicBezTo>
                  <a:cubicBezTo>
                    <a:pt x="80" y="98"/>
                    <a:pt x="38" y="129"/>
                    <a:pt x="36" y="130"/>
                  </a:cubicBezTo>
                  <a:cubicBezTo>
                    <a:pt x="23" y="140"/>
                    <a:pt x="12" y="152"/>
                    <a:pt x="1" y="168"/>
                  </a:cubicBezTo>
                  <a:cubicBezTo>
                    <a:pt x="1" y="169"/>
                    <a:pt x="0" y="171"/>
                    <a:pt x="0" y="17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7"/>
                    <a:pt x="2" y="181"/>
                    <a:pt x="9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47" y="181"/>
                    <a:pt x="49" y="174"/>
                    <a:pt x="62" y="165"/>
                  </a:cubicBezTo>
                  <a:cubicBezTo>
                    <a:pt x="76" y="154"/>
                    <a:pt x="104" y="134"/>
                    <a:pt x="155" y="103"/>
                  </a:cubicBezTo>
                  <a:cubicBezTo>
                    <a:pt x="192" y="82"/>
                    <a:pt x="226" y="65"/>
                    <a:pt x="243" y="57"/>
                  </a:cubicBezTo>
                  <a:cubicBezTo>
                    <a:pt x="243" y="57"/>
                    <a:pt x="243" y="57"/>
                    <a:pt x="243" y="57"/>
                  </a:cubicBezTo>
                  <a:cubicBezTo>
                    <a:pt x="243" y="57"/>
                    <a:pt x="244" y="56"/>
                    <a:pt x="244" y="56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4" y="56"/>
                    <a:pt x="245" y="56"/>
                    <a:pt x="245" y="56"/>
                  </a:cubicBezTo>
                  <a:cubicBezTo>
                    <a:pt x="245" y="56"/>
                    <a:pt x="245" y="56"/>
                    <a:pt x="246" y="56"/>
                  </a:cubicBezTo>
                  <a:cubicBezTo>
                    <a:pt x="246" y="56"/>
                    <a:pt x="246" y="56"/>
                    <a:pt x="246" y="56"/>
                  </a:cubicBezTo>
                  <a:cubicBezTo>
                    <a:pt x="246" y="55"/>
                    <a:pt x="246" y="55"/>
                    <a:pt x="246" y="55"/>
                  </a:cubicBezTo>
                  <a:cubicBezTo>
                    <a:pt x="247" y="55"/>
                    <a:pt x="247" y="55"/>
                    <a:pt x="247" y="55"/>
                  </a:cubicBezTo>
                  <a:cubicBezTo>
                    <a:pt x="251" y="53"/>
                    <a:pt x="253" y="52"/>
                    <a:pt x="253" y="52"/>
                  </a:cubicBezTo>
                  <a:cubicBezTo>
                    <a:pt x="265" y="47"/>
                    <a:pt x="281" y="43"/>
                    <a:pt x="299" y="43"/>
                  </a:cubicBezTo>
                  <a:cubicBezTo>
                    <a:pt x="300" y="43"/>
                    <a:pt x="301" y="43"/>
                    <a:pt x="302" y="43"/>
                  </a:cubicBezTo>
                  <a:cubicBezTo>
                    <a:pt x="304" y="43"/>
                    <a:pt x="305" y="43"/>
                    <a:pt x="306" y="43"/>
                  </a:cubicBezTo>
                  <a:cubicBezTo>
                    <a:pt x="311" y="43"/>
                    <a:pt x="316" y="44"/>
                    <a:pt x="321" y="44"/>
                  </a:cubicBezTo>
                  <a:cubicBezTo>
                    <a:pt x="331" y="45"/>
                    <a:pt x="341" y="48"/>
                    <a:pt x="349" y="51"/>
                  </a:cubicBezTo>
                  <a:cubicBezTo>
                    <a:pt x="350" y="51"/>
                    <a:pt x="351" y="52"/>
                    <a:pt x="351" y="52"/>
                  </a:cubicBezTo>
                  <a:cubicBezTo>
                    <a:pt x="351" y="52"/>
                    <a:pt x="352" y="52"/>
                    <a:pt x="353" y="53"/>
                  </a:cubicBezTo>
                  <a:cubicBezTo>
                    <a:pt x="361" y="56"/>
                    <a:pt x="403" y="76"/>
                    <a:pt x="450" y="103"/>
                  </a:cubicBezTo>
                  <a:cubicBezTo>
                    <a:pt x="477" y="120"/>
                    <a:pt x="502" y="136"/>
                    <a:pt x="519" y="148"/>
                  </a:cubicBezTo>
                  <a:cubicBezTo>
                    <a:pt x="533" y="158"/>
                    <a:pt x="542" y="164"/>
                    <a:pt x="543" y="165"/>
                  </a:cubicBezTo>
                  <a:cubicBezTo>
                    <a:pt x="549" y="169"/>
                    <a:pt x="556" y="176"/>
                    <a:pt x="562" y="184"/>
                  </a:cubicBezTo>
                  <a:cubicBezTo>
                    <a:pt x="577" y="204"/>
                    <a:pt x="590" y="231"/>
                    <a:pt x="592" y="252"/>
                  </a:cubicBezTo>
                  <a:cubicBezTo>
                    <a:pt x="592" y="252"/>
                    <a:pt x="593" y="261"/>
                    <a:pt x="594" y="275"/>
                  </a:cubicBezTo>
                  <a:cubicBezTo>
                    <a:pt x="594" y="276"/>
                    <a:pt x="594" y="276"/>
                    <a:pt x="594" y="277"/>
                  </a:cubicBezTo>
                  <a:cubicBezTo>
                    <a:pt x="594" y="278"/>
                    <a:pt x="594" y="279"/>
                    <a:pt x="594" y="279"/>
                  </a:cubicBezTo>
                  <a:cubicBezTo>
                    <a:pt x="594" y="281"/>
                    <a:pt x="594" y="282"/>
                    <a:pt x="595" y="283"/>
                  </a:cubicBezTo>
                  <a:cubicBezTo>
                    <a:pt x="595" y="284"/>
                    <a:pt x="595" y="284"/>
                    <a:pt x="595" y="285"/>
                  </a:cubicBezTo>
                  <a:cubicBezTo>
                    <a:pt x="595" y="285"/>
                    <a:pt x="595" y="286"/>
                    <a:pt x="595" y="287"/>
                  </a:cubicBezTo>
                  <a:cubicBezTo>
                    <a:pt x="595" y="289"/>
                    <a:pt x="595" y="291"/>
                    <a:pt x="595" y="292"/>
                  </a:cubicBezTo>
                  <a:cubicBezTo>
                    <a:pt x="595" y="293"/>
                    <a:pt x="595" y="295"/>
                    <a:pt x="595" y="296"/>
                  </a:cubicBezTo>
                  <a:cubicBezTo>
                    <a:pt x="595" y="296"/>
                    <a:pt x="595" y="296"/>
                    <a:pt x="595" y="296"/>
                  </a:cubicBezTo>
                  <a:cubicBezTo>
                    <a:pt x="595" y="298"/>
                    <a:pt x="596" y="299"/>
                    <a:pt x="596" y="300"/>
                  </a:cubicBezTo>
                  <a:cubicBezTo>
                    <a:pt x="596" y="301"/>
                    <a:pt x="596" y="302"/>
                    <a:pt x="596" y="303"/>
                  </a:cubicBezTo>
                  <a:cubicBezTo>
                    <a:pt x="597" y="321"/>
                    <a:pt x="597" y="342"/>
                    <a:pt x="597" y="365"/>
                  </a:cubicBezTo>
                  <a:cubicBezTo>
                    <a:pt x="597" y="387"/>
                    <a:pt x="597" y="408"/>
                    <a:pt x="596" y="426"/>
                  </a:cubicBezTo>
                  <a:cubicBezTo>
                    <a:pt x="596" y="427"/>
                    <a:pt x="596" y="428"/>
                    <a:pt x="596" y="429"/>
                  </a:cubicBezTo>
                  <a:cubicBezTo>
                    <a:pt x="596" y="430"/>
                    <a:pt x="595" y="431"/>
                    <a:pt x="595" y="433"/>
                  </a:cubicBezTo>
                  <a:cubicBezTo>
                    <a:pt x="595" y="433"/>
                    <a:pt x="595" y="433"/>
                    <a:pt x="595" y="433"/>
                  </a:cubicBezTo>
                  <a:cubicBezTo>
                    <a:pt x="595" y="435"/>
                    <a:pt x="595" y="436"/>
                    <a:pt x="595" y="437"/>
                  </a:cubicBezTo>
                  <a:cubicBezTo>
                    <a:pt x="595" y="439"/>
                    <a:pt x="595" y="440"/>
                    <a:pt x="595" y="442"/>
                  </a:cubicBezTo>
                  <a:cubicBezTo>
                    <a:pt x="595" y="443"/>
                    <a:pt x="595" y="444"/>
                    <a:pt x="595" y="444"/>
                  </a:cubicBezTo>
                  <a:cubicBezTo>
                    <a:pt x="595" y="445"/>
                    <a:pt x="595" y="445"/>
                    <a:pt x="595" y="446"/>
                  </a:cubicBezTo>
                  <a:cubicBezTo>
                    <a:pt x="594" y="447"/>
                    <a:pt x="594" y="448"/>
                    <a:pt x="594" y="450"/>
                  </a:cubicBezTo>
                  <a:cubicBezTo>
                    <a:pt x="594" y="450"/>
                    <a:pt x="594" y="451"/>
                    <a:pt x="594" y="452"/>
                  </a:cubicBezTo>
                  <a:cubicBezTo>
                    <a:pt x="594" y="453"/>
                    <a:pt x="594" y="454"/>
                    <a:pt x="594" y="455"/>
                  </a:cubicBezTo>
                  <a:cubicBezTo>
                    <a:pt x="593" y="469"/>
                    <a:pt x="592" y="477"/>
                    <a:pt x="592" y="477"/>
                  </a:cubicBezTo>
                  <a:cubicBezTo>
                    <a:pt x="590" y="498"/>
                    <a:pt x="577" y="525"/>
                    <a:pt x="562" y="545"/>
                  </a:cubicBezTo>
                  <a:cubicBezTo>
                    <a:pt x="556" y="553"/>
                    <a:pt x="549" y="560"/>
                    <a:pt x="543" y="565"/>
                  </a:cubicBezTo>
                  <a:cubicBezTo>
                    <a:pt x="542" y="565"/>
                    <a:pt x="533" y="571"/>
                    <a:pt x="519" y="582"/>
                  </a:cubicBezTo>
                  <a:cubicBezTo>
                    <a:pt x="502" y="593"/>
                    <a:pt x="477" y="610"/>
                    <a:pt x="450" y="626"/>
                  </a:cubicBezTo>
                  <a:cubicBezTo>
                    <a:pt x="403" y="653"/>
                    <a:pt x="361" y="673"/>
                    <a:pt x="353" y="677"/>
                  </a:cubicBezTo>
                  <a:cubicBezTo>
                    <a:pt x="352" y="677"/>
                    <a:pt x="351" y="677"/>
                    <a:pt x="351" y="677"/>
                  </a:cubicBezTo>
                  <a:cubicBezTo>
                    <a:pt x="351" y="678"/>
                    <a:pt x="350" y="678"/>
                    <a:pt x="349" y="678"/>
                  </a:cubicBezTo>
                  <a:cubicBezTo>
                    <a:pt x="341" y="681"/>
                    <a:pt x="331" y="684"/>
                    <a:pt x="321" y="685"/>
                  </a:cubicBezTo>
                  <a:cubicBezTo>
                    <a:pt x="316" y="686"/>
                    <a:pt x="311" y="686"/>
                    <a:pt x="306" y="686"/>
                  </a:cubicBezTo>
                  <a:cubicBezTo>
                    <a:pt x="305" y="686"/>
                    <a:pt x="304" y="686"/>
                    <a:pt x="302" y="686"/>
                  </a:cubicBezTo>
                  <a:cubicBezTo>
                    <a:pt x="301" y="686"/>
                    <a:pt x="300" y="686"/>
                    <a:pt x="299" y="686"/>
                  </a:cubicBezTo>
                  <a:cubicBezTo>
                    <a:pt x="281" y="686"/>
                    <a:pt x="265" y="682"/>
                    <a:pt x="253" y="677"/>
                  </a:cubicBezTo>
                  <a:cubicBezTo>
                    <a:pt x="253" y="677"/>
                    <a:pt x="251" y="676"/>
                    <a:pt x="247" y="674"/>
                  </a:cubicBezTo>
                  <a:cubicBezTo>
                    <a:pt x="246" y="674"/>
                    <a:pt x="246" y="674"/>
                    <a:pt x="246" y="674"/>
                  </a:cubicBezTo>
                  <a:cubicBezTo>
                    <a:pt x="246" y="674"/>
                    <a:pt x="245" y="674"/>
                    <a:pt x="245" y="673"/>
                  </a:cubicBezTo>
                  <a:cubicBezTo>
                    <a:pt x="245" y="673"/>
                    <a:pt x="245" y="673"/>
                    <a:pt x="245" y="673"/>
                  </a:cubicBezTo>
                  <a:cubicBezTo>
                    <a:pt x="244" y="673"/>
                    <a:pt x="244" y="673"/>
                    <a:pt x="244" y="673"/>
                  </a:cubicBezTo>
                  <a:cubicBezTo>
                    <a:pt x="243" y="673"/>
                    <a:pt x="243" y="672"/>
                    <a:pt x="243" y="672"/>
                  </a:cubicBezTo>
                  <a:cubicBezTo>
                    <a:pt x="243" y="672"/>
                    <a:pt x="242" y="672"/>
                    <a:pt x="242" y="672"/>
                  </a:cubicBezTo>
                  <a:cubicBezTo>
                    <a:pt x="242" y="672"/>
                    <a:pt x="241" y="671"/>
                    <a:pt x="241" y="671"/>
                  </a:cubicBezTo>
                  <a:cubicBezTo>
                    <a:pt x="241" y="671"/>
                    <a:pt x="241" y="671"/>
                    <a:pt x="241" y="671"/>
                  </a:cubicBezTo>
                  <a:cubicBezTo>
                    <a:pt x="223" y="663"/>
                    <a:pt x="190" y="646"/>
                    <a:pt x="155" y="626"/>
                  </a:cubicBezTo>
                  <a:cubicBezTo>
                    <a:pt x="104" y="596"/>
                    <a:pt x="76" y="575"/>
                    <a:pt x="62" y="565"/>
                  </a:cubicBezTo>
                  <a:cubicBezTo>
                    <a:pt x="49" y="555"/>
                    <a:pt x="47" y="549"/>
                    <a:pt x="35" y="549"/>
                  </a:cubicBezTo>
                  <a:cubicBezTo>
                    <a:pt x="9" y="549"/>
                    <a:pt x="9" y="549"/>
                    <a:pt x="9" y="549"/>
                  </a:cubicBezTo>
                  <a:cubicBezTo>
                    <a:pt x="2" y="549"/>
                    <a:pt x="0" y="552"/>
                    <a:pt x="0" y="556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1" y="560"/>
                    <a:pt x="1" y="561"/>
                  </a:cubicBezTo>
                  <a:cubicBezTo>
                    <a:pt x="12" y="577"/>
                    <a:pt x="23" y="589"/>
                    <a:pt x="36" y="599"/>
                  </a:cubicBezTo>
                  <a:cubicBezTo>
                    <a:pt x="38" y="600"/>
                    <a:pt x="80" y="631"/>
                    <a:pt x="133" y="663"/>
                  </a:cubicBezTo>
                  <a:cubicBezTo>
                    <a:pt x="136" y="664"/>
                    <a:pt x="139" y="666"/>
                    <a:pt x="142" y="668"/>
                  </a:cubicBezTo>
                  <a:cubicBezTo>
                    <a:pt x="142" y="668"/>
                    <a:pt x="142" y="668"/>
                    <a:pt x="142" y="668"/>
                  </a:cubicBezTo>
                  <a:cubicBezTo>
                    <a:pt x="191" y="696"/>
                    <a:pt x="233" y="715"/>
                    <a:pt x="236" y="716"/>
                  </a:cubicBezTo>
                  <a:cubicBezTo>
                    <a:pt x="236" y="716"/>
                    <a:pt x="236" y="716"/>
                    <a:pt x="236" y="716"/>
                  </a:cubicBezTo>
                  <a:cubicBezTo>
                    <a:pt x="253" y="724"/>
                    <a:pt x="275" y="728"/>
                    <a:pt x="298" y="729"/>
                  </a:cubicBezTo>
                  <a:cubicBezTo>
                    <a:pt x="299" y="729"/>
                    <a:pt x="301" y="729"/>
                    <a:pt x="302" y="729"/>
                  </a:cubicBezTo>
                  <a:cubicBezTo>
                    <a:pt x="306" y="729"/>
                    <a:pt x="309" y="729"/>
                    <a:pt x="312" y="729"/>
                  </a:cubicBezTo>
                  <a:cubicBezTo>
                    <a:pt x="315" y="729"/>
                    <a:pt x="319" y="728"/>
                    <a:pt x="322" y="728"/>
                  </a:cubicBezTo>
                  <a:cubicBezTo>
                    <a:pt x="339" y="726"/>
                    <a:pt x="356" y="722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6" y="713"/>
                    <a:pt x="421" y="693"/>
                    <a:pt x="472" y="663"/>
                  </a:cubicBezTo>
                  <a:cubicBezTo>
                    <a:pt x="500" y="646"/>
                    <a:pt x="525" y="629"/>
                    <a:pt x="543" y="617"/>
                  </a:cubicBezTo>
                  <a:cubicBezTo>
                    <a:pt x="558" y="607"/>
                    <a:pt x="567" y="600"/>
                    <a:pt x="568" y="599"/>
                  </a:cubicBezTo>
                  <a:cubicBezTo>
                    <a:pt x="577" y="593"/>
                    <a:pt x="584" y="585"/>
                    <a:pt x="592" y="576"/>
                  </a:cubicBezTo>
                  <a:cubicBezTo>
                    <a:pt x="611" y="553"/>
                    <a:pt x="627" y="522"/>
                    <a:pt x="633" y="495"/>
                  </a:cubicBezTo>
                  <a:cubicBezTo>
                    <a:pt x="633" y="494"/>
                    <a:pt x="633" y="494"/>
                    <a:pt x="633" y="494"/>
                  </a:cubicBezTo>
                  <a:cubicBezTo>
                    <a:pt x="633" y="491"/>
                    <a:pt x="634" y="489"/>
                    <a:pt x="634" y="487"/>
                  </a:cubicBezTo>
                  <a:cubicBezTo>
                    <a:pt x="634" y="486"/>
                    <a:pt x="634" y="486"/>
                    <a:pt x="634" y="486"/>
                  </a:cubicBezTo>
                  <a:cubicBezTo>
                    <a:pt x="634" y="484"/>
                    <a:pt x="635" y="483"/>
                    <a:pt x="635" y="482"/>
                  </a:cubicBezTo>
                  <a:cubicBezTo>
                    <a:pt x="635" y="481"/>
                    <a:pt x="636" y="473"/>
                    <a:pt x="637" y="459"/>
                  </a:cubicBezTo>
                  <a:cubicBezTo>
                    <a:pt x="637" y="459"/>
                    <a:pt x="637" y="458"/>
                    <a:pt x="637" y="458"/>
                  </a:cubicBezTo>
                  <a:cubicBezTo>
                    <a:pt x="637" y="457"/>
                    <a:pt x="637" y="455"/>
                    <a:pt x="637" y="454"/>
                  </a:cubicBezTo>
                  <a:cubicBezTo>
                    <a:pt x="637" y="454"/>
                    <a:pt x="637" y="453"/>
                    <a:pt x="637" y="453"/>
                  </a:cubicBezTo>
                  <a:cubicBezTo>
                    <a:pt x="637" y="452"/>
                    <a:pt x="637" y="451"/>
                    <a:pt x="637" y="450"/>
                  </a:cubicBezTo>
                  <a:cubicBezTo>
                    <a:pt x="638" y="438"/>
                    <a:pt x="639" y="422"/>
                    <a:pt x="640" y="404"/>
                  </a:cubicBezTo>
                  <a:cubicBezTo>
                    <a:pt x="640" y="404"/>
                    <a:pt x="640" y="403"/>
                    <a:pt x="640" y="403"/>
                  </a:cubicBezTo>
                  <a:cubicBezTo>
                    <a:pt x="640" y="391"/>
                    <a:pt x="640" y="378"/>
                    <a:pt x="640" y="365"/>
                  </a:cubicBezTo>
                  <a:cubicBezTo>
                    <a:pt x="640" y="351"/>
                    <a:pt x="640" y="338"/>
                    <a:pt x="640" y="326"/>
                  </a:cubicBezTo>
                  <a:cubicBezTo>
                    <a:pt x="640" y="326"/>
                    <a:pt x="640" y="325"/>
                    <a:pt x="640" y="325"/>
                  </a:cubicBezTo>
                  <a:cubicBezTo>
                    <a:pt x="639" y="307"/>
                    <a:pt x="638" y="291"/>
                    <a:pt x="637" y="279"/>
                  </a:cubicBezTo>
                  <a:cubicBezTo>
                    <a:pt x="637" y="278"/>
                    <a:pt x="637" y="277"/>
                    <a:pt x="637" y="276"/>
                  </a:cubicBezTo>
                  <a:cubicBezTo>
                    <a:pt x="637" y="276"/>
                    <a:pt x="637" y="275"/>
                    <a:pt x="637" y="275"/>
                  </a:cubicBezTo>
                  <a:cubicBezTo>
                    <a:pt x="637" y="274"/>
                    <a:pt x="637" y="272"/>
                    <a:pt x="637" y="271"/>
                  </a:cubicBezTo>
                  <a:cubicBezTo>
                    <a:pt x="637" y="271"/>
                    <a:pt x="637" y="270"/>
                    <a:pt x="637" y="270"/>
                  </a:cubicBezTo>
                  <a:cubicBezTo>
                    <a:pt x="636" y="256"/>
                    <a:pt x="635" y="248"/>
                    <a:pt x="635" y="247"/>
                  </a:cubicBezTo>
                  <a:cubicBezTo>
                    <a:pt x="635" y="246"/>
                    <a:pt x="634" y="245"/>
                    <a:pt x="634" y="243"/>
                  </a:cubicBezTo>
                  <a:cubicBezTo>
                    <a:pt x="634" y="243"/>
                    <a:pt x="634" y="243"/>
                    <a:pt x="634" y="243"/>
                  </a:cubicBezTo>
                  <a:cubicBezTo>
                    <a:pt x="634" y="240"/>
                    <a:pt x="633" y="238"/>
                    <a:pt x="633" y="236"/>
                  </a:cubicBezTo>
                  <a:cubicBezTo>
                    <a:pt x="633" y="235"/>
                    <a:pt x="633" y="235"/>
                    <a:pt x="633" y="235"/>
                  </a:cubicBezTo>
                  <a:cubicBezTo>
                    <a:pt x="627" y="207"/>
                    <a:pt x="611" y="176"/>
                    <a:pt x="592" y="153"/>
                  </a:cubicBezTo>
                  <a:cubicBezTo>
                    <a:pt x="584" y="144"/>
                    <a:pt x="577" y="136"/>
                    <a:pt x="568" y="130"/>
                  </a:cubicBezTo>
                  <a:cubicBezTo>
                    <a:pt x="567" y="129"/>
                    <a:pt x="558" y="122"/>
                    <a:pt x="543" y="112"/>
                  </a:cubicBezTo>
                  <a:cubicBezTo>
                    <a:pt x="525" y="100"/>
                    <a:pt x="500" y="83"/>
                    <a:pt x="472" y="66"/>
                  </a:cubicBezTo>
                  <a:cubicBezTo>
                    <a:pt x="421" y="37"/>
                    <a:pt x="376" y="16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56" y="7"/>
                    <a:pt x="339" y="3"/>
                    <a:pt x="322" y="1"/>
                  </a:cubicBezTo>
                  <a:cubicBezTo>
                    <a:pt x="319" y="1"/>
                    <a:pt x="315" y="0"/>
                    <a:pt x="312" y="0"/>
                  </a:cubicBezTo>
                  <a:cubicBezTo>
                    <a:pt x="309" y="0"/>
                    <a:pt x="307" y="0"/>
                    <a:pt x="304" y="0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4" name="Google Shape;41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88" y="2671962"/>
            <a:ext cx="1320800" cy="1457589"/>
          </a:xfrm>
          <a:prstGeom prst="roundRect">
            <a:avLst>
              <a:gd name="adj" fmla="val 11979"/>
            </a:avLst>
          </a:prstGeom>
          <a:noFill/>
          <a:ln>
            <a:noFill/>
          </a:ln>
        </p:spPr>
      </p:pic>
      <p:sp>
        <p:nvSpPr>
          <p:cNvPr id="415" name="Google Shape;415;p17"/>
          <p:cNvSpPr/>
          <p:nvPr/>
        </p:nvSpPr>
        <p:spPr>
          <a:xfrm>
            <a:off x="6731793" y="3880393"/>
            <a:ext cx="2212181" cy="24709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Данные </a:t>
            </a:r>
            <a:r>
              <a:rPr lang="ru-RU" sz="800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по состоянию на 24.12.25 </a:t>
            </a:r>
            <a:endParaRPr dirty="0"/>
          </a:p>
        </p:txBody>
      </p:sp>
      <p:grpSp>
        <p:nvGrpSpPr>
          <p:cNvPr id="416" name="Google Shape;416;p17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417" name="Google Shape;417;p17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18" name="Google Shape;418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17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420" name="Google Shape;420;p17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421" name="Google Shape;421;p17">
            <a:hlinkClick r:id="" action="ppaction://noaction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422" name="Google Shape;422;p17">
            <a:hlinkClick r:id="rId11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8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428" name="Google Shape;428;p18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AA0C0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9" name="Google Shape;429;p18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430" name="Google Shape;430;p18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p18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Новые и уникальные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услуги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0"/>
          <p:cNvSpPr/>
          <p:nvPr/>
        </p:nvSpPr>
        <p:spPr>
          <a:xfrm>
            <a:off x="3350018" y="679449"/>
            <a:ext cx="2745981" cy="4025900"/>
          </a:xfrm>
          <a:prstGeom prst="roundRect">
            <a:avLst>
              <a:gd name="adj" fmla="val 510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8" name="Google Shape;498;p20"/>
          <p:cNvSpPr/>
          <p:nvPr/>
        </p:nvSpPr>
        <p:spPr>
          <a:xfrm>
            <a:off x="6301795" y="679450"/>
            <a:ext cx="2643324" cy="4025900"/>
          </a:xfrm>
          <a:prstGeom prst="roundRect">
            <a:avLst>
              <a:gd name="adj" fmla="val 664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0"/>
          <p:cNvSpPr/>
          <p:nvPr/>
        </p:nvSpPr>
        <p:spPr>
          <a:xfrm>
            <a:off x="179388" y="67531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0"/>
          <p:cNvSpPr txBox="1"/>
          <p:nvPr/>
        </p:nvSpPr>
        <p:spPr>
          <a:xfrm>
            <a:off x="255968" y="736783"/>
            <a:ext cx="28817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УСЛУГИ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ЦЕНТРОВ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</a:t>
            </a:r>
            <a:endParaRPr/>
          </a:p>
        </p:txBody>
      </p:sp>
      <p:sp>
        <p:nvSpPr>
          <p:cNvPr id="501" name="Google Shape;501;p20"/>
          <p:cNvSpPr txBox="1"/>
          <p:nvPr/>
        </p:nvSpPr>
        <p:spPr>
          <a:xfrm>
            <a:off x="3452675" y="1173663"/>
            <a:ext cx="2643324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рамках сервиса </a:t>
            </a:r>
            <a:r>
              <a:rPr lang="ru-RU" sz="900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видеоконсультаций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появилась возможность получить консультацию по вопросам жилищно-коммунальных услуг в режиме реального времени. 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Граждане могут получить разъяснения по жилищно-коммунальным платежам (тарифам, суммам, перерасчетам и др.) и задолженности за жилищно-коммунальные и иные услуги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едином платежном документе.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Также открыть финансовый лицевой счет для начислений за ЖКУ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по </a:t>
            </a:r>
            <a:r>
              <a:rPr lang="ru-RU" sz="900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реновационным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домам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новостройкам, объединить коды плательщика для единственного собственника или изменить доли собственности, скорректировать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данные в документах жилищного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spc="-3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учета и количество зарегистрированных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выписке из домовой книги.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2" name="Google Shape;502;p20"/>
          <p:cNvSpPr txBox="1"/>
          <p:nvPr/>
        </p:nvSpPr>
        <p:spPr>
          <a:xfrm>
            <a:off x="6405147" y="800283"/>
            <a:ext cx="2477296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С 1 марта 2025 года </a:t>
            </a:r>
            <a:b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центры госуслуг Москвы начали прием заявления на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реабилитацию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 санаторно-курортное лечение участников СВО.</a:t>
            </a:r>
            <a:endParaRPr sz="9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000" b="1" dirty="0">
                <a:solidFill>
                  <a:srgbClr val="5DB4E2"/>
                </a:solidFill>
                <a:latin typeface="Verdana"/>
                <a:ea typeface="Verdana"/>
                <a:sym typeface="Verdana"/>
              </a:rPr>
              <a:t>С 1 сентября 2025 года </a:t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центрах госуслуг предоставляют услуги: </a:t>
            </a:r>
            <a:endParaRPr sz="900" dirty="0"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Внесение в кредитную историю сведений о запрете (снятии запрета)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на заключение договоров потребительского займа (кредита). </a:t>
            </a:r>
            <a:endParaRPr sz="900" dirty="0">
              <a:solidFill>
                <a:srgbClr val="3D3D3D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Char char="•"/>
            </a:pPr>
            <a:r>
              <a:rPr lang="ru-RU" sz="900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Предоставление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 сведений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 запрете (снятии запрета)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заключение договоров потребительского займа (кредита)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900" dirty="0"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Установление запрета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заключение договоров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об оказании услуг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подвижной радиотелефонной связи. </a:t>
            </a:r>
            <a:endParaRPr sz="900" dirty="0">
              <a:solidFill>
                <a:srgbClr val="3D3D3D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Снятие запрета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на заключение договоров об оказании услуг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подвижной радиотелефонной связи.</a:t>
            </a:r>
            <a:endParaRPr sz="95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4" name="Google Shape;504;p20"/>
          <p:cNvSpPr/>
          <p:nvPr/>
        </p:nvSpPr>
        <p:spPr>
          <a:xfrm>
            <a:off x="3452675" y="778466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2025 г. </a:t>
            </a:r>
            <a:endParaRPr sz="9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05" name="Google Shape;505;p20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506" name="Google Shape;506;p20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07" name="Google Shape;507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8" name="Google Shape;508;p20">
            <a:hlinkClick r:id="rId4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509" name="Google Shape;509;p20">
            <a:hlinkClick r:id="" action="ppaction://noaction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510" name="Google Shape;510;p20">
            <a:hlinkClick r:id="rId5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511" name="Google Shape;511;p20">
            <a:hlinkClick r:id="rId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F2B20D-50CC-7E92-3777-E49C034746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239" t="723" r="13969" b="775"/>
          <a:stretch>
            <a:fillRect/>
          </a:stretch>
        </p:blipFill>
        <p:spPr>
          <a:xfrm>
            <a:off x="190704" y="1818167"/>
            <a:ext cx="2935651" cy="2887182"/>
          </a:xfrm>
          <a:custGeom>
            <a:avLst/>
            <a:gdLst>
              <a:gd name="connsiteX0" fmla="*/ 116007 w 2935651"/>
              <a:gd name="connsiteY0" fmla="*/ 0 h 2887182"/>
              <a:gd name="connsiteX1" fmla="*/ 2819644 w 2935651"/>
              <a:gd name="connsiteY1" fmla="*/ 0 h 2887182"/>
              <a:gd name="connsiteX2" fmla="*/ 2935651 w 2935651"/>
              <a:gd name="connsiteY2" fmla="*/ 116007 h 2887182"/>
              <a:gd name="connsiteX3" fmla="*/ 2935651 w 2935651"/>
              <a:gd name="connsiteY3" fmla="*/ 2771175 h 2887182"/>
              <a:gd name="connsiteX4" fmla="*/ 2819644 w 2935651"/>
              <a:gd name="connsiteY4" fmla="*/ 2887182 h 2887182"/>
              <a:gd name="connsiteX5" fmla="*/ 116007 w 2935651"/>
              <a:gd name="connsiteY5" fmla="*/ 2887182 h 2887182"/>
              <a:gd name="connsiteX6" fmla="*/ 0 w 2935651"/>
              <a:gd name="connsiteY6" fmla="*/ 2771175 h 2887182"/>
              <a:gd name="connsiteX7" fmla="*/ 0 w 2935651"/>
              <a:gd name="connsiteY7" fmla="*/ 116007 h 2887182"/>
              <a:gd name="connsiteX8" fmla="*/ 116007 w 2935651"/>
              <a:gd name="connsiteY8" fmla="*/ 0 h 288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5651" h="2887182">
                <a:moveTo>
                  <a:pt x="116007" y="0"/>
                </a:moveTo>
                <a:lnTo>
                  <a:pt x="2819644" y="0"/>
                </a:lnTo>
                <a:cubicBezTo>
                  <a:pt x="2883713" y="0"/>
                  <a:pt x="2935651" y="51938"/>
                  <a:pt x="2935651" y="116007"/>
                </a:cubicBezTo>
                <a:lnTo>
                  <a:pt x="2935651" y="2771175"/>
                </a:lnTo>
                <a:cubicBezTo>
                  <a:pt x="2935651" y="2835244"/>
                  <a:pt x="2883713" y="2887182"/>
                  <a:pt x="2819644" y="2887182"/>
                </a:cubicBezTo>
                <a:lnTo>
                  <a:pt x="116007" y="2887182"/>
                </a:lnTo>
                <a:cubicBezTo>
                  <a:pt x="51938" y="2887182"/>
                  <a:pt x="0" y="2835244"/>
                  <a:pt x="0" y="2771175"/>
                </a:cubicBezTo>
                <a:lnTo>
                  <a:pt x="0" y="116007"/>
                </a:lnTo>
                <a:cubicBezTo>
                  <a:pt x="0" y="51938"/>
                  <a:pt x="51938" y="0"/>
                  <a:pt x="116007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3076575"/>
            <a:ext cx="2689773" cy="1787378"/>
          </a:xfrm>
          <a:custGeom>
            <a:avLst/>
            <a:gdLst/>
            <a:ahLst/>
            <a:cxnLst/>
            <a:rect l="l" t="t" r="r" b="b"/>
            <a:pathLst>
              <a:path w="2689773" h="1787378" extrusionOk="0">
                <a:moveTo>
                  <a:pt x="161382" y="0"/>
                </a:moveTo>
                <a:lnTo>
                  <a:pt x="2528391" y="0"/>
                </a:lnTo>
                <a:cubicBezTo>
                  <a:pt x="2617520" y="0"/>
                  <a:pt x="2689773" y="72253"/>
                  <a:pt x="2689773" y="161382"/>
                </a:cubicBezTo>
                <a:lnTo>
                  <a:pt x="2689773" y="1625996"/>
                </a:lnTo>
                <a:cubicBezTo>
                  <a:pt x="2689773" y="1715125"/>
                  <a:pt x="2617520" y="1787378"/>
                  <a:pt x="2528391" y="1787378"/>
                </a:cubicBezTo>
                <a:lnTo>
                  <a:pt x="161382" y="1787378"/>
                </a:lnTo>
                <a:cubicBezTo>
                  <a:pt x="72253" y="1787378"/>
                  <a:pt x="0" y="1715125"/>
                  <a:pt x="0" y="1625996"/>
                </a:cubicBezTo>
                <a:lnTo>
                  <a:pt x="0" y="161382"/>
                </a:lnTo>
                <a:cubicBezTo>
                  <a:pt x="0" y="72253"/>
                  <a:pt x="72253" y="0"/>
                  <a:pt x="16138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79" name="Google Shape;47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4726" y="3084828"/>
            <a:ext cx="2242601" cy="1787378"/>
          </a:xfrm>
          <a:custGeom>
            <a:avLst/>
            <a:gdLst/>
            <a:ahLst/>
            <a:cxnLst/>
            <a:rect l="l" t="t" r="r" b="b"/>
            <a:pathLst>
              <a:path w="2242601" h="1787378" extrusionOk="0">
                <a:moveTo>
                  <a:pt x="161382" y="0"/>
                </a:moveTo>
                <a:lnTo>
                  <a:pt x="2081219" y="0"/>
                </a:lnTo>
                <a:cubicBezTo>
                  <a:pt x="2170348" y="0"/>
                  <a:pt x="2242601" y="72253"/>
                  <a:pt x="2242601" y="161382"/>
                </a:cubicBezTo>
                <a:lnTo>
                  <a:pt x="2242601" y="1625996"/>
                </a:lnTo>
                <a:cubicBezTo>
                  <a:pt x="2242601" y="1715125"/>
                  <a:pt x="2170348" y="1787378"/>
                  <a:pt x="2081219" y="1787378"/>
                </a:cubicBezTo>
                <a:lnTo>
                  <a:pt x="161382" y="1787378"/>
                </a:lnTo>
                <a:cubicBezTo>
                  <a:pt x="72253" y="1787378"/>
                  <a:pt x="0" y="1715125"/>
                  <a:pt x="0" y="1625996"/>
                </a:cubicBezTo>
                <a:lnTo>
                  <a:pt x="0" y="161382"/>
                </a:lnTo>
                <a:cubicBezTo>
                  <a:pt x="0" y="72253"/>
                  <a:pt x="72253" y="0"/>
                  <a:pt x="16138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80" name="Google Shape;480;p19"/>
          <p:cNvSpPr/>
          <p:nvPr/>
        </p:nvSpPr>
        <p:spPr>
          <a:xfrm>
            <a:off x="5507555" y="677862"/>
            <a:ext cx="3436420" cy="4198867"/>
          </a:xfrm>
          <a:prstGeom prst="roundRect">
            <a:avLst>
              <a:gd name="adj" fmla="val 415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9"/>
          <p:cNvSpPr/>
          <p:nvPr/>
        </p:nvSpPr>
        <p:spPr>
          <a:xfrm>
            <a:off x="185371" y="677168"/>
            <a:ext cx="5133303" cy="2228493"/>
          </a:xfrm>
          <a:custGeom>
            <a:avLst/>
            <a:gdLst/>
            <a:ahLst/>
            <a:cxnLst/>
            <a:rect l="l" t="t" r="r" b="b"/>
            <a:pathLst>
              <a:path w="5133303" h="2228493" extrusionOk="0">
                <a:moveTo>
                  <a:pt x="4932871" y="0"/>
                </a:moveTo>
                <a:cubicBezTo>
                  <a:pt x="5043567" y="0"/>
                  <a:pt x="5133304" y="89737"/>
                  <a:pt x="5133304" y="200432"/>
                </a:cubicBezTo>
                <a:lnTo>
                  <a:pt x="5133304" y="2028061"/>
                </a:lnTo>
                <a:cubicBezTo>
                  <a:pt x="5133304" y="2138757"/>
                  <a:pt x="5043567" y="2228494"/>
                  <a:pt x="4932871" y="2228494"/>
                </a:cubicBezTo>
                <a:lnTo>
                  <a:pt x="200432" y="2228494"/>
                </a:lnTo>
                <a:cubicBezTo>
                  <a:pt x="89736" y="2228494"/>
                  <a:pt x="0" y="2138757"/>
                  <a:pt x="0" y="2028061"/>
                </a:cubicBezTo>
                <a:lnTo>
                  <a:pt x="0" y="200432"/>
                </a:lnTo>
                <a:cubicBezTo>
                  <a:pt x="0" y="89737"/>
                  <a:pt x="89736" y="0"/>
                  <a:pt x="200432" y="0"/>
                </a:cubicBezTo>
                <a:close/>
              </a:path>
            </a:pathLst>
          </a:custGeom>
          <a:gradFill>
            <a:gsLst>
              <a:gs pos="0">
                <a:srgbClr val="0073BD"/>
              </a:gs>
              <a:gs pos="2186">
                <a:srgbClr val="0073BD"/>
              </a:gs>
              <a:gs pos="70000">
                <a:srgbClr val="712285"/>
              </a:gs>
              <a:gs pos="100000">
                <a:srgbClr val="712285"/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9">
            <a:hlinkClick r:id="rId5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483" name="Google Shape;483;p19"/>
          <p:cNvSpPr txBox="1"/>
          <p:nvPr/>
        </p:nvSpPr>
        <p:spPr>
          <a:xfrm>
            <a:off x="255968" y="1134918"/>
            <a:ext cx="382537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ЧАТ-БОТ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Москвы»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МЕССЕНДЖЕРЕ MAX </a:t>
            </a:r>
            <a:endParaRPr/>
          </a:p>
        </p:txBody>
      </p:sp>
      <p:sp>
        <p:nvSpPr>
          <p:cNvPr id="484" name="Google Shape;484;p19"/>
          <p:cNvSpPr txBox="1"/>
          <p:nvPr/>
        </p:nvSpPr>
        <p:spPr>
          <a:xfrm>
            <a:off x="5606139" y="853415"/>
            <a:ext cx="3237014" cy="377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2025 году </a:t>
            </a:r>
            <a:b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запущен чат-бот в национальном мессенджере MAX.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Он помогает за несколько секунд получить информацию о сроках и порядке предоставления услуги, перечне необходимых для её оформления документов, а также уточнить справочную информацию об адресах и режиме работы всех 139 столичных центров госуслуг.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Чат-бот открывает доступ к мини-приложению «Мои Документы», 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авторизовавшись в котором под своей полной учетной записью на портале </a:t>
            </a:r>
            <a:r>
              <a:rPr lang="ru-RU" sz="95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, пользователи могут </a:t>
            </a: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оформить предварительную запись на прием в центр госуслуг или отменить ее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, если планы изменились. Также сервис позволяет проверить свою готовность к приему до визита в центр, отсканировать или сфотографировать </a:t>
            </a:r>
            <a:b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сохранить в цифровой профиль все необходимые документы, чтобы они были всегда под рукой и использовать их для предварительного заполнения заявления </a:t>
            </a:r>
            <a:b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его последующей подачи. </a:t>
            </a:r>
            <a:endParaRPr dirty="0"/>
          </a:p>
        </p:txBody>
      </p:sp>
      <p:pic>
        <p:nvPicPr>
          <p:cNvPr id="485" name="Google Shape;48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23063" y="878043"/>
            <a:ext cx="1789403" cy="178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42866" y="4362450"/>
            <a:ext cx="417691" cy="417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7" name="Google Shape;487;p19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488" name="Google Shape;488;p19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89" name="Google Shape;489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0" name="Google Shape;490;p19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491" name="Google Shape;491;p19">
            <a:hlinkClick r:id="" action="ppaction://noaction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492" name="Google Shape;492;p19">
            <a:hlinkClick r:id="rId10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3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584" name="Google Shape;584;p23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B34B5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3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586" name="Google Shape;586;p23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9" name="Google Shape;629;p23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Проекты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и направления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4"/>
          <p:cNvSpPr/>
          <p:nvPr/>
        </p:nvSpPr>
        <p:spPr>
          <a:xfrm>
            <a:off x="182200" y="677863"/>
            <a:ext cx="5133303" cy="2224270"/>
          </a:xfrm>
          <a:prstGeom prst="roundRect">
            <a:avLst>
              <a:gd name="adj" fmla="val 8217"/>
            </a:avLst>
          </a:prstGeom>
          <a:gradFill>
            <a:gsLst>
              <a:gs pos="0">
                <a:srgbClr val="9EE1F3"/>
              </a:gs>
              <a:gs pos="2186">
                <a:srgbClr val="9EE1F3"/>
              </a:gs>
              <a:gs pos="28000">
                <a:srgbClr val="8AC8EA"/>
              </a:gs>
              <a:gs pos="71000">
                <a:srgbClr val="5DB4E2"/>
              </a:gs>
              <a:gs pos="100000">
                <a:srgbClr val="5DB4E2"/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Google Shape;63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5811" y="3059509"/>
            <a:ext cx="2246772" cy="1817220"/>
          </a:xfrm>
          <a:prstGeom prst="roundRect">
            <a:avLst>
              <a:gd name="adj" fmla="val 10793"/>
            </a:avLst>
          </a:prstGeom>
          <a:noFill/>
          <a:ln>
            <a:noFill/>
          </a:ln>
        </p:spPr>
      </p:pic>
      <p:sp>
        <p:nvSpPr>
          <p:cNvPr id="636" name="Google Shape;636;p24"/>
          <p:cNvSpPr/>
          <p:nvPr/>
        </p:nvSpPr>
        <p:spPr>
          <a:xfrm>
            <a:off x="5507555" y="677862"/>
            <a:ext cx="3436420" cy="4198867"/>
          </a:xfrm>
          <a:prstGeom prst="roundRect">
            <a:avLst>
              <a:gd name="adj" fmla="val 415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4">
            <a:hlinkClick r:id="rId4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8AC8EA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38" name="Google Shape;638;p24"/>
          <p:cNvSpPr txBox="1"/>
          <p:nvPr/>
        </p:nvSpPr>
        <p:spPr>
          <a:xfrm>
            <a:off x="255968" y="793878"/>
            <a:ext cx="32644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НАПРАВЛЕНИЕ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«МОЙ АДМИНИСТРАТОР»</a:t>
            </a:r>
            <a:endParaRPr/>
          </a:p>
        </p:txBody>
      </p:sp>
      <p:sp>
        <p:nvSpPr>
          <p:cNvPr id="639" name="Google Shape;639;p24"/>
          <p:cNvSpPr/>
          <p:nvPr/>
        </p:nvSpPr>
        <p:spPr>
          <a:xfrm flipH="1">
            <a:off x="255961" y="1415316"/>
            <a:ext cx="2849286" cy="8007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</a:t>
            </a: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помогают пациентам и их родственникам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решении немедицинских вопросов</a:t>
            </a: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</p:txBody>
      </p:sp>
      <p:sp>
        <p:nvSpPr>
          <p:cNvPr id="640" name="Google Shape;640;p24"/>
          <p:cNvSpPr txBox="1"/>
          <p:nvPr/>
        </p:nvSpPr>
        <p:spPr>
          <a:xfrm>
            <a:off x="5606139" y="957923"/>
            <a:ext cx="33525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2020 году </a:t>
            </a:r>
            <a:b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стали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администраторами городских поликлиник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 центров амбулаторной онкологической помощи.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2021 году </a:t>
            </a:r>
            <a:b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направление было включено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основную деятельность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центров госуслуг.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2023 году </a:t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стали администраторами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флагманских центров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городских больниц.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2024 году</a:t>
            </a:r>
            <a:r>
              <a:rPr lang="ru-RU" sz="11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приступили к работе в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приемных отделениях экстренной помощи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городских больниц.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2025 году </a:t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администраторы вышли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 детские городские больницы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Сейчас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более 2,5 тыс. специалистов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работают администраторами в 4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50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зданиях медицинских организаций столицы.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4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1" name="Google Shape;641;p24"/>
          <p:cNvSpPr/>
          <p:nvPr/>
        </p:nvSpPr>
        <p:spPr>
          <a:xfrm>
            <a:off x="260060" y="2378162"/>
            <a:ext cx="2673448" cy="43227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200" b="1" i="0" u="none" strike="noStrike" cap="none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Старт — Август 2020 г.</a:t>
            </a:r>
            <a:endParaRPr sz="1200" b="1" i="0" u="none" strike="noStrike" cap="none">
              <a:solidFill>
                <a:srgbClr val="5DB4E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2" name="Google Shape;642;p24"/>
          <p:cNvSpPr/>
          <p:nvPr/>
        </p:nvSpPr>
        <p:spPr>
          <a:xfrm>
            <a:off x="2531620" y="2420805"/>
            <a:ext cx="346983" cy="3469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4"/>
          <p:cNvSpPr/>
          <p:nvPr/>
        </p:nvSpPr>
        <p:spPr>
          <a:xfrm rot="-5400000">
            <a:off x="3739582" y="1329128"/>
            <a:ext cx="1476809" cy="1669199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9EE1F3">
                  <a:alpha val="0"/>
                </a:srgbClr>
              </a:gs>
              <a:gs pos="18000">
                <a:srgbClr val="9EE1F3">
                  <a:alpha val="0"/>
                </a:srgbClr>
              </a:gs>
              <a:gs pos="100000">
                <a:srgbClr val="9EE1F3"/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2479" y="865294"/>
            <a:ext cx="1448392" cy="2036838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24"/>
          <p:cNvSpPr/>
          <p:nvPr/>
        </p:nvSpPr>
        <p:spPr>
          <a:xfrm>
            <a:off x="8483891" y="4423038"/>
            <a:ext cx="359262" cy="359262"/>
          </a:xfrm>
          <a:custGeom>
            <a:avLst/>
            <a:gdLst/>
            <a:ahLst/>
            <a:cxnLst/>
            <a:rect l="l" t="t" r="r" b="b"/>
            <a:pathLst>
              <a:path w="213785" h="213785" extrusionOk="0">
                <a:moveTo>
                  <a:pt x="195970" y="71262"/>
                </a:moveTo>
                <a:lnTo>
                  <a:pt x="142523" y="71262"/>
                </a:lnTo>
                <a:lnTo>
                  <a:pt x="142523" y="17815"/>
                </a:lnTo>
                <a:cubicBezTo>
                  <a:pt x="142523" y="8017"/>
                  <a:pt x="134506" y="0"/>
                  <a:pt x="124708" y="0"/>
                </a:cubicBezTo>
                <a:lnTo>
                  <a:pt x="89077" y="0"/>
                </a:lnTo>
                <a:cubicBezTo>
                  <a:pt x="79279" y="0"/>
                  <a:pt x="71262" y="8017"/>
                  <a:pt x="71262" y="17815"/>
                </a:cubicBezTo>
                <a:lnTo>
                  <a:pt x="71262" y="71262"/>
                </a:lnTo>
                <a:lnTo>
                  <a:pt x="17815" y="71262"/>
                </a:lnTo>
                <a:cubicBezTo>
                  <a:pt x="8017" y="71262"/>
                  <a:pt x="0" y="79279"/>
                  <a:pt x="0" y="89077"/>
                </a:cubicBezTo>
                <a:lnTo>
                  <a:pt x="0" y="124708"/>
                </a:lnTo>
                <a:cubicBezTo>
                  <a:pt x="0" y="134506"/>
                  <a:pt x="8017" y="142523"/>
                  <a:pt x="17815" y="142523"/>
                </a:cubicBezTo>
                <a:lnTo>
                  <a:pt x="71262" y="142523"/>
                </a:lnTo>
                <a:lnTo>
                  <a:pt x="71262" y="195970"/>
                </a:lnTo>
                <a:cubicBezTo>
                  <a:pt x="71262" y="205768"/>
                  <a:pt x="79279" y="213785"/>
                  <a:pt x="89077" y="213785"/>
                </a:cubicBezTo>
                <a:lnTo>
                  <a:pt x="124708" y="213785"/>
                </a:lnTo>
                <a:cubicBezTo>
                  <a:pt x="134506" y="213785"/>
                  <a:pt x="142523" y="205768"/>
                  <a:pt x="142523" y="195970"/>
                </a:cubicBezTo>
                <a:lnTo>
                  <a:pt x="142523" y="142523"/>
                </a:lnTo>
                <a:lnTo>
                  <a:pt x="195970" y="142523"/>
                </a:lnTo>
                <a:cubicBezTo>
                  <a:pt x="205768" y="142523"/>
                  <a:pt x="213785" y="134506"/>
                  <a:pt x="213785" y="124708"/>
                </a:cubicBezTo>
                <a:lnTo>
                  <a:pt x="213785" y="89077"/>
                </a:lnTo>
                <a:cubicBezTo>
                  <a:pt x="213785" y="79279"/>
                  <a:pt x="205768" y="71262"/>
                  <a:pt x="195970" y="7126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6" name="Google Shape;646;p24"/>
          <p:cNvGrpSpPr/>
          <p:nvPr/>
        </p:nvGrpSpPr>
        <p:grpSpPr>
          <a:xfrm>
            <a:off x="2633618" y="2522803"/>
            <a:ext cx="142986" cy="142986"/>
            <a:chOff x="-2386012" y="1726978"/>
            <a:chExt cx="431006" cy="431006"/>
          </a:xfrm>
        </p:grpSpPr>
        <p:sp>
          <p:nvSpPr>
            <p:cNvPr id="647" name="Google Shape;647;p24"/>
            <p:cNvSpPr/>
            <p:nvPr/>
          </p:nvSpPr>
          <p:spPr>
            <a:xfrm>
              <a:off x="-2386012" y="1726978"/>
              <a:ext cx="431006" cy="431006"/>
            </a:xfrm>
            <a:custGeom>
              <a:avLst/>
              <a:gdLst/>
              <a:ahLst/>
              <a:cxnLst/>
              <a:rect l="l" t="t" r="r" b="b"/>
              <a:pathLst>
                <a:path w="431006" h="431006" extrusionOk="0">
                  <a:moveTo>
                    <a:pt x="0" y="0"/>
                  </a:moveTo>
                  <a:lnTo>
                    <a:pt x="431006" y="0"/>
                  </a:lnTo>
                  <a:lnTo>
                    <a:pt x="431006" y="431006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-2386012" y="1726978"/>
              <a:ext cx="431006" cy="431006"/>
            </a:xfrm>
            <a:custGeom>
              <a:avLst/>
              <a:gdLst/>
              <a:ahLst/>
              <a:cxnLst/>
              <a:rect l="l" t="t" r="r" b="b"/>
              <a:pathLst>
                <a:path w="431006" h="431006" extrusionOk="0">
                  <a:moveTo>
                    <a:pt x="0" y="431006"/>
                  </a:moveTo>
                  <a:lnTo>
                    <a:pt x="43100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2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650" name="Google Shape;650;p2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651" name="Google Shape;651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2" name="Google Shape;652;p24">
            <a:hlinkClick r:id="rId7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653" name="Google Shape;653;p24">
            <a:hlinkClick r:id="rId8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6809B5-B97B-1025-A82C-78E455D1647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rcRect l="7502" t="13379" r="9891" b="4044"/>
          <a:stretch>
            <a:fillRect/>
          </a:stretch>
        </p:blipFill>
        <p:spPr>
          <a:xfrm>
            <a:off x="194102" y="3040063"/>
            <a:ext cx="2756819" cy="1836737"/>
          </a:xfrm>
          <a:custGeom>
            <a:avLst/>
            <a:gdLst>
              <a:gd name="connsiteX0" fmla="*/ 173957 w 2756819"/>
              <a:gd name="connsiteY0" fmla="*/ 0 h 1836737"/>
              <a:gd name="connsiteX1" fmla="*/ 2582862 w 2756819"/>
              <a:gd name="connsiteY1" fmla="*/ 0 h 1836737"/>
              <a:gd name="connsiteX2" fmla="*/ 2756819 w 2756819"/>
              <a:gd name="connsiteY2" fmla="*/ 173957 h 1836737"/>
              <a:gd name="connsiteX3" fmla="*/ 2756819 w 2756819"/>
              <a:gd name="connsiteY3" fmla="*/ 1662780 h 1836737"/>
              <a:gd name="connsiteX4" fmla="*/ 2582862 w 2756819"/>
              <a:gd name="connsiteY4" fmla="*/ 1836737 h 1836737"/>
              <a:gd name="connsiteX5" fmla="*/ 173957 w 2756819"/>
              <a:gd name="connsiteY5" fmla="*/ 1836737 h 1836737"/>
              <a:gd name="connsiteX6" fmla="*/ 0 w 2756819"/>
              <a:gd name="connsiteY6" fmla="*/ 1662780 h 1836737"/>
              <a:gd name="connsiteX7" fmla="*/ 0 w 2756819"/>
              <a:gd name="connsiteY7" fmla="*/ 173957 h 1836737"/>
              <a:gd name="connsiteX8" fmla="*/ 173957 w 2756819"/>
              <a:gd name="connsiteY8" fmla="*/ 0 h 183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6819" h="1836737">
                <a:moveTo>
                  <a:pt x="173957" y="0"/>
                </a:moveTo>
                <a:lnTo>
                  <a:pt x="2582862" y="0"/>
                </a:lnTo>
                <a:cubicBezTo>
                  <a:pt x="2678936" y="0"/>
                  <a:pt x="2756819" y="77883"/>
                  <a:pt x="2756819" y="173957"/>
                </a:cubicBezTo>
                <a:lnTo>
                  <a:pt x="2756819" y="1662780"/>
                </a:lnTo>
                <a:cubicBezTo>
                  <a:pt x="2756819" y="1758854"/>
                  <a:pt x="2678936" y="1836737"/>
                  <a:pt x="2582862" y="1836737"/>
                </a:cubicBezTo>
                <a:lnTo>
                  <a:pt x="173957" y="1836737"/>
                </a:lnTo>
                <a:cubicBezTo>
                  <a:pt x="77883" y="1836737"/>
                  <a:pt x="0" y="1758854"/>
                  <a:pt x="0" y="1662780"/>
                </a:cubicBezTo>
                <a:lnTo>
                  <a:pt x="0" y="173957"/>
                </a:lnTo>
                <a:cubicBezTo>
                  <a:pt x="0" y="77883"/>
                  <a:pt x="77883" y="0"/>
                  <a:pt x="173957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55" name="Google Shape;655;p24">
            <a:hlinkClick r:id="" action="ppaction://noaction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итульный, заключительный слайд">
  <a:themeElements>
    <a:clrScheme name="Преза МФЦ нов">
      <a:dk1>
        <a:srgbClr val="FFFFFF"/>
      </a:dk1>
      <a:lt1>
        <a:srgbClr val="3D3D3D"/>
      </a:lt1>
      <a:dk2>
        <a:srgbClr val="DAE4E0"/>
      </a:dk2>
      <a:lt2>
        <a:srgbClr val="6C7A74"/>
      </a:lt2>
      <a:accent1>
        <a:srgbClr val="FF5037"/>
      </a:accent1>
      <a:accent2>
        <a:srgbClr val="92D050"/>
      </a:accent2>
      <a:accent3>
        <a:srgbClr val="8AC8EA"/>
      </a:accent3>
      <a:accent4>
        <a:srgbClr val="C81300"/>
      </a:accent4>
      <a:accent5>
        <a:srgbClr val="919D98"/>
      </a:accent5>
      <a:accent6>
        <a:srgbClr val="5DB4E2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999</Words>
  <Application>Microsoft Macintosh PowerPoint</Application>
  <PresentationFormat>Экран (16:9)</PresentationFormat>
  <Paragraphs>127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Verdana</vt:lpstr>
      <vt:lpstr>Титульный, заключительный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Ионова Светлана Сергеевна</dc:creator>
  <cp:lastModifiedBy>941</cp:lastModifiedBy>
  <cp:revision>15</cp:revision>
  <dcterms:modified xsi:type="dcterms:W3CDTF">2026-02-07T14:42:16Z</dcterms:modified>
</cp:coreProperties>
</file>