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9"/>
  </p:notesMasterIdLst>
  <p:sldIdLst>
    <p:sldId id="256" r:id="rId2"/>
    <p:sldId id="299" r:id="rId3"/>
    <p:sldId id="288" r:id="rId4"/>
    <p:sldId id="309" r:id="rId5"/>
    <p:sldId id="285" r:id="rId6"/>
    <p:sldId id="257" r:id="rId7"/>
    <p:sldId id="286" r:id="rId8"/>
    <p:sldId id="281" r:id="rId9"/>
    <p:sldId id="298" r:id="rId10"/>
    <p:sldId id="279" r:id="rId11"/>
    <p:sldId id="291" r:id="rId12"/>
    <p:sldId id="295" r:id="rId13"/>
    <p:sldId id="292" r:id="rId14"/>
    <p:sldId id="308" r:id="rId15"/>
    <p:sldId id="280" r:id="rId16"/>
    <p:sldId id="277" r:id="rId17"/>
    <p:sldId id="276" r:id="rId18"/>
    <p:sldId id="300" r:id="rId19"/>
    <p:sldId id="290" r:id="rId20"/>
    <p:sldId id="267" r:id="rId21"/>
    <p:sldId id="307" r:id="rId22"/>
    <p:sldId id="274" r:id="rId23"/>
    <p:sldId id="266" r:id="rId24"/>
    <p:sldId id="282" r:id="rId25"/>
    <p:sldId id="269" r:id="rId26"/>
    <p:sldId id="305" r:id="rId27"/>
    <p:sldId id="289" r:id="rId2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59E767-A15D-4EB3-B54A-B520F79B3503}">
          <p14:sldIdLst>
            <p14:sldId id="256"/>
            <p14:sldId id="299"/>
            <p14:sldId id="288"/>
            <p14:sldId id="309"/>
          </p14:sldIdLst>
        </p14:section>
        <p14:section name="Раздел без заголовка" id="{C6757A38-D9A6-4987-9C4F-D0E0B7CEADF5}">
          <p14:sldIdLst>
            <p14:sldId id="285"/>
            <p14:sldId id="257"/>
            <p14:sldId id="286"/>
            <p14:sldId id="281"/>
            <p14:sldId id="298"/>
            <p14:sldId id="279"/>
            <p14:sldId id="291"/>
            <p14:sldId id="295"/>
            <p14:sldId id="292"/>
            <p14:sldId id="308"/>
            <p14:sldId id="280"/>
            <p14:sldId id="277"/>
            <p14:sldId id="276"/>
            <p14:sldId id="300"/>
            <p14:sldId id="290"/>
            <p14:sldId id="267"/>
            <p14:sldId id="307"/>
            <p14:sldId id="274"/>
            <p14:sldId id="266"/>
            <p14:sldId id="282"/>
            <p14:sldId id="269"/>
            <p14:sldId id="305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00FF"/>
    <a:srgbClr val="6CB5FF"/>
    <a:srgbClr val="66CCFF"/>
    <a:srgbClr val="008AC6"/>
    <a:srgbClr val="9FC63B"/>
    <a:srgbClr val="ECF4D8"/>
    <a:srgbClr val="E4E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74" autoAdjust="0"/>
    <p:restoredTop sz="94660"/>
  </p:normalViewPr>
  <p:slideViewPr>
    <p:cSldViewPr>
      <p:cViewPr varScale="1">
        <p:scale>
          <a:sx n="103" d="100"/>
          <a:sy n="103" d="100"/>
        </p:scale>
        <p:origin x="138" y="360"/>
      </p:cViewPr>
      <p:guideLst>
        <p:guide orient="horz" pos="346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1048;&#1085;&#1074;&#1072;&#1083;&#1080;&#1076;&#1085;&#1086;&#1089;&#1090;&#1100;%20&#1043;&#104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141292444355175"/>
          <c:y val="4.0028294781724007E-4"/>
          <c:w val="0.5591307546493206"/>
          <c:h val="0.787228482576988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ПО ЗАБОЛЕВАНИЮ</c:v>
                </c:pt>
                <c:pt idx="1">
                  <c:v>ПРОФИЛАКТИЧЕСКИЙ ОСМОТР</c:v>
                </c:pt>
                <c:pt idx="2">
                  <c:v>ПОСЕЩЕНИЯ В ДГП</c:v>
                </c:pt>
                <c:pt idx="3">
                  <c:v>ОСМОТРЫ НА ДОМУ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341403</c:v>
                </c:pt>
                <c:pt idx="1">
                  <c:v>589720</c:v>
                </c:pt>
                <c:pt idx="2">
                  <c:v>855884</c:v>
                </c:pt>
                <c:pt idx="3">
                  <c:v>75239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E4-4164-87EB-66CFDFE2E7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ПО ЗАБОЛЕВАНИЮ</c:v>
                </c:pt>
                <c:pt idx="1">
                  <c:v>ПРОФИЛАКТИЧЕСКИЙ ОСМОТР</c:v>
                </c:pt>
                <c:pt idx="2">
                  <c:v>ПОСЕЩЕНИЯ В ДГП</c:v>
                </c:pt>
                <c:pt idx="3">
                  <c:v>ОСМОТРЫ НА ДОМУ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414488</c:v>
                </c:pt>
                <c:pt idx="1">
                  <c:v>461987</c:v>
                </c:pt>
                <c:pt idx="2">
                  <c:v>834471</c:v>
                </c:pt>
                <c:pt idx="3">
                  <c:v>45004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E4-4164-87EB-66CFDFE2E7A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ПО ЗАБОЛЕВАНИЮ</c:v>
                </c:pt>
                <c:pt idx="1">
                  <c:v>ПРОФИЛАКТИЧЕСКИЙ ОСМОТР</c:v>
                </c:pt>
                <c:pt idx="2">
                  <c:v>ПОСЕЩЕНИЯ В ДГП</c:v>
                </c:pt>
                <c:pt idx="3">
                  <c:v>ОСМОТРЫ НА ДОМУ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451835</c:v>
                </c:pt>
                <c:pt idx="1">
                  <c:v>432117</c:v>
                </c:pt>
                <c:pt idx="2">
                  <c:v>849367</c:v>
                </c:pt>
                <c:pt idx="3">
                  <c:v>34585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77-40A7-8C85-53A7C64CD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8324992"/>
        <c:axId val="228325376"/>
      </c:barChart>
      <c:catAx>
        <c:axId val="228324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8325376"/>
        <c:crosses val="autoZero"/>
        <c:auto val="1"/>
        <c:lblAlgn val="ctr"/>
        <c:lblOffset val="100"/>
        <c:noMultiLvlLbl val="0"/>
      </c:catAx>
      <c:valAx>
        <c:axId val="228325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832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748141307993356"/>
          <c:y val="0.87772472454941453"/>
          <c:w val="0.26933866609923884"/>
          <c:h val="7.07127786224914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aseline="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Педиатры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Лист1!$A$2:$A$8</c:f>
              <c:strCache>
                <c:ptCount val="7"/>
                <c:pt idx="0">
                  <c:v>2021 г.</c:v>
                </c:pt>
                <c:pt idx="1">
                  <c:v>2022г.</c:v>
                </c:pt>
                <c:pt idx="2">
                  <c:v>2023 г.</c:v>
                </c:pt>
                <c:pt idx="3">
                  <c:v>I квартал 2023 г.</c:v>
                </c:pt>
                <c:pt idx="4">
                  <c:v>II  квартал 2023 г.</c:v>
                </c:pt>
                <c:pt idx="5">
                  <c:v>III квартал 2023 г.</c:v>
                </c:pt>
                <c:pt idx="6">
                  <c:v>IV квартал 2021 г.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98.2</c:v>
                </c:pt>
                <c:pt idx="1">
                  <c:v>99.4</c:v>
                </c:pt>
                <c:pt idx="2">
                  <c:v>98.5</c:v>
                </c:pt>
                <c:pt idx="3">
                  <c:v>99.8</c:v>
                </c:pt>
                <c:pt idx="4">
                  <c:v>99.7</c:v>
                </c:pt>
                <c:pt idx="5">
                  <c:v>98.9</c:v>
                </c:pt>
                <c:pt idx="6">
                  <c:v>98.8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54-46C1-BAB5-AE8FD209CDB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Лист1!$A$2:$A$8</c:f>
              <c:strCache>
                <c:ptCount val="7"/>
                <c:pt idx="0">
                  <c:v>2021 г.</c:v>
                </c:pt>
                <c:pt idx="1">
                  <c:v>2022г.</c:v>
                </c:pt>
                <c:pt idx="2">
                  <c:v>2023 г.</c:v>
                </c:pt>
                <c:pt idx="3">
                  <c:v>I квартал 2023 г.</c:v>
                </c:pt>
                <c:pt idx="4">
                  <c:v>II  квартал 2023 г.</c:v>
                </c:pt>
                <c:pt idx="5">
                  <c:v>III квартал 2023 г.</c:v>
                </c:pt>
                <c:pt idx="6">
                  <c:v>IV квартал 2021 г.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96.7</c:v>
                </c:pt>
                <c:pt idx="1">
                  <c:v>98.28</c:v>
                </c:pt>
                <c:pt idx="2">
                  <c:v>99.69</c:v>
                </c:pt>
                <c:pt idx="3">
                  <c:v>99.92</c:v>
                </c:pt>
                <c:pt idx="4">
                  <c:v>99.59</c:v>
                </c:pt>
                <c:pt idx="5">
                  <c:v>99.6</c:v>
                </c:pt>
                <c:pt idx="6">
                  <c:v>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54-46C1-BAB5-AE8FD209CDB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Лист1!$A$2:$A$8</c:f>
              <c:strCache>
                <c:ptCount val="7"/>
                <c:pt idx="0">
                  <c:v>2021 г.</c:v>
                </c:pt>
                <c:pt idx="1">
                  <c:v>2022г.</c:v>
                </c:pt>
                <c:pt idx="2">
                  <c:v>2023 г.</c:v>
                </c:pt>
                <c:pt idx="3">
                  <c:v>I квартал 2023 г.</c:v>
                </c:pt>
                <c:pt idx="4">
                  <c:v>II  квартал 2023 г.</c:v>
                </c:pt>
                <c:pt idx="5">
                  <c:v>III квартал 2023 г.</c:v>
                </c:pt>
                <c:pt idx="6">
                  <c:v>IV квартал 2021 г.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94.9</c:v>
                </c:pt>
                <c:pt idx="1">
                  <c:v>95.8</c:v>
                </c:pt>
                <c:pt idx="2">
                  <c:v>95.8</c:v>
                </c:pt>
                <c:pt idx="3">
                  <c:v>97.649999999999991</c:v>
                </c:pt>
                <c:pt idx="4">
                  <c:v>97.59</c:v>
                </c:pt>
                <c:pt idx="5">
                  <c:v>98.57</c:v>
                </c:pt>
                <c:pt idx="6">
                  <c:v>98.3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54-46C1-BAB5-AE8FD209C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904136"/>
        <c:axId val="227904520"/>
      </c:lineChart>
      <c:catAx>
        <c:axId val="227904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27904520"/>
        <c:crosses val="autoZero"/>
        <c:auto val="1"/>
        <c:lblAlgn val="ctr"/>
        <c:lblOffset val="100"/>
        <c:noMultiLvlLbl val="0"/>
      </c:catAx>
      <c:valAx>
        <c:axId val="22790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904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44977450842567"/>
          <c:y val="2.1923268560039861E-2"/>
          <c:w val="0.62815808349453772"/>
          <c:h val="0.88957985632961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Лист1!$L$4:$L$13</c:f>
              <c:strCache>
                <c:ptCount val="10"/>
                <c:pt idx="0">
                  <c:v>Нарушение зрения</c:v>
                </c:pt>
                <c:pt idx="1">
                  <c:v>Бронхиальная астма</c:v>
                </c:pt>
                <c:pt idx="2">
                  <c:v>Юношеский артрит</c:v>
                </c:pt>
                <c:pt idx="3">
                  <c:v>Хроническая почечная недостаточность</c:v>
                </c:pt>
                <c:pt idx="4">
                  <c:v>Нарушение слуха</c:v>
                </c:pt>
                <c:pt idx="5">
                  <c:v>ДЦП</c:v>
                </c:pt>
                <c:pt idx="6">
                  <c:v>Сахарный диабет</c:v>
                </c:pt>
                <c:pt idx="7">
                  <c:v>Фенилкетонурия</c:v>
                </c:pt>
                <c:pt idx="8">
                  <c:v>Муковисцидоз</c:v>
                </c:pt>
                <c:pt idx="9">
                  <c:v>Детская спинально-мышечная атрофия</c:v>
                </c:pt>
              </c:strCache>
            </c:strRef>
          </c:cat>
          <c:val>
            <c:numRef>
              <c:f>Лист1!$M$4:$M$13</c:f>
              <c:numCache>
                <c:formatCode>General</c:formatCode>
                <c:ptCount val="10"/>
                <c:pt idx="0">
                  <c:v>0.8</c:v>
                </c:pt>
                <c:pt idx="1">
                  <c:v>0.9</c:v>
                </c:pt>
                <c:pt idx="2">
                  <c:v>22.4</c:v>
                </c:pt>
                <c:pt idx="3">
                  <c:v>27.8</c:v>
                </c:pt>
                <c:pt idx="4">
                  <c:v>37.9</c:v>
                </c:pt>
                <c:pt idx="5">
                  <c:v>74.2</c:v>
                </c:pt>
                <c:pt idx="6">
                  <c:v>87</c:v>
                </c:pt>
                <c:pt idx="7">
                  <c:v>92.9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70-423F-A2E1-013CB2F917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4945359"/>
        <c:axId val="1974942031"/>
      </c:barChart>
      <c:valAx>
        <c:axId val="1974942031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0.19620259702695167"/>
              <c:y val="0.922543912780133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4945359"/>
        <c:crosses val="autoZero"/>
        <c:crossBetween val="between"/>
      </c:valAx>
      <c:catAx>
        <c:axId val="197494535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494203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2652362220927394"/>
          <c:y val="0.3941366462148550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9756429473447082"/>
          <c:y val="0.25010415709426798"/>
          <c:w val="0.66998357026662303"/>
          <c:h val="0.6975151133494158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9B-45D1-9EC2-BB532AB4835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9B-45D1-9EC2-BB532AB48355}"/>
              </c:ext>
            </c:extLst>
          </c:dPt>
          <c:dLbls>
            <c:dLbl>
              <c:idx val="0"/>
              <c:layout>
                <c:manualLayout>
                  <c:x val="-4.9879446012523164E-2"/>
                  <c:y val="-0.267307703152634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800" b="0" i="0" u="none" strike="noStrike" kern="1200" baseline="0">
                        <a:solidFill>
                          <a:schemeClr val="tx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800" b="1" baseline="0" dirty="0">
                        <a:solidFill>
                          <a:srgbClr val="00B05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88,3/</a:t>
                    </a:r>
                    <a:r>
                      <a:rPr lang="en-US" sz="1800" b="1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86,4/</a:t>
                    </a:r>
                    <a:r>
                      <a:rPr lang="en-US" sz="1800" b="1" baseline="0" dirty="0">
                        <a:solidFill>
                          <a:srgbClr val="008AC6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87,6</a:t>
                    </a:r>
                    <a:endParaRPr lang="en-US" sz="1800" b="1" dirty="0">
                      <a:solidFill>
                        <a:srgbClr val="00B05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66387792610627228"/>
                      <c:h val="0.137489337639808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2A9B-45D1-9EC2-BB532AB4835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9B-45D1-9EC2-BB532AB483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186,5 ставок</c:v>
                </c:pt>
                <c:pt idx="1">
                  <c:v>Свободно 17,5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190</c:v>
                </c:pt>
                <c:pt idx="1">
                  <c:v>11.75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9B-45D1-9EC2-BB532AB48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800" dirty="0">
                <a:solidFill>
                  <a:schemeClr val="tx1"/>
                </a:solidFill>
              </a:rPr>
              <a:t>СРЕДНИЙ</a:t>
            </a:r>
            <a:r>
              <a:rPr lang="ru-RU" sz="1800" baseline="0" dirty="0">
                <a:solidFill>
                  <a:schemeClr val="tx1"/>
                </a:solidFill>
              </a:rPr>
              <a:t> </a:t>
            </a:r>
          </a:p>
          <a:p>
            <a:pPr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800" baseline="0" dirty="0">
                <a:solidFill>
                  <a:schemeClr val="tx1"/>
                </a:solidFill>
              </a:rPr>
              <a:t>МЕД. </a:t>
            </a:r>
          </a:p>
          <a:p>
            <a:pPr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800" baseline="0" dirty="0">
                <a:solidFill>
                  <a:schemeClr val="tx1"/>
                </a:solidFill>
              </a:rPr>
              <a:t>ПЕРСОНАЛ</a:t>
            </a:r>
            <a:endParaRPr lang="ru-RU" sz="18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8685804088882316"/>
          <c:y val="0.153029529161922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9204724302906914"/>
          <c:y val="0.22005482141417046"/>
          <c:w val="0.59983006211704604"/>
          <c:h val="0.7799452988582419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22-4135-9A26-7131A1C6B15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22-4135-9A26-7131A1C6B15A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Занято 256,3 ставок</c:v>
                </c:pt>
                <c:pt idx="1">
                  <c:v>Свободно 37,5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289.25</c:v>
                </c:pt>
                <c:pt idx="1">
                  <c:v>28.25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22-4135-9A26-7131A1C6B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200"/>
            </a:pPr>
            <a:r>
              <a:rPr lang="ru-RU" sz="1200"/>
              <a:t>ВСЕ ДОЛЖНОСТИ</a:t>
            </a:r>
          </a:p>
        </c:rich>
      </c:tx>
      <c:layout>
        <c:manualLayout>
          <c:xMode val="edge"/>
          <c:yMode val="edge"/>
          <c:x val="0.16242447326890488"/>
          <c:y val="0.1811335824514362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9212377984895421E-3"/>
          <c:y val="1.9605758896408365E-2"/>
          <c:w val="0.97959750503912268"/>
          <c:h val="0.926970004044851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47-4169-BEC4-9CDD522FA33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47-4169-BEC4-9CDD522FA33D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Занято 116,5 ставок</c:v>
                </c:pt>
                <c:pt idx="1">
                  <c:v>Свободно 5,5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116.59</c:v>
                </c:pt>
                <c:pt idx="1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47-4169-BEC4-9CDD522FA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0.82693</cdr:x>
      <cdr:y>0.24182</cdr:y>
    </cdr:from>
    <cdr:to>
      <cdr:x>0.85283</cdr:x>
      <cdr:y>0.33664</cdr:y>
    </cdr:to>
    <cdr:sp macro="" textlink="">
      <cdr:nvSpPr>
        <cdr:cNvPr id="2" name="Стрелка вниз 1"/>
        <cdr:cNvSpPr/>
      </cdr:nvSpPr>
      <cdr:spPr>
        <a:xfrm xmlns:a="http://schemas.openxmlformats.org/drawingml/2006/main" rot="10800000">
          <a:off x="8775084" y="1310317"/>
          <a:ext cx="274789" cy="513803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>
            <a:latin typeface="Roboto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15FD0-162C-4408-834F-0C182E47DED1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8AE49-CA5A-407B-BA80-390581AC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76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853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3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9.jpe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8.jpeg"/><Relationship Id="rId3" Type="http://schemas.openxmlformats.org/officeDocument/2006/relationships/image" Target="../media/image35.jpeg"/><Relationship Id="rId7" Type="http://schemas.openxmlformats.org/officeDocument/2006/relationships/image" Target="../media/image42.png"/><Relationship Id="rId12" Type="http://schemas.openxmlformats.org/officeDocument/2006/relationships/image" Target="../media/image4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47.pn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6.jpeg"/><Relationship Id="rId9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70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png"/><Relationship Id="rId7" Type="http://schemas.openxmlformats.org/officeDocument/2006/relationships/image" Target="../media/image7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svg"/><Relationship Id="rId10" Type="http://schemas.openxmlformats.org/officeDocument/2006/relationships/image" Target="../media/image78.jpeg"/><Relationship Id="rId4" Type="http://schemas.openxmlformats.org/officeDocument/2006/relationships/image" Target="../media/image72.png"/><Relationship Id="rId9" Type="http://schemas.openxmlformats.org/officeDocument/2006/relationships/image" Target="../media/image7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jpeg"/><Relationship Id="rId7" Type="http://schemas.openxmlformats.org/officeDocument/2006/relationships/image" Target="../media/image93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id779143244" TargetMode="External"/><Relationship Id="rId3" Type="http://schemas.openxmlformats.org/officeDocument/2006/relationships/image" Target="../media/image104.jpeg"/><Relationship Id="rId7" Type="http://schemas.openxmlformats.org/officeDocument/2006/relationships/hyperlink" Target="https://t.me/vaschdoctor" TargetMode="External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gp122.mos.ru/" TargetMode="External"/><Relationship Id="rId11" Type="http://schemas.openxmlformats.org/officeDocument/2006/relationships/image" Target="../media/image109.png"/><Relationship Id="rId5" Type="http://schemas.openxmlformats.org/officeDocument/2006/relationships/image" Target="../media/image106.jpeg"/><Relationship Id="rId10" Type="http://schemas.openxmlformats.org/officeDocument/2006/relationships/image" Target="../media/image108.png"/><Relationship Id="rId4" Type="http://schemas.openxmlformats.org/officeDocument/2006/relationships/image" Target="../media/image105.jpeg"/><Relationship Id="rId9" Type="http://schemas.openxmlformats.org/officeDocument/2006/relationships/image" Target="../media/image10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/>
          <a:stretch/>
        </p:blipFill>
        <p:spPr>
          <a:xfrm>
            <a:off x="0" y="-27384"/>
            <a:ext cx="12192000" cy="688538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1559496" y="692696"/>
            <a:ext cx="9005510" cy="2263891"/>
          </a:xfrm>
        </p:spPr>
        <p:txBody>
          <a:bodyPr anchor="t">
            <a:noAutofit/>
          </a:bodyPr>
          <a:lstStyle/>
          <a:p>
            <a:r>
              <a:rPr lang="ru-RU" sz="8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</a:t>
            </a:r>
            <a:r>
              <a:rPr lang="en-US" sz="8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br>
              <a:rPr lang="ru-RU" sz="8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80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</a:t>
            </a:r>
            <a:r>
              <a:rPr lang="en-US" sz="80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202</a:t>
            </a:r>
            <a:r>
              <a:rPr lang="ru-RU" sz="80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 год</a:t>
            </a:r>
            <a:r>
              <a:rPr lang="en-US" sz="80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80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56870" y="3316627"/>
            <a:ext cx="11078260" cy="22978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48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И.о</a:t>
            </a:r>
            <a:r>
              <a:rPr lang="ru-RU" sz="48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главного врача</a:t>
            </a:r>
          </a:p>
          <a:p>
            <a:pPr algn="l">
              <a:lnSpc>
                <a:spcPct val="120000"/>
              </a:lnSpc>
            </a:pPr>
            <a:r>
              <a:rPr lang="ru-RU" sz="48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ГБУЗ «ДГП №122 ДЗМ» </a:t>
            </a:r>
          </a:p>
          <a:p>
            <a:pPr algn="l">
              <a:lnSpc>
                <a:spcPct val="120000"/>
              </a:lnSpc>
            </a:pPr>
            <a:r>
              <a:rPr lang="ru-RU" sz="48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Хаустовой Галины Геннадьевны</a:t>
            </a:r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>
          <a:xfrm>
            <a:off x="556870" y="3140968"/>
            <a:ext cx="10153203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>
          <a:xfrm>
            <a:off x="531898" y="829987"/>
            <a:ext cx="11161240" cy="2129962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49986" y="1987004"/>
            <a:ext cx="3138075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43488/</a:t>
            </a:r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45113/</a:t>
            </a:r>
            <a:r>
              <a:rPr lang="ru-RU" sz="2400" b="1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46596</a:t>
            </a:r>
            <a:endParaRPr lang="ru-RU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3967707" y="1857121"/>
            <a:ext cx="3665549" cy="902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37086/</a:t>
            </a: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44335/</a:t>
            </a:r>
            <a:r>
              <a:rPr lang="ru-RU" sz="2800" b="1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42677</a:t>
            </a: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8158520" y="1985380"/>
            <a:ext cx="3009354" cy="645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u="sng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85,3%/</a:t>
            </a:r>
            <a:r>
              <a:rPr lang="ru-RU" sz="2800" b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98,3%/</a:t>
            </a:r>
            <a:r>
              <a:rPr lang="ru-RU" sz="2800" b="1" u="sng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91,6%</a:t>
            </a:r>
            <a:endParaRPr lang="ru-RU" sz="1200" b="1" u="sng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642831" y="4492994"/>
            <a:ext cx="10419050" cy="20867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         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от числа осмотренных (%)</a:t>
            </a:r>
          </a:p>
          <a:p>
            <a:pPr algn="r"/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 </a:t>
            </a:r>
          </a:p>
          <a:p>
            <a:r>
              <a:rPr lang="en-US" sz="2800" b="1" dirty="0"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группа              </a:t>
            </a:r>
            <a:r>
              <a:rPr lang="ru-RU" sz="2800" b="1" u="sng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11685/</a:t>
            </a:r>
            <a:r>
              <a:rPr lang="ru-RU" sz="2800" b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12474/</a:t>
            </a:r>
            <a:r>
              <a:rPr lang="ru-RU" sz="2800" b="1" u="sng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13849</a:t>
            </a:r>
            <a:r>
              <a:rPr lang="ru-RU" sz="2800" b="1" u="sng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</a:t>
            </a: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</a:t>
            </a:r>
            <a:r>
              <a:rPr lang="ru-RU" sz="28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31,5/</a:t>
            </a: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28,1/</a:t>
            </a:r>
            <a:r>
              <a:rPr lang="ru-RU" sz="2800" b="1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32,5</a:t>
            </a: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</a:t>
            </a:r>
          </a:p>
          <a:p>
            <a:r>
              <a:rPr lang="en-US" sz="2800" b="1" dirty="0"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группа              </a:t>
            </a:r>
            <a:r>
              <a:rPr lang="ru-RU" sz="2800" b="1" u="sng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20540/</a:t>
            </a:r>
            <a:r>
              <a:rPr lang="ru-RU" sz="2800" b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26256/</a:t>
            </a:r>
            <a:r>
              <a:rPr lang="ru-RU" sz="2800" b="1" u="sng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23536</a:t>
            </a: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</a:t>
            </a:r>
            <a:r>
              <a:rPr lang="ru-RU" sz="28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55,4/</a:t>
            </a: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59,2/</a:t>
            </a:r>
            <a:r>
              <a:rPr lang="ru-RU" sz="2800" b="1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55,1</a:t>
            </a: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</a:t>
            </a:r>
          </a:p>
          <a:p>
            <a:r>
              <a:rPr lang="en-US" sz="2800" b="1" dirty="0"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III </a:t>
            </a: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группа                </a:t>
            </a:r>
            <a:r>
              <a:rPr lang="ru-RU" sz="28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3932/</a:t>
            </a: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4449/</a:t>
            </a:r>
            <a:r>
              <a:rPr lang="ru-RU" sz="2800" b="1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4289</a:t>
            </a: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</a:t>
            </a:r>
            <a:r>
              <a:rPr lang="ru-RU" sz="28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10,6/</a:t>
            </a: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10,0/</a:t>
            </a:r>
            <a:r>
              <a:rPr lang="ru-RU" sz="2800" b="1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10,0</a:t>
            </a: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</a:t>
            </a:r>
          </a:p>
          <a:p>
            <a:r>
              <a:rPr lang="en-US" sz="2800" b="1" dirty="0"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VI </a:t>
            </a: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группа                       </a:t>
            </a:r>
            <a:r>
              <a:rPr lang="ru-RU" sz="28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0/</a:t>
            </a: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8/</a:t>
            </a:r>
            <a:r>
              <a:rPr lang="ru-RU" sz="2800" b="1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       </a:t>
            </a:r>
            <a:r>
              <a:rPr lang="ru-RU" sz="28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0/</a:t>
            </a: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0,02/</a:t>
            </a:r>
            <a:r>
              <a:rPr lang="ru-RU" sz="2800" b="1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</a:t>
            </a:r>
          </a:p>
          <a:p>
            <a:r>
              <a:rPr lang="en-US" sz="2800" b="1" dirty="0">
                <a:solidFill>
                  <a:srgbClr val="FF0000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V  </a:t>
            </a:r>
            <a:r>
              <a:rPr lang="ru-RU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группа                  </a:t>
            </a:r>
            <a:r>
              <a:rPr lang="ru-RU" sz="28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929/</a:t>
            </a: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1148/</a:t>
            </a:r>
            <a:r>
              <a:rPr lang="ru-RU" sz="2800" b="1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1003</a:t>
            </a:r>
            <a:r>
              <a:rPr lang="ru-RU" sz="28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</a:t>
            </a:r>
            <a:r>
              <a:rPr lang="ru-RU" sz="28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2,5/</a:t>
            </a: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2,6/</a:t>
            </a:r>
            <a:r>
              <a:rPr lang="ru-RU" sz="2800" b="1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2,4</a:t>
            </a: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</a:t>
            </a:r>
          </a:p>
          <a:p>
            <a:r>
              <a:rPr lang="ru-RU" sz="20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</a:t>
            </a:r>
          </a:p>
          <a:p>
            <a:r>
              <a:rPr lang="ru-RU" sz="20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*Критерии диагностики и взятия на Д-учет 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119336" y="3452649"/>
            <a:ext cx="121278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28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ПО ГРУППАМ ЗДОРОВЬЯ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51309" y="692696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744134" y="1164400"/>
            <a:ext cx="2141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606112" y="940861"/>
            <a:ext cx="255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160530" y="1048280"/>
            <a:ext cx="2533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Выполнение</a:t>
            </a:r>
          </a:p>
        </p:txBody>
      </p: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755697" y="252050"/>
            <a:ext cx="10801350" cy="541655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ОСМОТРЫ </a:t>
            </a:r>
            <a:br>
              <a:rPr lang="ru-RU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(приказ Минздрава РФ 514н, с сентября 2025 приказ 211н)</a:t>
            </a:r>
          </a:p>
        </p:txBody>
      </p:sp>
      <p:sp>
        <p:nvSpPr>
          <p:cNvPr id="30" name="Овал 29"/>
          <p:cNvSpPr/>
          <p:nvPr/>
        </p:nvSpPr>
        <p:spPr>
          <a:xfrm>
            <a:off x="8249180" y="899516"/>
            <a:ext cx="1079898" cy="98854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55697" y="926193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0" y="1130761"/>
            <a:ext cx="623076" cy="623076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4626711" y="89368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663" y="1156939"/>
            <a:ext cx="587901" cy="5879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52" y="1155429"/>
            <a:ext cx="512954" cy="512954"/>
          </a:xfrm>
          <a:prstGeom prst="rect">
            <a:avLst/>
          </a:prstGeom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4736232" y="4401426"/>
            <a:ext cx="2232248" cy="1988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527F457-F054-4D45-9FFC-445B897B3398}"/>
              </a:ext>
            </a:extLst>
          </p:cNvPr>
          <p:cNvSpPr/>
          <p:nvPr/>
        </p:nvSpPr>
        <p:spPr>
          <a:xfrm>
            <a:off x="1438765" y="2533376"/>
            <a:ext cx="10255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highlight>
                  <a:srgbClr val="A4B856"/>
                </a:highlight>
              </a:rPr>
              <a:t>Дети у которых впервые выявлены заболевания взяты на диспансерное наблюдение</a:t>
            </a:r>
            <a:endParaRPr lang="ru-RU" dirty="0"/>
          </a:p>
        </p:txBody>
      </p:sp>
      <p:sp>
        <p:nvSpPr>
          <p:cNvPr id="24" name="Стрелка вверх 23"/>
          <p:cNvSpPr/>
          <p:nvPr/>
        </p:nvSpPr>
        <p:spPr>
          <a:xfrm>
            <a:off x="11033923" y="1808381"/>
            <a:ext cx="199089" cy="57515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>
            <a:off x="11693138" y="4624757"/>
            <a:ext cx="227716" cy="42184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4">
            <a:extLst>
              <a:ext uri="{FF2B5EF4-FFF2-40B4-BE49-F238E27FC236}">
                <a16:creationId xmlns:a16="http://schemas.microsoft.com/office/drawing/2014/main" id="{B2BC8E72-4899-4083-A650-D4E620FC94E8}"/>
              </a:ext>
            </a:extLst>
          </p:cNvPr>
          <p:cNvSpPr/>
          <p:nvPr/>
        </p:nvSpPr>
        <p:spPr>
          <a:xfrm rot="10646539">
            <a:off x="11755954" y="6301756"/>
            <a:ext cx="180020" cy="2538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8424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6291" y="81054"/>
            <a:ext cx="12251804" cy="1734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4000" b="1" dirty="0">
                <a:latin typeface="Roboto" panose="0200000000000000000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(на 1000 прикрепленного населения) </a:t>
            </a:r>
            <a:b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Общая заболеваемость </a:t>
            </a:r>
            <a:r>
              <a:rPr lang="ru-RU" sz="40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3501,0/</a:t>
            </a:r>
            <a:r>
              <a:rPr lang="ru-RU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3114,9/</a:t>
            </a:r>
            <a:r>
              <a:rPr lang="ru-RU" sz="4000" b="1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3174,5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5575" y="764704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862BEDA2-60E6-4D20-9E88-17344C9815C1}"/>
              </a:ext>
            </a:extLst>
          </p:cNvPr>
          <p:cNvSpPr/>
          <p:nvPr/>
        </p:nvSpPr>
        <p:spPr>
          <a:xfrm>
            <a:off x="10630209" y="6398221"/>
            <a:ext cx="57037" cy="919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https://thumbs.dreamstime.com/b/%D0%B2%D0%B5%D0%BA%D1%82%D0%BE%D1%80-%D0%BB%D0%B5%D0%B3%D0%BA%D0%B9-%D0%B8%D0%BA%D0%BE%D0%BD%D1%8B-74984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168" y="2262865"/>
            <a:ext cx="537702" cy="53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thumbs.dreamstime.com/b/%D0%BA%D0%BE%D1%81%D1%82%D0%BE%D1%87%D0%BA%D0%B0-%D0%B4%D0%BB%D1%8F-%D0%B7%D0%BD%D0%B0%D1%87%D0%BA%D0%B0-%D0%BA%D1%80%D1%83%D0%B3%D0%B0-%D1%81%D0%BE%D0%B1%D0%B0%D0%BA%D0%B8-1186871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80" y="3465375"/>
            <a:ext cx="440236" cy="44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avatars.mds.yandex.net/i?id=6a26636072c688c4b67bd52bfc2c3ba4618d3fbd-6332308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538" y="3048623"/>
            <a:ext cx="478081" cy="47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vseokozhe.com/wp-content/uploads/2023/09/shutterstock-1849136077-scal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65459" y="3823494"/>
            <a:ext cx="561116" cy="47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bpsbioscience.com/media/wysiwyg/Canc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873" y="5570057"/>
            <a:ext cx="504415" cy="5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media.istockphoto.com/vectors/kidneys-colored-vector-icon-vector-id494219820?k=6&amp;m=494219820&amp;s=612x612&amp;w=0&amp;h=xi5DYRrJt5Kz--8DwGrM5uu_boqntl5h2WGU7rFf_aM=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591" y="4760037"/>
            <a:ext cx="495868" cy="49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20" descr="https://www.svgrepo.com/show/284244/stomach.svg"/>
          <p:cNvSpPr>
            <a:spLocks noChangeAspect="1" noChangeArrowheads="1"/>
          </p:cNvSpPr>
          <p:nvPr/>
        </p:nvSpPr>
        <p:spPr bwMode="auto">
          <a:xfrm>
            <a:off x="155575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2" descr="https://www.svgrepo.com/show/284244/stomach.svg"/>
          <p:cNvSpPr>
            <a:spLocks noChangeAspect="1" noChangeArrowheads="1"/>
          </p:cNvSpPr>
          <p:nvPr/>
        </p:nvSpPr>
        <p:spPr bwMode="auto">
          <a:xfrm>
            <a:off x="9984432" y="5229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6" name="Picture 24" descr="https://thumbs.dreamstime.com/b/%D1%87%D0%B5-%D0%BE%D0%B2%D0%B5%D1%87%D0%B5%D1%81%D0%BA%D0%B8%D0%B9-%D0%B7%D0%BD%D0%B0%D1%87%D0%BE%D0%BA-%D0%B6%D0%B8%D0%B2%D0%BE%D1%82%D0%B0-%D0%B2-%D1%81%D1%82%D0%B8-%D0%B5-%D1%88%D0%B0%D1%80%D0%B6%D0%B0-%D0%B8%D0%B7%D0%BE-%D0%B8%D1%80%D0%BE%D0%B2%D0%B0%D0%BD%D0%BD%D1%8B%D0%B9-%D0%BD%D0%B0-%D0%B1%D0%B5-%D0%BE%D0%B9-%D0%BF%D1%80%D0%B5-8434449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444" y="4171412"/>
            <a:ext cx="649928" cy="64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covid-19 стоп,  png thumbnai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716" y="6170968"/>
            <a:ext cx="549800" cy="5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s://www.star-ayurveda.com/wp-content/uploads/2015/09/probleme-cardiovascular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310" y="5986251"/>
            <a:ext cx="526828" cy="5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https://thumbs.dreamstime.com/b/%D0%B7%D0%BD%D0%B0%D1%87%D0%BE%D0%BA-%D1%81%D0%BB%D0%BE%D0%BC%D0%B0%D0%BD%D0%BD%D0%BE%D0%B9-%D0%BA%D0%BE%D1%81%D1%82%D0%B8-%D0%B2%D0%B5%D0%BA%D1%82%D0%BE%D1%80%D0%BD%D1%8B%D0%B5-%D1%81%D0%B8%D0%BC%D0%B2%D0%BE%D0%BB%D1%8B-%D0%BE%D1%80%D0%B0%D0%BD%D0%B6%D0%B5%D0%B2%D0%BE%D0%B3%D0%BE-%D1%86%D0%B2%D0%B5%D1%82%D0%B0-%D1%81%D0%BB%D0%BE%D0%BC%D0%B0%D0%BD%D0%BD%D0%B0%D1%8F-22554942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750" y="2531716"/>
            <a:ext cx="536195" cy="53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112877" y="1968816"/>
            <a:ext cx="6149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</a:rPr>
              <a:t>Общая заболеваемость детей до 18 лет 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</a:rPr>
              <a:t>по основным </a:t>
            </a:r>
            <a:r>
              <a:rPr lang="ru-RU" sz="2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классам заболеваний </a:t>
            </a:r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‰)</a:t>
            </a:r>
            <a:endParaRPr lang="ru-RU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4" name="Picture 32" descr="https://w7.pngwing.com/pngs/99/460/png-transparent-circle-eye-eyeball-interface-pupil-view-watch-revamp-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00575" y="2394586"/>
            <a:ext cx="396520" cy="39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трелка вверх 20"/>
          <p:cNvSpPr/>
          <p:nvPr/>
        </p:nvSpPr>
        <p:spPr>
          <a:xfrm flipV="1">
            <a:off x="9608156" y="1108493"/>
            <a:ext cx="216024" cy="443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Picture background"/>
          <p:cNvSpPr>
            <a:spLocks noChangeAspect="1" noChangeArrowheads="1"/>
          </p:cNvSpPr>
          <p:nvPr/>
        </p:nvSpPr>
        <p:spPr bwMode="auto">
          <a:xfrm>
            <a:off x="11289459" y="6089956"/>
            <a:ext cx="630481" cy="63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318" y="2256226"/>
            <a:ext cx="547228" cy="5361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808" y="5130991"/>
            <a:ext cx="501217" cy="501217"/>
          </a:xfrm>
          <a:prstGeom prst="rect">
            <a:avLst/>
          </a:prstGeom>
        </p:spPr>
      </p:pic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C001BA29-003F-46E2-91CD-526F7A6F71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874753"/>
              </p:ext>
            </p:extLst>
          </p:nvPr>
        </p:nvGraphicFramePr>
        <p:xfrm>
          <a:off x="243841" y="2961328"/>
          <a:ext cx="10564229" cy="3482856"/>
        </p:xfrm>
        <a:graphic>
          <a:graphicData uri="http://schemas.openxmlformats.org/drawingml/2006/table">
            <a:tbl>
              <a:tblPr/>
              <a:tblGrid>
                <a:gridCol w="314491">
                  <a:extLst>
                    <a:ext uri="{9D8B030D-6E8A-4147-A177-3AD203B41FA5}">
                      <a16:colId xmlns:a16="http://schemas.microsoft.com/office/drawing/2014/main" val="2070141527"/>
                    </a:ext>
                  </a:extLst>
                </a:gridCol>
                <a:gridCol w="5662107">
                  <a:extLst>
                    <a:ext uri="{9D8B030D-6E8A-4147-A177-3AD203B41FA5}">
                      <a16:colId xmlns:a16="http://schemas.microsoft.com/office/drawing/2014/main" val="960057155"/>
                    </a:ext>
                  </a:extLst>
                </a:gridCol>
                <a:gridCol w="731919">
                  <a:extLst>
                    <a:ext uri="{9D8B030D-6E8A-4147-A177-3AD203B41FA5}">
                      <a16:colId xmlns:a16="http://schemas.microsoft.com/office/drawing/2014/main" val="4706732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6581222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608284487"/>
                    </a:ext>
                  </a:extLst>
                </a:gridCol>
                <a:gridCol w="2415552">
                  <a:extLst>
                    <a:ext uri="{9D8B030D-6E8A-4147-A177-3AD203B41FA5}">
                      <a16:colId xmlns:a16="http://schemas.microsoft.com/office/drawing/2014/main" val="3436482872"/>
                    </a:ext>
                  </a:extLst>
                </a:gridCol>
              </a:tblGrid>
              <a:tr h="586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п/п</a:t>
                      </a:r>
                    </a:p>
                  </a:txBody>
                  <a:tcPr marL="9459" marR="9459" marT="9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Наименование показателя</a:t>
                      </a:r>
                    </a:p>
                  </a:txBody>
                  <a:tcPr marL="9459" marR="9459" marT="9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2023</a:t>
                      </a:r>
                    </a:p>
                  </a:txBody>
                  <a:tcPr marL="9459" marR="9459" marT="9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2024</a:t>
                      </a:r>
                    </a:p>
                  </a:txBody>
                  <a:tcPr marL="9459" marR="9459" marT="9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2025</a:t>
                      </a:r>
                    </a:p>
                  </a:txBody>
                  <a:tcPr marL="9459" marR="9459" marT="9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Динамика изменений показателя, %</a:t>
                      </a:r>
                    </a:p>
                  </a:txBody>
                  <a:tcPr marL="9459" marR="9459" marT="9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734340"/>
                  </a:ext>
                </a:extLst>
              </a:tr>
              <a:tr h="1980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1.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Болезни органов дыхания (ОРВИ, </a:t>
                      </a:r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ГРИПП В 6 РАЗ 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  )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1741,7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1516,8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1601,7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-8,0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920899"/>
                  </a:ext>
                </a:extLst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2.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Болезни глаза и его придаточного аппарата 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402,9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386,1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416,1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3,3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0956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3.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Травмы, отравления и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некоторые другие последствия воздействия внешних причин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205,3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221,9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249,1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21,3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184099"/>
                  </a:ext>
                </a:extLst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4.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Болезни нервной системы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202,2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169,6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152,3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-27,8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725833"/>
                  </a:ext>
                </a:extLst>
              </a:tr>
              <a:tr h="1168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5.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Болезни костно-мышечной системы и соединительной ткани 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216,9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166,8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156,6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-24,7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2869918"/>
                  </a:ext>
                </a:extLst>
              </a:tr>
              <a:tr h="175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6.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Болезни эндокринной системы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,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расстройства питания и нарушения обмена веществ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102,1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124,2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136,8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34,0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683454"/>
                  </a:ext>
                </a:extLst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7.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Болезни органов пищеварения 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125,6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119,1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96,8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-22,9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761857"/>
                  </a:ext>
                </a:extLst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8.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Болезни мочеполовой системы 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100,1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91,7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84,1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-16,0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010813"/>
                  </a:ext>
                </a:extLst>
              </a:tr>
              <a:tr h="896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9.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Врожденные аномалии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(пороки развития), деформации и хромосомные нарушения 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80,9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71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63,3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-21,8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35625"/>
                  </a:ext>
                </a:extLst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10.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Инфекционные и паразитарные болезни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42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43,8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45,2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7,6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6906539"/>
                  </a:ext>
                </a:extLst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11.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Новообразования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24,8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20,4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17,4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-29,8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526423"/>
                  </a:ext>
                </a:extLst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12.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Болезни системы кровообращения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16,5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14,7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14,4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-12,7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968946"/>
                  </a:ext>
                </a:extLst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13.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Covid -19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15,5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13,4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1,9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-87,7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838461"/>
                  </a:ext>
                </a:extLst>
              </a:tr>
            </a:tbl>
          </a:graphicData>
        </a:graphic>
      </p:graphicFrame>
      <p:sp>
        <p:nvSpPr>
          <p:cNvPr id="24" name="Стрелка вверх 20">
            <a:extLst>
              <a:ext uri="{FF2B5EF4-FFF2-40B4-BE49-F238E27FC236}">
                <a16:creationId xmlns:a16="http://schemas.microsoft.com/office/drawing/2014/main" id="{C3E09453-70B1-40DA-AE5A-8B6C061E1A49}"/>
              </a:ext>
            </a:extLst>
          </p:cNvPr>
          <p:cNvSpPr/>
          <p:nvPr/>
        </p:nvSpPr>
        <p:spPr>
          <a:xfrm rot="10800000" flipH="1" flipV="1">
            <a:off x="4799856" y="3526704"/>
            <a:ext cx="72008" cy="22031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20860E-D2DD-4E39-921E-7A1A4DC94CE3}"/>
              </a:ext>
            </a:extLst>
          </p:cNvPr>
          <p:cNvSpPr txBox="1"/>
          <p:nvPr/>
        </p:nvSpPr>
        <p:spPr>
          <a:xfrm>
            <a:off x="54321" y="1540878"/>
            <a:ext cx="121446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*Отмечается 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общей заболеваемости детей с 2023 года,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связано с 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повышением критериев взятия на Д-учет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0903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3352" y="15994"/>
            <a:ext cx="10297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4000" b="1" dirty="0">
                <a:latin typeface="Roboto" panose="0200000000000000000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  <a:r>
              <a:rPr lang="ru-RU" sz="40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2023/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2024/</a:t>
            </a:r>
            <a:r>
              <a:rPr lang="ru-RU" sz="1600" b="1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2025</a:t>
            </a:r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2400" dirty="0"/>
          </a:p>
        </p:txBody>
      </p:sp>
      <p:sp>
        <p:nvSpPr>
          <p:cNvPr id="9" name="Объект 8"/>
          <p:cNvSpPr txBox="1">
            <a:spLocks/>
          </p:cNvSpPr>
          <p:nvPr/>
        </p:nvSpPr>
        <p:spPr>
          <a:xfrm>
            <a:off x="1847528" y="2830361"/>
            <a:ext cx="8064896" cy="432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dirty="0"/>
              <a:t>ЗАБОЛЕВАЕМОСТЬ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ПОДРОСТКОВ</a:t>
            </a:r>
            <a:r>
              <a:rPr lang="ru-RU" sz="3200" b="1" dirty="0"/>
              <a:t> 15-17 ЛЕТ</a:t>
            </a:r>
          </a:p>
        </p:txBody>
      </p:sp>
      <p:pic>
        <p:nvPicPr>
          <p:cNvPr id="6146" name="Picture 2" descr="https://images-na.ssl-images-amazon.com/images/I/710AezCiTx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467249"/>
            <a:ext cx="1398697" cy="78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mages-na.ssl-images-amazon.com/images/I/710AezCiTx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393" y="2465150"/>
            <a:ext cx="1435050" cy="80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avatars.mds.yandex.net/i?id=6a26636072c688c4b67bd52bfc2c3ba4618d3fbd-6332308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850" y="4830753"/>
            <a:ext cx="519724" cy="51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vseokozhe.com/wp-content/uploads/2023/09/shutterstock-1849136077-scal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97768" y="4307905"/>
            <a:ext cx="647026" cy="54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thumbs.dreamstime.com/b/%D0%BA%D0%BE%D1%81%D1%82%D0%BE%D1%87%D0%BA%D0%B0-%D0%B4%D0%BB%D1%8F-%D0%B7%D0%BD%D0%B0%D1%87%D0%BA%D0%B0-%D0%BA%D1%80%D1%83%D0%B3%D0%B0-%D1%81%D0%BE%D0%B1%D0%B0%D0%BA%D0%B8-1186871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925" y="3917951"/>
            <a:ext cx="440236" cy="44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thumbs.dreamstime.com/b/%D0%B2%D0%B5%D0%BA%D1%82%D0%BE%D1%80-%D0%BB%D0%B5%D0%B3%D0%BA%D0%B9-%D0%B8%D0%BA%D0%BE%D0%BD%D1%8B-74984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3423432"/>
            <a:ext cx="451578" cy="45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2" descr="https://w7.pngwing.com/pngs/99/460/png-transparent-circle-eye-eyeball-interface-pupil-view-watch-revamp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15930" y="3638769"/>
            <a:ext cx="472481" cy="4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https://media.istockphoto.com/vectors/kidneys-colored-vector-icon-vector-id494219820?k=6&amp;m=494219820&amp;s=612x612&amp;w=0&amp;h=xi5DYRrJt5Kz--8DwGrM5uu_boqntl5h2WGU7rFf_aM=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582" y="4602569"/>
            <a:ext cx="495868" cy="49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верх 19"/>
          <p:cNvSpPr/>
          <p:nvPr/>
        </p:nvSpPr>
        <p:spPr>
          <a:xfrm rot="10800000" flipV="1">
            <a:off x="8986416" y="1351536"/>
            <a:ext cx="112039" cy="51972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14" descr="https://bpsbioscience.com/media/wysiwyg/Cance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451" y="5962372"/>
            <a:ext cx="504415" cy="5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4" descr="https://thumbs.dreamstime.com/b/%D1%87%D0%B5-%D0%BE%D0%B2%D0%B5%D1%87%D0%B5%D1%81%D0%BA%D0%B8%D0%B9-%D0%B7%D0%BD%D0%B0%D1%87%D0%BE%D0%BA-%D0%B6%D0%B8%D0%B2%D0%BE%D1%82%D0%B0-%D0%B2-%D1%81%D1%82%D0%B8-%D0%B5-%D1%88%D0%B0%D1%80%D0%B6%D0%B0-%D0%B8%D0%B7%D0%BE-%D0%B8%D1%80%D0%BE%D0%B2%D0%B0%D0%BD%D0%BD%D1%8B%D0%B9-%D0%BD%D0%B0-%D0%B1%D0%B5-%D0%BE%D0%B9-%D0%BF%D1%80%D0%B5-8434449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918" y="5154496"/>
            <a:ext cx="649928" cy="64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8" descr="https://www.star-ayurveda.com/wp-content/uploads/2015/09/probleme-cardiovascular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857" y="5547588"/>
            <a:ext cx="503937" cy="5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6" descr="covid-19 стоп,  png thumbnai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145" y="6173371"/>
            <a:ext cx="413965" cy="41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Прямая соединительная линия 25"/>
          <p:cNvCxnSpPr>
            <a:cxnSpLocks/>
          </p:cNvCxnSpPr>
          <p:nvPr/>
        </p:nvCxnSpPr>
        <p:spPr>
          <a:xfrm>
            <a:off x="263352" y="643650"/>
            <a:ext cx="10153203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2">
            <a:extLst>
              <a:ext uri="{FF2B5EF4-FFF2-40B4-BE49-F238E27FC236}">
                <a16:creationId xmlns:a16="http://schemas.microsoft.com/office/drawing/2014/main" id="{440FE878-647B-429F-9D17-5510069469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002728"/>
              </p:ext>
            </p:extLst>
          </p:nvPr>
        </p:nvGraphicFramePr>
        <p:xfrm>
          <a:off x="1415480" y="836712"/>
          <a:ext cx="7560840" cy="163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408">
                  <a:extLst>
                    <a:ext uri="{9D8B030D-6E8A-4147-A177-3AD203B41FA5}">
                      <a16:colId xmlns:a16="http://schemas.microsoft.com/office/drawing/2014/main" val="2405674873"/>
                    </a:ext>
                  </a:extLst>
                </a:gridCol>
                <a:gridCol w="753680">
                  <a:extLst>
                    <a:ext uri="{9D8B030D-6E8A-4147-A177-3AD203B41FA5}">
                      <a16:colId xmlns:a16="http://schemas.microsoft.com/office/drawing/2014/main" val="860844334"/>
                    </a:ext>
                  </a:extLst>
                </a:gridCol>
                <a:gridCol w="753680">
                  <a:extLst>
                    <a:ext uri="{9D8B030D-6E8A-4147-A177-3AD203B41FA5}">
                      <a16:colId xmlns:a16="http://schemas.microsoft.com/office/drawing/2014/main" val="339042428"/>
                    </a:ext>
                  </a:extLst>
                </a:gridCol>
                <a:gridCol w="753680">
                  <a:extLst>
                    <a:ext uri="{9D8B030D-6E8A-4147-A177-3AD203B41FA5}">
                      <a16:colId xmlns:a16="http://schemas.microsoft.com/office/drawing/2014/main" val="2511960771"/>
                    </a:ext>
                  </a:extLst>
                </a:gridCol>
                <a:gridCol w="3321392">
                  <a:extLst>
                    <a:ext uri="{9D8B030D-6E8A-4147-A177-3AD203B41FA5}">
                      <a16:colId xmlns:a16="http://schemas.microsoft.com/office/drawing/2014/main" val="1652329370"/>
                    </a:ext>
                  </a:extLst>
                </a:gridCol>
              </a:tblGrid>
              <a:tr h="40967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Заболеваемость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Динамика показателя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092520"/>
                  </a:ext>
                </a:extLst>
              </a:tr>
              <a:tr h="40967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Сахарный диабет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+13,6%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000782"/>
                  </a:ext>
                </a:extLst>
              </a:tr>
              <a:tr h="40967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Ожирение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+19,3%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339062"/>
                  </a:ext>
                </a:extLst>
              </a:tr>
              <a:tr h="40967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ДЦП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-4,9%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583575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D4C627DC-3347-40A8-A8DD-8F8B008C0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343075"/>
              </p:ext>
            </p:extLst>
          </p:nvPr>
        </p:nvGraphicFramePr>
        <p:xfrm>
          <a:off x="318158" y="3314853"/>
          <a:ext cx="8834930" cy="3097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832">
                  <a:extLst>
                    <a:ext uri="{9D8B030D-6E8A-4147-A177-3AD203B41FA5}">
                      <a16:colId xmlns:a16="http://schemas.microsoft.com/office/drawing/2014/main" val="1294351388"/>
                    </a:ext>
                  </a:extLst>
                </a:gridCol>
                <a:gridCol w="4523114">
                  <a:extLst>
                    <a:ext uri="{9D8B030D-6E8A-4147-A177-3AD203B41FA5}">
                      <a16:colId xmlns:a16="http://schemas.microsoft.com/office/drawing/2014/main" val="913306303"/>
                    </a:ext>
                  </a:extLst>
                </a:gridCol>
                <a:gridCol w="948646">
                  <a:extLst>
                    <a:ext uri="{9D8B030D-6E8A-4147-A177-3AD203B41FA5}">
                      <a16:colId xmlns:a16="http://schemas.microsoft.com/office/drawing/2014/main" val="1416636154"/>
                    </a:ext>
                  </a:extLst>
                </a:gridCol>
                <a:gridCol w="996660">
                  <a:extLst>
                    <a:ext uri="{9D8B030D-6E8A-4147-A177-3AD203B41FA5}">
                      <a16:colId xmlns:a16="http://schemas.microsoft.com/office/drawing/2014/main" val="1362423473"/>
                    </a:ext>
                  </a:extLst>
                </a:gridCol>
                <a:gridCol w="749753">
                  <a:extLst>
                    <a:ext uri="{9D8B030D-6E8A-4147-A177-3AD203B41FA5}">
                      <a16:colId xmlns:a16="http://schemas.microsoft.com/office/drawing/2014/main" val="1280579396"/>
                    </a:ext>
                  </a:extLst>
                </a:gridCol>
                <a:gridCol w="1377925">
                  <a:extLst>
                    <a:ext uri="{9D8B030D-6E8A-4147-A177-3AD203B41FA5}">
                      <a16:colId xmlns:a16="http://schemas.microsoft.com/office/drawing/2014/main" val="1588827321"/>
                    </a:ext>
                  </a:extLst>
                </a:gridCol>
              </a:tblGrid>
              <a:tr h="695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N п/п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Наименование показателя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2023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2024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2025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Динамика изменений показателя (%)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9317091"/>
                  </a:ext>
                </a:extLst>
              </a:tr>
              <a:tr h="184786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. Зарегистрировано заболеваний 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3473,8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2795,5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2987,9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-14,0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49185382"/>
                  </a:ext>
                </a:extLst>
              </a:tr>
              <a:tr h="184786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. Болезни органов дыхания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1458,2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1001,6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1206,5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-17,3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57446739"/>
                  </a:ext>
                </a:extLst>
              </a:tr>
              <a:tr h="184786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. Болезни глаза и его придаточного аппарата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440,2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405,5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465,7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5,8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4882508"/>
                  </a:ext>
                </a:extLst>
              </a:tr>
              <a:tr h="184786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. Болезни костно-мышечной системы и соединительной ткани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438,1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261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260,3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-40,6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34310738"/>
                  </a:ext>
                </a:extLst>
              </a:tr>
              <a:tr h="184786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. Травмы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254,6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219,4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258,6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75749024"/>
                  </a:ext>
                </a:extLst>
              </a:tr>
              <a:tr h="184786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. Болезни эндокринной системы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306,8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249,1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216,8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-29,3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32158170"/>
                  </a:ext>
                </a:extLst>
              </a:tr>
              <a:tr h="184786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. Болезни мочеполовой системы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126,7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115,5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118,2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-6,7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70615447"/>
                  </a:ext>
                </a:extLst>
              </a:tr>
              <a:tr h="184786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. Болезни нервной системы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217,6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185,0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103,6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-52,4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77364398"/>
                  </a:ext>
                </a:extLst>
              </a:tr>
              <a:tr h="184786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. Болезни органов пищеварения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134,1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119,3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88,3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-34,2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78280851"/>
                  </a:ext>
                </a:extLst>
              </a:tr>
              <a:tr h="184786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10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. Болезни системы кровообращения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43,4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31,0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34,0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-21,7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38997219"/>
                  </a:ext>
                </a:extLst>
              </a:tr>
              <a:tr h="184786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11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. Инфекционные и паразитарные болезни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26,5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19,4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24,1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-9,1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00491392"/>
                  </a:ext>
                </a:extLst>
              </a:tr>
              <a:tr h="184786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12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. Новообразования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30,8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23,4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18,0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-41,6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57510675"/>
                  </a:ext>
                </a:extLst>
              </a:tr>
              <a:tr h="184786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13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. </a:t>
                      </a:r>
                      <a:r>
                        <a:rPr lang="en-US" sz="1100" b="1" u="none" strike="noStrike" dirty="0">
                          <a:effectLst/>
                        </a:rPr>
                        <a:t>Covid-19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15,6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10,5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1,2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-92,3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10487925"/>
                  </a:ext>
                </a:extLst>
              </a:tr>
            </a:tbl>
          </a:graphicData>
        </a:graphic>
      </p:graphicFrame>
      <p:sp>
        <p:nvSpPr>
          <p:cNvPr id="27" name="Стрелка вверх 19">
            <a:extLst>
              <a:ext uri="{FF2B5EF4-FFF2-40B4-BE49-F238E27FC236}">
                <a16:creationId xmlns:a16="http://schemas.microsoft.com/office/drawing/2014/main" id="{EB1BF1C6-EE7B-41F9-A3FA-7F53DBC55158}"/>
              </a:ext>
            </a:extLst>
          </p:cNvPr>
          <p:cNvSpPr/>
          <p:nvPr/>
        </p:nvSpPr>
        <p:spPr>
          <a:xfrm flipV="1">
            <a:off x="8986416" y="2078600"/>
            <a:ext cx="112040" cy="29641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A9F919F-E960-4244-A44C-3D539D3F843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85" y="5848715"/>
            <a:ext cx="413965" cy="40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31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899834" y="541020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alt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состоящие на учете по филиалам</a:t>
            </a:r>
            <a:endParaRPr lang="ru-RU" altLang="ru-RU" sz="2400" b="1" dirty="0"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467401" y="4003669"/>
            <a:ext cx="6192688" cy="43204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По профилям заболеваний инвалидности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5360" y="46221"/>
            <a:ext cx="11665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Roboto"/>
              </a:rPr>
              <a:t>ДЕТИ С ОГРАНИЧЕННЫМИ ВОЗМОЖНОСТЯМИ ЗДОРОВЬЯ</a:t>
            </a:r>
          </a:p>
        </p:txBody>
      </p:sp>
      <p:pic>
        <p:nvPicPr>
          <p:cNvPr id="4099" name="Picture 3" descr="https://sun9-62.userapi.com/impg/HFKV15u8f_bRI1U2SI_zN-Oz2dHxz2Q5Or9Y9g/zWgu_VF5nAk.jpg?size=1200x589&amp;quality=95&amp;sign=8e70def06900f62f71e5df9495e99c3a&amp;c_uniq_tag=JGjSh-M5-2-CT9tf5Fb7hsX02Mu6g8ePO1NQ8oxLG1g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9" r="24763"/>
          <a:stretch/>
        </p:blipFill>
        <p:spPr bwMode="auto">
          <a:xfrm>
            <a:off x="268880" y="1233893"/>
            <a:ext cx="2457732" cy="240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324" y="4790479"/>
            <a:ext cx="501217" cy="501217"/>
          </a:xfrm>
          <a:prstGeom prst="rect">
            <a:avLst/>
          </a:prstGeom>
        </p:spPr>
      </p:pic>
      <p:pic>
        <p:nvPicPr>
          <p:cNvPr id="12" name="Picture 8" descr="https://avatars.mds.yandex.net/i?id=6a26636072c688c4b67bd52bfc2c3ba4618d3fbd-6332308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8422">
            <a:off x="9605016" y="5363217"/>
            <a:ext cx="647832" cy="64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gkp15.mz63.ru/upload/iblock/344/344446969bd88a335eadc32930b8aad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489" y="5964810"/>
            <a:ext cx="851648" cy="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верх 12"/>
          <p:cNvSpPr/>
          <p:nvPr/>
        </p:nvSpPr>
        <p:spPr>
          <a:xfrm flipH="1">
            <a:off x="11674540" y="3140968"/>
            <a:ext cx="292992" cy="360040"/>
          </a:xfrm>
          <a:prstGeom prst="upArrow">
            <a:avLst>
              <a:gd name="adj1" fmla="val 34927"/>
              <a:gd name="adj2" fmla="val 5721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1415480" y="557145"/>
            <a:ext cx="10153203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821F1F6A-FDEE-4A35-8970-A4CF74C2F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249704"/>
              </p:ext>
            </p:extLst>
          </p:nvPr>
        </p:nvGraphicFramePr>
        <p:xfrm>
          <a:off x="3097216" y="1017490"/>
          <a:ext cx="8532912" cy="28214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7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785">
                  <a:extLst>
                    <a:ext uri="{9D8B030D-6E8A-4147-A177-3AD203B41FA5}">
                      <a16:colId xmlns:a16="http://schemas.microsoft.com/office/drawing/2014/main" val="2815721093"/>
                    </a:ext>
                  </a:extLst>
                </a:gridCol>
                <a:gridCol w="2002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0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7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Филиал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Динамика показателя за 3 года (%)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3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Головной филиал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-7,7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Филиал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+9,5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Филиал 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-11,6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Филиал 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-2,1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Филиал 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-16,9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2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Филиал 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+22,4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951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+2,7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826A48BD-084A-4F87-A2AE-DB2896AA4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984215"/>
              </p:ext>
            </p:extLst>
          </p:nvPr>
        </p:nvGraphicFramePr>
        <p:xfrm>
          <a:off x="1055440" y="4437112"/>
          <a:ext cx="8352927" cy="2182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9469">
                  <a:extLst>
                    <a:ext uri="{9D8B030D-6E8A-4147-A177-3AD203B41FA5}">
                      <a16:colId xmlns:a16="http://schemas.microsoft.com/office/drawing/2014/main" val="3238252669"/>
                    </a:ext>
                  </a:extLst>
                </a:gridCol>
                <a:gridCol w="2135283">
                  <a:extLst>
                    <a:ext uri="{9D8B030D-6E8A-4147-A177-3AD203B41FA5}">
                      <a16:colId xmlns:a16="http://schemas.microsoft.com/office/drawing/2014/main" val="1808049085"/>
                    </a:ext>
                  </a:extLst>
                </a:gridCol>
                <a:gridCol w="2135283">
                  <a:extLst>
                    <a:ext uri="{9D8B030D-6E8A-4147-A177-3AD203B41FA5}">
                      <a16:colId xmlns:a16="http://schemas.microsoft.com/office/drawing/2014/main" val="760208330"/>
                    </a:ext>
                  </a:extLst>
                </a:gridCol>
                <a:gridCol w="2042892">
                  <a:extLst>
                    <a:ext uri="{9D8B030D-6E8A-4147-A177-3AD203B41FA5}">
                      <a16:colId xmlns:a16="http://schemas.microsoft.com/office/drawing/2014/main" val="2443238397"/>
                    </a:ext>
                  </a:extLst>
                </a:gridCol>
              </a:tblGrid>
              <a:tr h="4173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effectLst/>
                        </a:rPr>
                        <a:t>место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>
                          <a:effectLst/>
                        </a:rPr>
                        <a:t>2023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effectLst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>
                          <a:effectLst/>
                        </a:rPr>
                        <a:t>2025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extLst>
                  <a:ext uri="{0D108BD9-81ED-4DB2-BD59-A6C34878D82A}">
                    <a16:rowId xmlns:a16="http://schemas.microsoft.com/office/drawing/2014/main" val="1150302142"/>
                  </a:ext>
                </a:extLst>
              </a:tr>
              <a:tr h="39024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300" b="1" u="none" strike="noStrike" dirty="0">
                          <a:effectLst/>
                        </a:rPr>
                        <a:t>I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effectLst/>
                        </a:rPr>
                        <a:t>врожденные аномалии развития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effectLst/>
                        </a:rPr>
                        <a:t>врожденные аномалии развития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effectLst/>
                        </a:rPr>
                        <a:t>врожденные аномалии развития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extLst>
                  <a:ext uri="{0D108BD9-81ED-4DB2-BD59-A6C34878D82A}">
                    <a16:rowId xmlns:a16="http://schemas.microsoft.com/office/drawing/2014/main" val="2352947968"/>
                  </a:ext>
                </a:extLst>
              </a:tr>
              <a:tr h="162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effectLst/>
                        </a:rPr>
                        <a:t>267 (28,8%)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effectLst/>
                        </a:rPr>
                        <a:t>278 (27,7%)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effectLst/>
                        </a:rPr>
                        <a:t>264 (27,8%)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extLst>
                  <a:ext uri="{0D108BD9-81ED-4DB2-BD59-A6C34878D82A}">
                    <a16:rowId xmlns:a16="http://schemas.microsoft.com/office/drawing/2014/main" val="2480391530"/>
                  </a:ext>
                </a:extLst>
              </a:tr>
              <a:tr h="42517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300" b="1" u="none" strike="noStrike">
                          <a:effectLst/>
                        </a:rPr>
                        <a:t>II 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effectLst/>
                        </a:rPr>
                        <a:t>заболевания неврологического профиля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effectLst/>
                        </a:rPr>
                        <a:t>заболевания неврологического профиля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effectLst/>
                        </a:rPr>
                        <a:t>заболевания неврологического профиля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extLst>
                  <a:ext uri="{0D108BD9-81ED-4DB2-BD59-A6C34878D82A}">
                    <a16:rowId xmlns:a16="http://schemas.microsoft.com/office/drawing/2014/main" val="28149824"/>
                  </a:ext>
                </a:extLst>
              </a:tr>
              <a:tr h="208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>
                          <a:effectLst/>
                        </a:rPr>
                        <a:t>238 (25,7%)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>
                          <a:effectLst/>
                        </a:rPr>
                        <a:t>264 (26,3%)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>
                          <a:effectLst/>
                        </a:rPr>
                        <a:t>244 (25,7%)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extLst>
                  <a:ext uri="{0D108BD9-81ED-4DB2-BD59-A6C34878D82A}">
                    <a16:rowId xmlns:a16="http://schemas.microsoft.com/office/drawing/2014/main" val="147302636"/>
                  </a:ext>
                </a:extLst>
              </a:tr>
              <a:tr h="518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u="none" strike="noStrike">
                          <a:effectLst/>
                        </a:rPr>
                        <a:t>III 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>
                          <a:effectLst/>
                        </a:rPr>
                        <a:t>болезни эндокринной системы 148 (16,0%)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>
                          <a:effectLst/>
                        </a:rPr>
                        <a:t>болезни эндокринной системы 170 (16,9%)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effectLst/>
                        </a:rPr>
                        <a:t>болезни эндокринной системы 170 (17,9%)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extLst>
                  <a:ext uri="{0D108BD9-81ED-4DB2-BD59-A6C34878D82A}">
                    <a16:rowId xmlns:a16="http://schemas.microsoft.com/office/drawing/2014/main" val="3878708168"/>
                  </a:ext>
                </a:extLst>
              </a:tr>
            </a:tbl>
          </a:graphicData>
        </a:graphic>
      </p:graphicFrame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58867AE0-22F5-4362-B273-74ED1DFCA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2" y="5464497"/>
            <a:ext cx="1017765" cy="44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360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C61CE-D655-4E99-969C-D267ECF1B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8146"/>
            <a:ext cx="1181052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Доля детей с инвалидностью из общего числа детей с заболеваниями за 2023-2025 </a:t>
            </a:r>
            <a:r>
              <a:rPr lang="ru-RU" b="1" dirty="0" err="1">
                <a:latin typeface="Roboto" panose="02000000000000000000" pitchFamily="2" charset="0"/>
                <a:ea typeface="Roboto" panose="02000000000000000000" pitchFamily="2" charset="0"/>
              </a:rPr>
              <a:t>гг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95E612A-976C-4C78-BE45-914790B1B8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947843"/>
              </p:ext>
            </p:extLst>
          </p:nvPr>
        </p:nvGraphicFramePr>
        <p:xfrm>
          <a:off x="5591944" y="1484784"/>
          <a:ext cx="6600056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75D436D2-BCB7-4B9D-9413-241DBB569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075781"/>
              </p:ext>
            </p:extLst>
          </p:nvPr>
        </p:nvGraphicFramePr>
        <p:xfrm>
          <a:off x="407368" y="1484784"/>
          <a:ext cx="5112567" cy="5038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406916837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986651117"/>
                    </a:ext>
                  </a:extLst>
                </a:gridCol>
                <a:gridCol w="1978654">
                  <a:extLst>
                    <a:ext uri="{9D8B030D-6E8A-4147-A177-3AD203B41FA5}">
                      <a16:colId xmlns:a16="http://schemas.microsoft.com/office/drawing/2014/main" val="2170556367"/>
                    </a:ext>
                  </a:extLst>
                </a:gridCol>
                <a:gridCol w="444571">
                  <a:extLst>
                    <a:ext uri="{9D8B030D-6E8A-4147-A177-3AD203B41FA5}">
                      <a16:colId xmlns:a16="http://schemas.microsoft.com/office/drawing/2014/main" val="4134009829"/>
                    </a:ext>
                  </a:extLst>
                </a:gridCol>
                <a:gridCol w="444571">
                  <a:extLst>
                    <a:ext uri="{9D8B030D-6E8A-4147-A177-3AD203B41FA5}">
                      <a16:colId xmlns:a16="http://schemas.microsoft.com/office/drawing/2014/main" val="3124393936"/>
                    </a:ext>
                  </a:extLst>
                </a:gridCol>
                <a:gridCol w="444571">
                  <a:extLst>
                    <a:ext uri="{9D8B030D-6E8A-4147-A177-3AD203B41FA5}">
                      <a16:colId xmlns:a16="http://schemas.microsoft.com/office/drawing/2014/main" val="372094845"/>
                    </a:ext>
                  </a:extLst>
                </a:gridCol>
              </a:tblGrid>
              <a:tr h="2913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N </a:t>
                      </a:r>
                      <a:r>
                        <a:rPr lang="ru-RU" sz="1000" b="1" u="none" strike="noStrike" dirty="0">
                          <a:effectLst/>
                        </a:rPr>
                        <a:t>п/п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Заболевание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Численность детей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2023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2024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2025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046740"/>
                  </a:ext>
                </a:extLst>
              </a:tr>
              <a:tr h="14774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Муковисцидоз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Всего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12242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из них с инвалидностью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2515"/>
                  </a:ext>
                </a:extLst>
              </a:tr>
              <a:tr h="1477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%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100,0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100,0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100,0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05369"/>
                  </a:ext>
                </a:extLst>
              </a:tr>
              <a:tr h="14774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Детская спинально-мышечная атрофия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Всего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899183"/>
                  </a:ext>
                </a:extLst>
              </a:tr>
              <a:tr h="56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из них с инвалидностью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874089"/>
                  </a:ext>
                </a:extLst>
              </a:tr>
              <a:tr h="526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100,0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100,0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100,0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781239"/>
                  </a:ext>
                </a:extLst>
              </a:tr>
              <a:tr h="14774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Фенилкетонурия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Всего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89056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из них с инвалидностью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13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172783"/>
                  </a:ext>
                </a:extLst>
              </a:tr>
              <a:tr h="1477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92,9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80,0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80,0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498162"/>
                  </a:ext>
                </a:extLst>
              </a:tr>
              <a:tr h="14774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Сахарный диабет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Всего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131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148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159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352133"/>
                  </a:ext>
                </a:extLst>
              </a:tr>
              <a:tr h="36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из них с инвалидностью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130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134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902135"/>
                  </a:ext>
                </a:extLst>
              </a:tr>
              <a:tr h="1477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87,0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87,8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84,3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609318"/>
                  </a:ext>
                </a:extLst>
              </a:tr>
              <a:tr h="14774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ДЦП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Всего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229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274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262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75693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из них с инвалидностью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170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183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168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406241"/>
                  </a:ext>
                </a:extLst>
              </a:tr>
              <a:tr h="1477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74,2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66,8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64,1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073651"/>
                  </a:ext>
                </a:extLst>
              </a:tr>
              <a:tr h="14774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Нарушение слуха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Всего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169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161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200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7831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из них с инвалидностью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64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68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72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544234"/>
                  </a:ext>
                </a:extLst>
              </a:tr>
              <a:tr h="1477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%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37,9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42,2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36,0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875469"/>
                  </a:ext>
                </a:extLst>
              </a:tr>
              <a:tr h="14774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Хроническая почечная недостаточность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Всего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560185"/>
                  </a:ext>
                </a:extLst>
              </a:tr>
              <a:tr h="57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из них с инвалидностью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54020"/>
                  </a:ext>
                </a:extLst>
              </a:tr>
              <a:tr h="1477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%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27,8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29,4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28,6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975854"/>
                  </a:ext>
                </a:extLst>
              </a:tr>
              <a:tr h="14774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Юношеский артрит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Всего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125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108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87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6725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из них с инвалидностью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28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23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720776"/>
                  </a:ext>
                </a:extLst>
              </a:tr>
              <a:tr h="1477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%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22,4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21,3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19,5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273072"/>
                  </a:ext>
                </a:extLst>
              </a:tr>
              <a:tr h="14774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Бронхиальная астма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Всего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558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691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620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28703"/>
                  </a:ext>
                </a:extLst>
              </a:tr>
              <a:tr h="481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из них с инвалидностью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99232"/>
                  </a:ext>
                </a:extLst>
              </a:tr>
              <a:tr h="1477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%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0,9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0,9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0,5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262713"/>
                  </a:ext>
                </a:extLst>
              </a:tr>
              <a:tr h="14774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Нарушение зрения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Всего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13434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15348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18371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4123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из них с инвалидностью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32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28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27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964946"/>
                  </a:ext>
                </a:extLst>
              </a:tr>
              <a:tr h="1477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%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0,2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0,2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0,1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96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251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-12306" y="2301779"/>
            <a:ext cx="7161349" cy="4097488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434007" y="594350"/>
            <a:ext cx="11255568" cy="27493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159896" y="1556792"/>
            <a:ext cx="6336779" cy="475252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держимое 3"/>
          <p:cNvSpPr>
            <a:spLocks noGrp="1"/>
          </p:cNvSpPr>
          <p:nvPr>
            <p:ph sz="half" idx="1"/>
          </p:nvPr>
        </p:nvSpPr>
        <p:spPr>
          <a:xfrm>
            <a:off x="4985542" y="1837320"/>
            <a:ext cx="7206458" cy="4780020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Педиатрический  </a:t>
            </a:r>
            <a:r>
              <a:rPr lang="ru-RU" sz="18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 ДНЕВНОЙ СТАЦИОНАР</a:t>
            </a:r>
          </a:p>
          <a:p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Офтальмологический, (</a:t>
            </a:r>
            <a:r>
              <a:rPr lang="ru-RU" sz="1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НОВЫЙ</a:t>
            </a:r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КОЗ)</a:t>
            </a:r>
          </a:p>
          <a:p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Оториноларингологический (ЛОР КОМБАЙНЫ)</a:t>
            </a:r>
          </a:p>
          <a:p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Гинекологический, урологический</a:t>
            </a:r>
          </a:p>
          <a:p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Хирургический (МИНИ ОПЕРАЦИИ)</a:t>
            </a:r>
          </a:p>
          <a:p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Аллергологический (КОЖНЫЕ ПРОБЫ, </a:t>
            </a:r>
            <a:r>
              <a:rPr lang="ru-RU" sz="1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АСИТ</a:t>
            </a:r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  <a:p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Гастроэнтерологический</a:t>
            </a:r>
          </a:p>
          <a:p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Неврологический</a:t>
            </a:r>
          </a:p>
          <a:p>
            <a:r>
              <a:rPr lang="ru-RU" sz="18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Нефрологический</a:t>
            </a:r>
            <a:endParaRPr lang="ru-RU" sz="1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Кардиологический (ХОЛТЕР, СМАД)</a:t>
            </a:r>
          </a:p>
          <a:p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Реабилитация -  Физиотерапия (БАССЕЙН,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ЗАЛА ЛФК</a:t>
            </a:r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  <a:p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Травматологический</a:t>
            </a:r>
          </a:p>
          <a:p>
            <a:endParaRPr lang="ru-RU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50" name="Picture 2" descr="https://sun9-59.userapi.com/impg/EOPh4-vIlstM_QXdB-pZNhjspRwgVfhBC5GAhw/oWo-2d5KgBE.jpg?size=540x360&amp;quality=95&amp;sign=5cebdbb9226edbb097caf1d3646d5de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4437112"/>
            <a:ext cx="3288285" cy="219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amilydoctor48.ru/images/pages/lorkombajn_Medstar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07" y="2060848"/>
            <a:ext cx="3327833" cy="21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-96613" y="1551038"/>
            <a:ext cx="11593288" cy="365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latin typeface="Roboto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29699" y="15167"/>
            <a:ext cx="11593288" cy="759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Roboto"/>
              </a:rPr>
              <a:t>ДЕТСКАЯ ГОРОДСКАЯ ПОЛИКЛИНКА №122 ДЗМ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1385" y="632622"/>
            <a:ext cx="118657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kern="0" dirty="0">
                <a:solidFill>
                  <a:srgbClr val="008AC6"/>
                </a:solidFill>
                <a:latin typeface="Arial"/>
              </a:rPr>
              <a:t>учреждение оказывает медицинскую помощь детям от 0 до 18 лет в рамках территориальной программы</a:t>
            </a:r>
          </a:p>
          <a:p>
            <a:r>
              <a:rPr lang="ru-RU" sz="1400" b="1" kern="0" dirty="0">
                <a:solidFill>
                  <a:srgbClr val="008AC6"/>
                </a:solidFill>
                <a:latin typeface="Arial"/>
              </a:rPr>
              <a:t>обязательного медицинского страхования города Москвы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kern="0" dirty="0">
                <a:solidFill>
                  <a:srgbClr val="008AC6"/>
                </a:solidFill>
                <a:latin typeface="Arial"/>
              </a:rPr>
              <a:t>медицинская помощь детскому населению плановую и неотложную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kern="0" dirty="0">
              <a:solidFill>
                <a:srgbClr val="008AC6"/>
              </a:solidFill>
              <a:latin typeface="Arial"/>
            </a:endParaRPr>
          </a:p>
          <a:p>
            <a:pPr marL="3943350" lvl="8" indent="-285750">
              <a:buFont typeface="Wingdings" panose="05000000000000000000" pitchFamily="2" charset="2"/>
              <a:buChar char="ü"/>
            </a:pPr>
            <a:r>
              <a:rPr lang="ru-RU" sz="1400" b="1" kern="0" dirty="0">
                <a:solidFill>
                  <a:srgbClr val="008AC6"/>
                </a:solidFill>
                <a:latin typeface="Arial"/>
              </a:rPr>
              <a:t>                </a:t>
            </a:r>
            <a:r>
              <a:rPr lang="ru-RU" sz="1400" b="1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ОКАЗЫВАЕТ МЕДИЦИНСКУЮ ПОМОЩЬ ПО ПРОФИЛЯМ: 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71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150377"/>
            <a:ext cx="12192000" cy="69758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628800"/>
            <a:ext cx="5234600" cy="46459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56231" y="764704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960096" y="1651795"/>
            <a:ext cx="4297485" cy="4297485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29926" y="3861048"/>
            <a:ext cx="814146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895287" y="1628800"/>
            <a:ext cx="5576" cy="4392488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9359" y="1067258"/>
            <a:ext cx="660410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туберкулеза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А и В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кори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краснухи, паротита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дифтерии, коклюша,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столбняка, полиомиелита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ветряной оспы, ВПЧ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гемофильной инфекции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ротавирусной инфекции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пневмококка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менингита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</a:t>
            </a:r>
            <a:r>
              <a:rPr lang="ru-RU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гриппа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Туберкулинодиагностика: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реакция Манту/Диаскин тест</a:t>
            </a:r>
          </a:p>
          <a:p>
            <a:pPr>
              <a:lnSpc>
                <a:spcPct val="150000"/>
              </a:lnSpc>
            </a:pP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56232" y="169928"/>
            <a:ext cx="11742392" cy="582669"/>
          </a:xfrm>
        </p:spPr>
        <p:txBody>
          <a:bodyPr anchor="t">
            <a:noAutofit/>
          </a:bodyPr>
          <a:lstStyle/>
          <a:p>
            <a:r>
              <a:rPr lang="ru-RU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 / </a:t>
            </a: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ТУБЕРКУЛИНОДИАГНОСТИКА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69296" y="4846555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96-98,0%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06054" y="4161081"/>
            <a:ext cx="3672407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выполняются на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204864"/>
            <a:ext cx="1988722" cy="198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22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335360" y="692696"/>
            <a:ext cx="10153203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79376" y="94429"/>
            <a:ext cx="11161240" cy="863501"/>
          </a:xfrm>
        </p:spPr>
        <p:txBody>
          <a:bodyPr anchor="t">
            <a:noAutofit/>
          </a:bodyPr>
          <a:lstStyle/>
          <a:p>
            <a:r>
              <a:rPr lang="ru-RU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ОБНОВЛЕННОЕ ОБОРУДОВАНИЕ </a:t>
            </a:r>
          </a:p>
        </p:txBody>
      </p:sp>
      <p:pic>
        <p:nvPicPr>
          <p:cNvPr id="3074" name="Picture 2" descr="https://novosibirsk.tommedservice.ru/uzi-appara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3836398"/>
            <a:ext cx="4428257" cy="274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Рентгеновский аппарат (U-дуга) Jumong 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34" y="842269"/>
            <a:ext cx="4072497" cy="288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верх 14"/>
          <p:cNvSpPr/>
          <p:nvPr/>
        </p:nvSpPr>
        <p:spPr>
          <a:xfrm>
            <a:off x="5807968" y="2636912"/>
            <a:ext cx="252028" cy="382319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2" name="Picture 10" descr="Kreslo Barani100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48" y="982333"/>
            <a:ext cx="1723445" cy="246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одержимое 3"/>
          <p:cNvSpPr txBox="1">
            <a:spLocks/>
          </p:cNvSpPr>
          <p:nvPr/>
        </p:nvSpPr>
        <p:spPr>
          <a:xfrm>
            <a:off x="317358" y="764704"/>
            <a:ext cx="6076494" cy="5998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КТ 				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ЕД.</a:t>
            </a:r>
          </a:p>
          <a:p>
            <a:pPr>
              <a:lnSpc>
                <a:spcPct val="130000"/>
              </a:lnSpc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МРТ 				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ЕД.</a:t>
            </a:r>
          </a:p>
          <a:p>
            <a:pPr>
              <a:lnSpc>
                <a:spcPct val="130000"/>
              </a:lnSpc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ДЕНСИТОМЕТРЫ 		                      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ЕД.</a:t>
            </a:r>
          </a:p>
          <a:p>
            <a:pPr>
              <a:lnSpc>
                <a:spcPct val="130000"/>
              </a:lnSpc>
            </a:pPr>
            <a:endParaRPr lang="ru-RU" sz="4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30000"/>
              </a:lnSpc>
            </a:pP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ХОЛТЕР			7 ЕД</a:t>
            </a:r>
          </a:p>
          <a:p>
            <a:pPr>
              <a:lnSpc>
                <a:spcPct val="130000"/>
              </a:lnSpc>
            </a:pP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СМАД			9 ЕД</a:t>
            </a:r>
          </a:p>
          <a:p>
            <a:pPr>
              <a:lnSpc>
                <a:spcPct val="130000"/>
              </a:lnSpc>
            </a:pP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 ЦИФРОВОЙ	4 ЕД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ru-RU" sz="1200" b="1" i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*ФЛЮОРОГРАФИЯ !!!</a:t>
            </a:r>
          </a:p>
          <a:p>
            <a:pPr marL="0" indent="0">
              <a:lnSpc>
                <a:spcPct val="130000"/>
              </a:lnSpc>
              <a:buNone/>
            </a:pPr>
            <a:endParaRPr lang="ru-RU" sz="4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30000"/>
              </a:lnSpc>
            </a:pP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 				</a:t>
            </a:r>
            <a:r>
              <a:rPr lang="ru-RU" sz="20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 ЕД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 НИХ ЭКСПЕРТНОГО КЛАССА 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---</a:t>
            </a:r>
            <a:r>
              <a:rPr lang="ru-RU" sz="20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ЕД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КРЕСЛО БАРАНЬИ 		3 ЕД.</a:t>
            </a:r>
          </a:p>
          <a:p>
            <a:pPr>
              <a:lnSpc>
                <a:spcPct val="130000"/>
              </a:lnSpc>
            </a:pP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КОЗ </a:t>
            </a:r>
            <a:r>
              <a:rPr lang="ru-RU" sz="20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НОВЫЕ АППАРАТЫ	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ru-RU" sz="1400" b="1" i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Самый широкий ассортимент аппаратов в ВАО</a:t>
            </a:r>
            <a:r>
              <a:rPr lang="ru-RU" sz="1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ru-RU" sz="20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59755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0"/>
            <a:ext cx="10515600" cy="903635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Roboto"/>
              </a:rPr>
              <a:t>ТРАВМПУНКТ ДГП№122      </a:t>
            </a:r>
            <a:r>
              <a:rPr lang="ru-RU" sz="4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00B05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2023/</a:t>
            </a:r>
            <a:r>
              <a:rPr lang="ru-RU" sz="4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2024/</a:t>
            </a:r>
            <a:r>
              <a:rPr lang="ru-RU" sz="4000" b="1" dirty="0">
                <a:solidFill>
                  <a:srgbClr val="008AC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2025</a:t>
            </a:r>
            <a:r>
              <a:rPr lang="ru-RU" sz="4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</a:t>
            </a:r>
            <a:endParaRPr lang="ru-RU" sz="4000" b="1" dirty="0">
              <a:latin typeface="Roboto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176" y="126876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1F1B243-FF72-41AF-815E-BCCE0C55F765}"/>
              </a:ext>
            </a:extLst>
          </p:cNvPr>
          <p:cNvSpPr txBox="1">
            <a:spLocks/>
          </p:cNvSpPr>
          <p:nvPr/>
        </p:nvSpPr>
        <p:spPr>
          <a:xfrm>
            <a:off x="2459596" y="1412776"/>
            <a:ext cx="6696744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ОБРАЩАЛОСЬ ДЕТЕЙ ЗА ГОД </a:t>
            </a:r>
          </a:p>
          <a:p>
            <a:pPr algn="ctr"/>
            <a:r>
              <a:rPr lang="ru-RU" sz="3200" b="1" dirty="0">
                <a:solidFill>
                  <a:srgbClr val="00B05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12 235/</a:t>
            </a:r>
            <a:r>
              <a:rPr lang="ru-RU" sz="32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14 075/</a:t>
            </a:r>
            <a:r>
              <a:rPr lang="ru-RU" sz="3200" b="1" dirty="0">
                <a:solidFill>
                  <a:srgbClr val="008AC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15 398</a:t>
            </a:r>
          </a:p>
          <a:p>
            <a:pPr algn="ctr"/>
            <a:endParaRPr lang="ru-RU" sz="3200" b="1" dirty="0">
              <a:solidFill>
                <a:srgbClr val="00B05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ru-RU" sz="3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ОКАЗАНО УСЛУГ</a:t>
            </a:r>
          </a:p>
          <a:p>
            <a:pPr algn="ctr"/>
            <a:r>
              <a:rPr lang="ru-RU" sz="3200" b="1" dirty="0">
                <a:solidFill>
                  <a:srgbClr val="00B05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32 902/</a:t>
            </a:r>
            <a:r>
              <a:rPr lang="ru-RU" sz="32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38 139/</a:t>
            </a:r>
            <a:r>
              <a:rPr lang="ru-RU" sz="3200" b="1" dirty="0">
                <a:solidFill>
                  <a:srgbClr val="008AC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41 575</a:t>
            </a:r>
            <a:endParaRPr lang="ru-RU" sz="32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endParaRPr lang="ru-RU" sz="3200" b="1" dirty="0">
              <a:solidFill>
                <a:srgbClr val="00B05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papik.pro/uploads/posts/2023-03/1677851313_papik-pro-p-risunki-na-gipse-na-noge-prikolnie-i-krasi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4005064"/>
            <a:ext cx="4735071" cy="266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n11.img.sputnik.by/img/07e5/01/12/1046659152_0:118:3072:2048_1920x0_80_0_0_29872c24aa81a97ed08174145201f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64" y="3995738"/>
            <a:ext cx="4151252" cy="260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.freepik.com/premium-vector/little-man-with-broken-leg_33070-1813.jpg?w=20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28" y="980728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fsd.videouroki.net/html/2016/01/23/98727441/98727441_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21" y="1166922"/>
            <a:ext cx="193887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>
            <a:cxnSpLocks/>
          </p:cNvCxnSpPr>
          <p:nvPr/>
        </p:nvCxnSpPr>
        <p:spPr>
          <a:xfrm>
            <a:off x="335360" y="692696"/>
            <a:ext cx="10153203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трелка вверх 8">
            <a:extLst>
              <a:ext uri="{FF2B5EF4-FFF2-40B4-BE49-F238E27FC236}">
                <a16:creationId xmlns:a16="http://schemas.microsoft.com/office/drawing/2014/main" id="{0CC55A64-0E27-4C73-9C4F-94DE242E1269}"/>
              </a:ext>
            </a:extLst>
          </p:cNvPr>
          <p:cNvSpPr/>
          <p:nvPr/>
        </p:nvSpPr>
        <p:spPr>
          <a:xfrm>
            <a:off x="8230789" y="2132856"/>
            <a:ext cx="216024" cy="98814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432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42E9C-3A33-4840-9E6D-F7ECFA74D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29" y="116632"/>
            <a:ext cx="12283475" cy="1208931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+mn-lt"/>
              </a:rPr>
              <a:t>ЛЕКАРСТВЕННОЕ ОБЕСПЕЧЕНИЕ В ГОД, </a:t>
            </a:r>
            <a:r>
              <a:rPr lang="ru-RU" sz="4000" b="1" dirty="0">
                <a:solidFill>
                  <a:srgbClr val="0070C0"/>
                </a:solidFill>
                <a:latin typeface="+mn-lt"/>
              </a:rPr>
              <a:t>РУБЛЕЙ </a:t>
            </a:r>
            <a:r>
              <a:rPr lang="ru-RU" sz="1400" b="1" dirty="0">
                <a:solidFill>
                  <a:srgbClr val="00B050"/>
                </a:solidFill>
                <a:latin typeface="+mn-lt"/>
              </a:rPr>
              <a:t>2023</a:t>
            </a:r>
            <a:r>
              <a:rPr lang="ru-RU" sz="1400" b="1" dirty="0">
                <a:latin typeface="+mn-lt"/>
              </a:rPr>
              <a:t>/2024/</a:t>
            </a:r>
            <a:r>
              <a:rPr lang="ru-RU" sz="1400" b="1" dirty="0">
                <a:solidFill>
                  <a:srgbClr val="008AC6"/>
                </a:solidFill>
                <a:latin typeface="+mn-lt"/>
              </a:rPr>
              <a:t>2025</a:t>
            </a:r>
            <a:r>
              <a:rPr lang="ru-RU" sz="1400" b="1" dirty="0">
                <a:latin typeface="+mn-lt"/>
              </a:rPr>
              <a:t>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9B452-1AA9-4676-8916-B386C50F7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9990" y="1301015"/>
            <a:ext cx="8510506" cy="255914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ДЕТИ ДО 3-Х ЛЕТ              </a:t>
            </a:r>
            <a:r>
              <a:rPr lang="ru-RU" b="1" dirty="0">
                <a:solidFill>
                  <a:srgbClr val="00B050"/>
                </a:solidFill>
              </a:rPr>
              <a:t>553 533/</a:t>
            </a:r>
            <a:r>
              <a:rPr lang="ru-RU" b="1" dirty="0"/>
              <a:t>1 085 310/</a:t>
            </a:r>
            <a:r>
              <a:rPr lang="ru-RU" b="1" dirty="0">
                <a:solidFill>
                  <a:srgbClr val="008AC6"/>
                </a:solidFill>
              </a:rPr>
              <a:t>1 439 737</a:t>
            </a:r>
            <a:endParaRPr lang="ru-RU" b="1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МНОГОДЕТНЫЕ           </a:t>
            </a:r>
            <a:r>
              <a:rPr lang="ru-RU" b="1" dirty="0">
                <a:solidFill>
                  <a:srgbClr val="00B050"/>
                </a:solidFill>
              </a:rPr>
              <a:t>1 143 686/</a:t>
            </a:r>
            <a:r>
              <a:rPr lang="ru-RU" b="1" dirty="0"/>
              <a:t>1 225 011/</a:t>
            </a:r>
            <a:r>
              <a:rPr lang="ru-RU" b="1" dirty="0">
                <a:solidFill>
                  <a:srgbClr val="008AC6"/>
                </a:solidFill>
              </a:rPr>
              <a:t>1 103 739</a:t>
            </a:r>
            <a:endParaRPr lang="ru-RU" b="1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ХРОНИКИ	                   </a:t>
            </a:r>
            <a:r>
              <a:rPr lang="ru-RU" b="1" dirty="0">
                <a:solidFill>
                  <a:srgbClr val="00B050"/>
                </a:solidFill>
              </a:rPr>
              <a:t>8 680 159/</a:t>
            </a:r>
            <a:r>
              <a:rPr lang="ru-RU" b="1" dirty="0"/>
              <a:t>17 182 886/</a:t>
            </a:r>
            <a:r>
              <a:rPr lang="ru-RU" b="1" dirty="0">
                <a:solidFill>
                  <a:srgbClr val="008AC6"/>
                </a:solidFill>
              </a:rPr>
              <a:t>8 925 773</a:t>
            </a:r>
            <a:endParaRPr lang="ru-RU" b="1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ИНВАЛИДЫ            </a:t>
            </a:r>
            <a:r>
              <a:rPr lang="ru-RU" b="1" dirty="0">
                <a:solidFill>
                  <a:srgbClr val="00B050"/>
                </a:solidFill>
              </a:rPr>
              <a:t>17 016 141/</a:t>
            </a:r>
            <a:r>
              <a:rPr lang="ru-RU" b="1" dirty="0"/>
              <a:t>25 187 165/</a:t>
            </a:r>
            <a:r>
              <a:rPr lang="ru-RU" b="1" dirty="0">
                <a:solidFill>
                  <a:srgbClr val="008AC6"/>
                </a:solidFill>
              </a:rPr>
              <a:t>25 494 785</a:t>
            </a:r>
            <a:endParaRPr lang="ru-RU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</a:rPr>
              <a:t>   </a:t>
            </a:r>
            <a:r>
              <a:rPr lang="ru-RU" b="1" dirty="0"/>
              <a:t>ВСЕГО</a:t>
            </a:r>
            <a:r>
              <a:rPr lang="ru-RU" b="1" dirty="0">
                <a:solidFill>
                  <a:schemeClr val="accent6"/>
                </a:solidFill>
              </a:rPr>
              <a:t>                     </a:t>
            </a:r>
            <a:r>
              <a:rPr lang="ru-RU" b="1" dirty="0">
                <a:solidFill>
                  <a:srgbClr val="00B050"/>
                </a:solidFill>
              </a:rPr>
              <a:t>27 399 546/</a:t>
            </a:r>
            <a:r>
              <a:rPr lang="ru-RU" b="1" dirty="0"/>
              <a:t>44 695 319/</a:t>
            </a:r>
            <a:r>
              <a:rPr lang="ru-RU" b="1" dirty="0">
                <a:solidFill>
                  <a:srgbClr val="008AC6"/>
                </a:solidFill>
              </a:rPr>
              <a:t>36 995 867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E8C0F8-7191-4B4D-AF26-568131BC0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68" y="4293096"/>
            <a:ext cx="3075307" cy="231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7010EBF-CB7B-4290-ABB7-ABC4AFB1F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"/>
          <a:stretch/>
        </p:blipFill>
        <p:spPr bwMode="auto">
          <a:xfrm>
            <a:off x="149229" y="1072969"/>
            <a:ext cx="1656184" cy="163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7E9530B-8D3A-4AFF-BC6A-C94FFD1FA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248359"/>
            <a:ext cx="3204139" cy="213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02FD6C9-7BE5-4790-8AC7-2A4CB709821D}"/>
              </a:ext>
            </a:extLst>
          </p:cNvPr>
          <p:cNvCxnSpPr>
            <a:cxnSpLocks/>
          </p:cNvCxnSpPr>
          <p:nvPr/>
        </p:nvCxnSpPr>
        <p:spPr>
          <a:xfrm>
            <a:off x="551384" y="1072969"/>
            <a:ext cx="1080120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E1D997-9FA1-48B4-84C7-97638FE253E4}"/>
              </a:ext>
            </a:extLst>
          </p:cNvPr>
          <p:cNvSpPr txBox="1"/>
          <p:nvPr/>
        </p:nvSpPr>
        <p:spPr>
          <a:xfrm>
            <a:off x="3215680" y="4221088"/>
            <a:ext cx="5813628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ru-RU" sz="2200" b="1" i="0" u="none" strike="noStrike" dirty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Лекарства по </a:t>
            </a:r>
            <a:r>
              <a:rPr lang="en-US" sz="2200" b="1" i="0" u="none" strike="noStrike" dirty="0">
                <a:solidFill>
                  <a:schemeClr val="accent4"/>
                </a:solidFill>
                <a:effectLst/>
                <a:latin typeface="Roboto" panose="02000000000000000000"/>
                <a:cs typeface="Arial" panose="020B0604020202020204" pitchFamily="34" charset="0"/>
              </a:rPr>
              <a:t>QR-</a:t>
            </a:r>
            <a:r>
              <a:rPr lang="ru-RU" sz="2200" b="1" i="0" u="none" strike="noStrike" dirty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коду</a:t>
            </a:r>
          </a:p>
          <a:p>
            <a:pPr marL="342900" indent="-342900" algn="ctr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Электронный рецепт</a:t>
            </a:r>
            <a:endParaRPr lang="ru-RU" sz="2200" b="1" i="0" u="none" strike="noStrike" dirty="0">
              <a:solidFill>
                <a:schemeClr val="accent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200"/>
              </a:lnSpc>
            </a:pPr>
            <a:endParaRPr lang="ru-RU" sz="400" b="1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ru-RU" sz="22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Эксперимент (диабет/</a:t>
            </a:r>
            <a:r>
              <a:rPr lang="ru-RU" sz="2200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муковисцидоз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200" b="1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200"/>
              </a:lnSpc>
            </a:pPr>
            <a:endParaRPr lang="ru-RU" sz="900" b="1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200"/>
              </a:lnSpc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018039,2 /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4 516 239/ </a:t>
            </a:r>
            <a:r>
              <a:rPr lang="ru-RU" sz="2200" b="1" dirty="0">
                <a:solidFill>
                  <a:srgbClr val="008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2 974 152</a:t>
            </a:r>
          </a:p>
          <a:p>
            <a:pPr algn="ctr">
              <a:lnSpc>
                <a:spcPts val="2200"/>
              </a:lnSpc>
            </a:pPr>
            <a:endParaRPr lang="ru-RU" sz="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200"/>
              </a:lnSpc>
            </a:pP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2026 год запланировано 5 000 000!!!</a:t>
            </a:r>
            <a:endParaRPr lang="ru-RU" b="1" i="0" u="none" strike="noStrike" dirty="0"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200"/>
              </a:lnSpc>
            </a:pPr>
            <a:endParaRPr lang="ru-RU" sz="2200" b="1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01A617-397C-42E8-8BD6-44849E99C0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4293096"/>
            <a:ext cx="682907" cy="6829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</p:pic>
      <p:sp>
        <p:nvSpPr>
          <p:cNvPr id="10" name="Стрелка вверх 9"/>
          <p:cNvSpPr/>
          <p:nvPr/>
        </p:nvSpPr>
        <p:spPr>
          <a:xfrm>
            <a:off x="10992544" y="1301015"/>
            <a:ext cx="220618" cy="239146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0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324" y="155522"/>
            <a:ext cx="9680477" cy="587857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Roboto"/>
              </a:rPr>
              <a:t>ДГП ВАО ЧИСЛЕННОСТЬ</a:t>
            </a:r>
            <a:endParaRPr lang="ru-RU" sz="1800" b="1" dirty="0">
              <a:latin typeface="Roboto"/>
            </a:endParaRPr>
          </a:p>
        </p:txBody>
      </p:sp>
      <p:pic>
        <p:nvPicPr>
          <p:cNvPr id="1026" name="Picture 2" descr="https://gassend.ru/upload/iblock/5db/_-_-_-_-_-_-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23" y="743379"/>
            <a:ext cx="5207066" cy="576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Крест 4"/>
          <p:cNvSpPr/>
          <p:nvPr/>
        </p:nvSpPr>
        <p:spPr>
          <a:xfrm>
            <a:off x="229247" y="254996"/>
            <a:ext cx="898201" cy="869747"/>
          </a:xfrm>
          <a:prstGeom prst="plus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flipH="1">
            <a:off x="1343472" y="2132856"/>
            <a:ext cx="115212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ДГП№28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623392" y="3264059"/>
            <a:ext cx="129614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ДГП№52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2200922" y="3054151"/>
            <a:ext cx="157497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ДГП№122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4151784" y="2471410"/>
            <a:ext cx="158417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ДГП №122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2495600" y="4696738"/>
            <a:ext cx="115212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ДГП№7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3801118" y="5589240"/>
            <a:ext cx="143078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ДГП№120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6720336" y="2166373"/>
            <a:ext cx="6541483" cy="3117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Roboto"/>
              </a:rPr>
              <a:t>I. </a:t>
            </a:r>
            <a:r>
              <a:rPr lang="ru-RU" sz="2400" dirty="0">
                <a:latin typeface="Roboto"/>
              </a:rPr>
              <a:t>ДГП№120  =          81 427</a:t>
            </a:r>
          </a:p>
          <a:p>
            <a:endParaRPr lang="en-US" sz="1600" dirty="0">
              <a:latin typeface="Roboto"/>
            </a:endParaRPr>
          </a:p>
          <a:p>
            <a:endParaRPr lang="en-US" sz="1600" dirty="0">
              <a:latin typeface="Roboto"/>
            </a:endParaRPr>
          </a:p>
          <a:p>
            <a:endParaRPr lang="ru-RU" sz="800" dirty="0">
              <a:solidFill>
                <a:srgbClr val="FF0000"/>
              </a:solidFill>
              <a:latin typeface="Roboto"/>
            </a:endParaRPr>
          </a:p>
          <a:p>
            <a:r>
              <a:rPr lang="en-US" sz="2800" dirty="0">
                <a:solidFill>
                  <a:srgbClr val="FF0000"/>
                </a:solidFill>
                <a:latin typeface="Roboto"/>
              </a:rPr>
              <a:t>II. </a:t>
            </a:r>
            <a:r>
              <a:rPr lang="ru-RU" sz="2800" dirty="0">
                <a:solidFill>
                  <a:srgbClr val="FF0000"/>
                </a:solidFill>
                <a:latin typeface="Roboto"/>
              </a:rPr>
              <a:t>ДГП№122  =    </a:t>
            </a:r>
            <a:r>
              <a:rPr lang="ru-RU" sz="28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59 591</a:t>
            </a:r>
            <a:r>
              <a:rPr lang="ru-RU" sz="2800" b="1" dirty="0">
                <a:solidFill>
                  <a:srgbClr val="00B050"/>
                </a:solidFill>
                <a:latin typeface="Roboto"/>
              </a:rPr>
              <a:t>/</a:t>
            </a:r>
          </a:p>
          <a:p>
            <a:r>
              <a:rPr lang="ru-RU" sz="2800" b="1" dirty="0">
                <a:solidFill>
                  <a:srgbClr val="FF0000"/>
                </a:solidFill>
                <a:latin typeface="Roboto"/>
              </a:rPr>
              <a:t>                               65 579/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Roboto"/>
              </a:rPr>
              <a:t>   </a:t>
            </a:r>
            <a:r>
              <a:rPr lang="ru-RU" sz="2800" b="1" dirty="0">
                <a:solidFill>
                  <a:srgbClr val="008AC6"/>
                </a:solidFill>
                <a:latin typeface="Roboto"/>
              </a:rPr>
              <a:t>61969</a:t>
            </a:r>
            <a:endParaRPr lang="ru-RU" sz="2800" b="1" dirty="0">
              <a:solidFill>
                <a:srgbClr val="FF0000"/>
              </a:solidFill>
              <a:latin typeface="Roboto"/>
            </a:endParaRPr>
          </a:p>
          <a:p>
            <a:pPr algn="ctr"/>
            <a:endParaRPr lang="ru-RU" sz="2800" dirty="0">
              <a:latin typeface="Roboto"/>
            </a:endParaRPr>
          </a:p>
          <a:p>
            <a:r>
              <a:rPr lang="en-US" sz="2400" dirty="0">
                <a:latin typeface="Roboto"/>
              </a:rPr>
              <a:t>III. </a:t>
            </a:r>
            <a:r>
              <a:rPr lang="ru-RU" sz="2400" dirty="0">
                <a:latin typeface="Roboto"/>
              </a:rPr>
              <a:t>ДГП№52    =        31 921</a:t>
            </a:r>
          </a:p>
          <a:p>
            <a:endParaRPr lang="ru-RU" sz="2400" dirty="0">
              <a:latin typeface="Roboto"/>
            </a:endParaRPr>
          </a:p>
          <a:p>
            <a:r>
              <a:rPr lang="en-US" sz="2400" dirty="0">
                <a:latin typeface="Roboto"/>
              </a:rPr>
              <a:t>IV. </a:t>
            </a:r>
            <a:r>
              <a:rPr lang="ru-RU" sz="2400" dirty="0">
                <a:latin typeface="Roboto"/>
              </a:rPr>
              <a:t>ДГП№28    =        34 361</a:t>
            </a:r>
          </a:p>
          <a:p>
            <a:endParaRPr lang="ru-RU" sz="2400" dirty="0">
              <a:latin typeface="Roboto"/>
            </a:endParaRPr>
          </a:p>
          <a:p>
            <a:r>
              <a:rPr lang="en-US" sz="2400" dirty="0">
                <a:latin typeface="Roboto"/>
              </a:rPr>
              <a:t>V.  </a:t>
            </a:r>
            <a:r>
              <a:rPr lang="ru-RU" sz="2400" dirty="0">
                <a:latin typeface="Roboto"/>
              </a:rPr>
              <a:t>ДГП№7      </a:t>
            </a:r>
            <a:r>
              <a:rPr lang="en-US" sz="2400" dirty="0">
                <a:latin typeface="Roboto"/>
              </a:rPr>
              <a:t> </a:t>
            </a:r>
            <a:r>
              <a:rPr lang="ru-RU" sz="2400" dirty="0">
                <a:latin typeface="Roboto"/>
              </a:rPr>
              <a:t>=       53 208</a:t>
            </a:r>
          </a:p>
        </p:txBody>
      </p:sp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 flipV="1">
            <a:off x="2200922" y="845344"/>
            <a:ext cx="9433048" cy="46247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608168" y="556079"/>
            <a:ext cx="4799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Roboto"/>
              </a:rPr>
              <a:t>ПРИКРЕПЛЕННОГО НАСЕЛЕНИЯ, ДЕТЕЙ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17762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-240704" y="87332"/>
            <a:ext cx="12192000" cy="6403682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-389495" y="146339"/>
            <a:ext cx="6987208" cy="54165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КАДРЫ - ОПТИМИЗАЦИЯ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73925" y="4023640"/>
            <a:ext cx="108013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686449238"/>
              </p:ext>
            </p:extLst>
          </p:nvPr>
        </p:nvGraphicFramePr>
        <p:xfrm>
          <a:off x="273924" y="-54323"/>
          <a:ext cx="3513947" cy="319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082118326"/>
              </p:ext>
            </p:extLst>
          </p:nvPr>
        </p:nvGraphicFramePr>
        <p:xfrm>
          <a:off x="2781311" y="523765"/>
          <a:ext cx="3030119" cy="2306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98776204"/>
              </p:ext>
            </p:extLst>
          </p:nvPr>
        </p:nvGraphicFramePr>
        <p:xfrm>
          <a:off x="7538568" y="1202445"/>
          <a:ext cx="1648754" cy="175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1221054" y="2617658"/>
            <a:ext cx="1994626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426638" y="1730774"/>
            <a:ext cx="1732736" cy="484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81,9/</a:t>
            </a:r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83,7/</a:t>
            </a:r>
            <a:r>
              <a:rPr lang="ru-RU" sz="1800" b="1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89,3</a:t>
            </a:r>
            <a:endParaRPr lang="ru-RU" sz="1800" b="1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734025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7179768" y="1862846"/>
            <a:ext cx="223224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84,3/</a:t>
            </a:r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87,1/</a:t>
            </a:r>
            <a:r>
              <a:rPr lang="ru-RU" sz="1800" b="1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89,7</a:t>
            </a:r>
            <a:endParaRPr lang="ru-RU" sz="1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7093" y="4062821"/>
            <a:ext cx="97334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</a:t>
            </a:r>
            <a:r>
              <a:rPr lang="ru-RU" sz="14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2023/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2024/</a:t>
            </a:r>
            <a:r>
              <a:rPr lang="ru-RU" sz="1400" b="1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2025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год было принято </a:t>
            </a:r>
            <a:r>
              <a:rPr lang="ru-RU" sz="1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(* + ф5)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                                     </a:t>
            </a:r>
            <a:r>
              <a:rPr lang="ru-RU" sz="1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62/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156</a:t>
            </a:r>
            <a:r>
              <a:rPr lang="ru-RU" sz="1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ru-RU" sz="1400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75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</a:t>
            </a:r>
          </a:p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			                                                   </a:t>
            </a:r>
            <a:r>
              <a:rPr lang="ru-RU" sz="1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71/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386/</a:t>
            </a:r>
            <a:r>
              <a:rPr lang="ru-RU" sz="1400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261</a:t>
            </a:r>
            <a:r>
              <a:rPr lang="ru-RU" sz="1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</a:t>
            </a:r>
          </a:p>
          <a:p>
            <a:pPr>
              <a:spcBef>
                <a:spcPct val="0"/>
              </a:spcBef>
            </a:pPr>
            <a:endParaRPr lang="ru-RU" altLang="ru-RU" sz="1400" dirty="0">
              <a:latin typeface="Roboto"/>
              <a:ea typeface="Roboto"/>
              <a:cs typeface="Roboto"/>
            </a:endParaRPr>
          </a:p>
          <a:p>
            <a:pPr>
              <a:spcBef>
                <a:spcPct val="0"/>
              </a:spcBef>
            </a:pPr>
            <a:r>
              <a:rPr lang="ru-RU" altLang="ru-RU" sz="1400" dirty="0">
                <a:latin typeface="Roboto"/>
                <a:ea typeface="Roboto"/>
                <a:cs typeface="Roboto"/>
              </a:rPr>
              <a:t>Из них: оценку уровня компетенции на ГБУ «Московский центр аккредитации и </a:t>
            </a:r>
          </a:p>
          <a:p>
            <a:pPr>
              <a:spcBef>
                <a:spcPct val="0"/>
              </a:spcBef>
            </a:pPr>
            <a:r>
              <a:rPr lang="ru-RU" altLang="ru-RU" sz="1400" dirty="0">
                <a:latin typeface="Roboto"/>
                <a:ea typeface="Roboto"/>
                <a:cs typeface="Roboto"/>
              </a:rPr>
              <a:t>профессионального развития в сфере здравоохранения» прошло        	                </a:t>
            </a:r>
            <a:r>
              <a:rPr lang="ru-RU" altLang="ru-RU" sz="1400" dirty="0">
                <a:solidFill>
                  <a:srgbClr val="00B050"/>
                </a:solidFill>
                <a:latin typeface="Roboto"/>
                <a:ea typeface="Roboto"/>
                <a:cs typeface="Roboto"/>
              </a:rPr>
              <a:t>0/</a:t>
            </a:r>
            <a:r>
              <a:rPr lang="ru-RU" altLang="ru-RU" sz="1400" dirty="0">
                <a:latin typeface="Roboto"/>
                <a:ea typeface="Roboto"/>
                <a:cs typeface="Roboto"/>
              </a:rPr>
              <a:t>148 / </a:t>
            </a:r>
            <a:r>
              <a:rPr lang="ru-RU" altLang="ru-RU" sz="1400" dirty="0">
                <a:solidFill>
                  <a:srgbClr val="008AC6"/>
                </a:solidFill>
                <a:latin typeface="Roboto"/>
                <a:ea typeface="Roboto"/>
                <a:cs typeface="Roboto"/>
              </a:rPr>
              <a:t>0</a:t>
            </a:r>
            <a:r>
              <a:rPr lang="ru-RU" altLang="ru-RU" sz="1400" dirty="0">
                <a:latin typeface="Roboto"/>
                <a:ea typeface="Roboto"/>
                <a:cs typeface="Roboto"/>
              </a:rPr>
              <a:t>     врачей</a:t>
            </a:r>
          </a:p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Статус «Московский врач» </a:t>
            </a:r>
            <a:r>
              <a:rPr lang="ru-RU" altLang="ru-RU" sz="1400" dirty="0">
                <a:latin typeface="Roboto"/>
                <a:ea typeface="Roboto"/>
                <a:cs typeface="Roboto"/>
              </a:rPr>
              <a:t>имеет – 1 врач невролог 	и   4 педиатра	                </a:t>
            </a:r>
            <a:r>
              <a:rPr lang="ru-RU" altLang="ru-RU" sz="1400" dirty="0">
                <a:solidFill>
                  <a:srgbClr val="00B050"/>
                </a:solidFill>
                <a:latin typeface="Roboto"/>
                <a:ea typeface="Roboto"/>
                <a:cs typeface="Roboto"/>
              </a:rPr>
              <a:t>1/     </a:t>
            </a:r>
            <a:r>
              <a:rPr lang="ru-RU" altLang="ru-RU" sz="1400" dirty="0">
                <a:latin typeface="Roboto"/>
                <a:ea typeface="Roboto"/>
                <a:cs typeface="Roboto"/>
              </a:rPr>
              <a:t>1 /</a:t>
            </a:r>
            <a:r>
              <a:rPr lang="ru-RU" altLang="ru-RU" sz="1400" dirty="0">
                <a:solidFill>
                  <a:srgbClr val="00B0F0"/>
                </a:solidFill>
                <a:latin typeface="Roboto"/>
                <a:ea typeface="Roboto"/>
                <a:cs typeface="Roboto"/>
              </a:rPr>
              <a:t>4</a:t>
            </a:r>
          </a:p>
          <a:p>
            <a:pPr>
              <a:spcBef>
                <a:spcPct val="0"/>
              </a:spcBef>
            </a:pPr>
            <a:r>
              <a:rPr lang="ru-RU" altLang="ru-RU" sz="1400" dirty="0">
                <a:latin typeface="Roboto"/>
                <a:ea typeface="Roboto"/>
                <a:cs typeface="Roboto"/>
              </a:rPr>
              <a:t>В поликлинике работает 			                                                  </a:t>
            </a:r>
            <a:r>
              <a:rPr lang="ru-RU" altLang="ru-RU" sz="1400" dirty="0">
                <a:solidFill>
                  <a:schemeClr val="accent2"/>
                </a:solidFill>
                <a:latin typeface="Roboto"/>
                <a:ea typeface="Roboto"/>
                <a:cs typeface="Roboto"/>
              </a:rPr>
              <a:t>1  кандидат медицинских наук</a:t>
            </a:r>
          </a:p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								</a:t>
            </a:r>
          </a:p>
          <a:p>
            <a:pPr>
              <a:spcBef>
                <a:spcPct val="0"/>
              </a:spcBef>
            </a:pPr>
            <a:r>
              <a:rPr lang="ru-RU" altLang="ru-RU" sz="1400" dirty="0">
                <a:latin typeface="Roboto"/>
                <a:ea typeface="Roboto"/>
                <a:cs typeface="Roboto"/>
              </a:rPr>
              <a:t>Высшая категория  					                                  4 врача и 3 м/с</a:t>
            </a:r>
            <a:endParaRPr lang="ru-RU" altLang="ru-RU" sz="1400" dirty="0">
              <a:solidFill>
                <a:srgbClr val="FF0000"/>
              </a:solidFill>
              <a:latin typeface="Roboto"/>
              <a:ea typeface="Roboto"/>
              <a:cs typeface="Roboto"/>
            </a:endParaRPr>
          </a:p>
          <a:p>
            <a:pPr>
              <a:spcBef>
                <a:spcPct val="0"/>
              </a:spcBef>
            </a:pPr>
            <a:r>
              <a:rPr lang="ru-RU" altLang="ru-RU" sz="1400" dirty="0">
                <a:latin typeface="Roboto"/>
                <a:ea typeface="Roboto"/>
                <a:cs typeface="Roboto"/>
              </a:rPr>
              <a:t>Медицинских работников в возрасте до 36 лет 			                </a:t>
            </a:r>
            <a:r>
              <a:rPr lang="ru-RU" altLang="ru-RU" sz="1400" dirty="0">
                <a:solidFill>
                  <a:srgbClr val="00B050"/>
                </a:solidFill>
                <a:latin typeface="Roboto"/>
                <a:ea typeface="Roboto"/>
                <a:cs typeface="Roboto"/>
              </a:rPr>
              <a:t>128</a:t>
            </a:r>
            <a:r>
              <a:rPr lang="ru-RU" altLang="ru-RU" sz="1400" dirty="0">
                <a:latin typeface="Roboto"/>
                <a:ea typeface="Roboto"/>
                <a:cs typeface="Roboto"/>
              </a:rPr>
              <a:t>/116/</a:t>
            </a:r>
            <a:r>
              <a:rPr lang="ru-RU" altLang="ru-RU" sz="1400" dirty="0">
                <a:solidFill>
                  <a:srgbClr val="008AC6"/>
                </a:solidFill>
                <a:latin typeface="Roboto"/>
                <a:ea typeface="Roboto"/>
                <a:cs typeface="Roboto"/>
              </a:rPr>
              <a:t>113</a:t>
            </a:r>
            <a:endParaRPr lang="ru-RU" altLang="ru-RU" sz="1400" dirty="0">
              <a:latin typeface="Roboto"/>
              <a:ea typeface="Roboto"/>
              <a:cs typeface="Roboto"/>
            </a:endParaRPr>
          </a:p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78" y="1886925"/>
            <a:ext cx="1355958" cy="135595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312024" y="108656"/>
            <a:ext cx="5057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0" i="0" u="none" strike="noStrike" kern="1200" baseline="0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УКОМПЛЕКТОВАННОСТЬ  %</a:t>
            </a:r>
          </a:p>
        </p:txBody>
      </p:sp>
      <p:sp>
        <p:nvSpPr>
          <p:cNvPr id="19" name="Стрелка вверх 18"/>
          <p:cNvSpPr/>
          <p:nvPr/>
        </p:nvSpPr>
        <p:spPr>
          <a:xfrm>
            <a:off x="9191398" y="1015502"/>
            <a:ext cx="220618" cy="18600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3" t="29915" r="52657" b="11966"/>
          <a:stretch>
            <a:fillRect/>
          </a:stretch>
        </p:blipFill>
        <p:spPr bwMode="auto">
          <a:xfrm>
            <a:off x="10116320" y="1289649"/>
            <a:ext cx="1320579" cy="138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19829" y="2678300"/>
            <a:ext cx="22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КАП РЕМОНТЫ </a:t>
            </a:r>
          </a:p>
          <a:p>
            <a:pPr algn="ctr"/>
            <a:r>
              <a:rPr lang="ru-RU" sz="1400" b="1" dirty="0"/>
              <a:t>ОБСЛУЖИВАНИЕ ЗДАНИЙ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04654" y="2866947"/>
            <a:ext cx="175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СЗП=203труб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732113" y="2855720"/>
            <a:ext cx="1597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СЗП=106труб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554672" y="2827182"/>
            <a:ext cx="1577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СЗП=144труб </a:t>
            </a:r>
          </a:p>
        </p:txBody>
      </p:sp>
      <p:sp>
        <p:nvSpPr>
          <p:cNvPr id="30" name="Стрелка вверх 18">
            <a:extLst>
              <a:ext uri="{FF2B5EF4-FFF2-40B4-BE49-F238E27FC236}">
                <a16:creationId xmlns:a16="http://schemas.microsoft.com/office/drawing/2014/main" id="{0B03FDA3-0E1D-4268-B981-A8E61413A4B8}"/>
              </a:ext>
            </a:extLst>
          </p:cNvPr>
          <p:cNvSpPr/>
          <p:nvPr/>
        </p:nvSpPr>
        <p:spPr>
          <a:xfrm>
            <a:off x="3158361" y="944927"/>
            <a:ext cx="220618" cy="83939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3EA698BF-C24F-40BA-9CEA-E361F35BED8C}"/>
              </a:ext>
            </a:extLst>
          </p:cNvPr>
          <p:cNvSpPr txBox="1">
            <a:spLocks/>
          </p:cNvSpPr>
          <p:nvPr/>
        </p:nvSpPr>
        <p:spPr>
          <a:xfrm>
            <a:off x="199580" y="3493649"/>
            <a:ext cx="492218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MIN-MAX</a:t>
            </a:r>
            <a:r>
              <a:rPr lang="ru-RU" sz="2800" b="1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en-US" sz="2800" b="1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24-78 </a:t>
            </a:r>
            <a:r>
              <a:rPr lang="ru-RU" sz="2800" b="1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лет,  21-74 лет </a:t>
            </a:r>
            <a:r>
              <a:rPr lang="en-US" sz="4000" b="1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4000" b="1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848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27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КАДРОВОЕ РАЗВИТИЕ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7B70E659-732E-4B29-96AA-05D9349E85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046C9C4D-373B-452E-8543-D38BDA469A94}"/>
              </a:ext>
            </a:extLst>
          </p:cNvPr>
          <p:cNvSpPr/>
          <p:nvPr/>
        </p:nvSpPr>
        <p:spPr>
          <a:xfrm>
            <a:off x="702904" y="1544883"/>
            <a:ext cx="3460225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5858AE4-408A-4B2B-8F85-64372B8EE7E7}"/>
              </a:ext>
            </a:extLst>
          </p:cNvPr>
          <p:cNvSpPr txBox="1"/>
          <p:nvPr/>
        </p:nvSpPr>
        <p:spPr>
          <a:xfrm>
            <a:off x="933863" y="2431806"/>
            <a:ext cx="191295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Кадровый центр -</a:t>
            </a:r>
            <a:endParaRPr lang="ru-RU" sz="22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7F27EF-EE47-442E-9F8A-43272E94C525}"/>
              </a:ext>
            </a:extLst>
          </p:cNvPr>
          <p:cNvSpPr txBox="1"/>
          <p:nvPr/>
        </p:nvSpPr>
        <p:spPr>
          <a:xfrm>
            <a:off x="950367" y="3079237"/>
            <a:ext cx="31352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это уникальная площадка, которая дает возможность специалистам получать теоретические и практические навыки и знания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Шестиугольник 40">
            <a:extLst>
              <a:ext uri="{FF2B5EF4-FFF2-40B4-BE49-F238E27FC236}">
                <a16:creationId xmlns:a16="http://schemas.microsoft.com/office/drawing/2014/main" id="{6B86AC17-2ACE-4B6D-9AB7-B6E2EC57C8A7}"/>
              </a:ext>
            </a:extLst>
          </p:cNvPr>
          <p:cNvSpPr/>
          <p:nvPr/>
        </p:nvSpPr>
        <p:spPr>
          <a:xfrm>
            <a:off x="1045782" y="4522485"/>
            <a:ext cx="1013608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ACB4726-952A-4149-BF68-2E9FAF6B7253}"/>
              </a:ext>
            </a:extLst>
          </p:cNvPr>
          <p:cNvSpPr txBox="1"/>
          <p:nvPr/>
        </p:nvSpPr>
        <p:spPr>
          <a:xfrm>
            <a:off x="1180985" y="4578059"/>
            <a:ext cx="235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1100</a:t>
            </a:r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единиц</a:t>
            </a:r>
            <a:endParaRPr lang="ru-RU" sz="1600" b="1" dirty="0">
              <a:solidFill>
                <a:srgbClr val="7E903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A325B8-54EE-4B81-B359-EEA1B363144D}"/>
              </a:ext>
            </a:extLst>
          </p:cNvPr>
          <p:cNvSpPr txBox="1"/>
          <p:nvPr/>
        </p:nvSpPr>
        <p:spPr>
          <a:xfrm>
            <a:off x="1442335" y="4935123"/>
            <a:ext cx="2440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современного медицинского и </a:t>
            </a:r>
            <a:r>
              <a:rPr lang="ru-RU" sz="1200" b="0" i="0" u="none" strike="noStrike" dirty="0" err="1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симуляционного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оборудования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6C943A7B-63CC-4AEF-A746-A21F0D615B7A}"/>
              </a:ext>
            </a:extLst>
          </p:cNvPr>
          <p:cNvSpPr/>
          <p:nvPr/>
        </p:nvSpPr>
        <p:spPr>
          <a:xfrm>
            <a:off x="4352948" y="1530973"/>
            <a:ext cx="3460225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2A687D8-8EF3-48D9-BE0E-702E31539728}"/>
              </a:ext>
            </a:extLst>
          </p:cNvPr>
          <p:cNvSpPr txBox="1"/>
          <p:nvPr/>
        </p:nvSpPr>
        <p:spPr>
          <a:xfrm>
            <a:off x="4480836" y="2431806"/>
            <a:ext cx="268524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Оценка</a:t>
            </a:r>
            <a:endParaRPr lang="ru-RU" sz="22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2F3B523-3912-46C9-9127-9C2D3A41DBDA}"/>
              </a:ext>
            </a:extLst>
          </p:cNvPr>
          <p:cNvSpPr txBox="1"/>
          <p:nvPr/>
        </p:nvSpPr>
        <p:spPr>
          <a:xfrm>
            <a:off x="4488869" y="2813342"/>
            <a:ext cx="3135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профессиональных компетенций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Шестиугольник 46">
            <a:extLst>
              <a:ext uri="{FF2B5EF4-FFF2-40B4-BE49-F238E27FC236}">
                <a16:creationId xmlns:a16="http://schemas.microsoft.com/office/drawing/2014/main" id="{28E0BE2C-B797-4C3C-B021-6F0354EA2933}"/>
              </a:ext>
            </a:extLst>
          </p:cNvPr>
          <p:cNvSpPr/>
          <p:nvPr/>
        </p:nvSpPr>
        <p:spPr>
          <a:xfrm>
            <a:off x="4498376" y="3646048"/>
            <a:ext cx="1013608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00A4EFE-FC7C-4BB5-BED0-C2CF47272D54}"/>
              </a:ext>
            </a:extLst>
          </p:cNvPr>
          <p:cNvSpPr txBox="1"/>
          <p:nvPr/>
        </p:nvSpPr>
        <p:spPr>
          <a:xfrm>
            <a:off x="4435683" y="3685715"/>
            <a:ext cx="207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19,5</a:t>
            </a:r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тыс.</a:t>
            </a:r>
            <a:endParaRPr lang="ru-RU" sz="1600" b="1" dirty="0">
              <a:solidFill>
                <a:srgbClr val="7E903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231D07-97A8-462F-BAF1-CA60A28393A7}"/>
              </a:ext>
            </a:extLst>
          </p:cNvPr>
          <p:cNvSpPr txBox="1"/>
          <p:nvPr/>
        </p:nvSpPr>
        <p:spPr>
          <a:xfrm>
            <a:off x="4601497" y="4074588"/>
            <a:ext cx="1580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врачей уже прошли оценку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8CFAFA35-A9A4-4098-B3DD-6E429D83D9E3}"/>
              </a:ext>
            </a:extLst>
          </p:cNvPr>
          <p:cNvSpPr/>
          <p:nvPr/>
        </p:nvSpPr>
        <p:spPr>
          <a:xfrm>
            <a:off x="8003511" y="1517063"/>
            <a:ext cx="3460225" cy="4217206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64A8718-71BE-4E35-859F-327F1B78A77E}"/>
              </a:ext>
            </a:extLst>
          </p:cNvPr>
          <p:cNvSpPr txBox="1"/>
          <p:nvPr/>
        </p:nvSpPr>
        <p:spPr>
          <a:xfrm>
            <a:off x="8166002" y="2431806"/>
            <a:ext cx="289066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начала</a:t>
            </a:r>
          </a:p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2022 года</a:t>
            </a:r>
            <a:endParaRPr lang="ru-RU" sz="22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E914A0-F53D-4525-BA92-ABC40DCD80E0}"/>
              </a:ext>
            </a:extLst>
          </p:cNvPr>
          <p:cNvSpPr txBox="1"/>
          <p:nvPr/>
        </p:nvSpPr>
        <p:spPr>
          <a:xfrm>
            <a:off x="8162920" y="3062047"/>
            <a:ext cx="3135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разработано более 40 новых образовательных программ и тренингов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2" name="Шестиугольник 61">
            <a:extLst>
              <a:ext uri="{FF2B5EF4-FFF2-40B4-BE49-F238E27FC236}">
                <a16:creationId xmlns:a16="http://schemas.microsoft.com/office/drawing/2014/main" id="{40A34B9D-6428-4212-8DA8-6EA278925E9A}"/>
              </a:ext>
            </a:extLst>
          </p:cNvPr>
          <p:cNvSpPr/>
          <p:nvPr/>
        </p:nvSpPr>
        <p:spPr>
          <a:xfrm>
            <a:off x="5537851" y="4677116"/>
            <a:ext cx="1013608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73291DA-2E1E-4C71-A0CB-D230443399F3}"/>
              </a:ext>
            </a:extLst>
          </p:cNvPr>
          <p:cNvSpPr txBox="1"/>
          <p:nvPr/>
        </p:nvSpPr>
        <p:spPr>
          <a:xfrm>
            <a:off x="5461572" y="4716783"/>
            <a:ext cx="106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50</a:t>
            </a:r>
            <a:endParaRPr lang="ru-RU" sz="1600" b="1" dirty="0">
              <a:solidFill>
                <a:srgbClr val="7E903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D3F0E6A-80E7-409C-B078-B96AC9D9C573}"/>
              </a:ext>
            </a:extLst>
          </p:cNvPr>
          <p:cNvSpPr txBox="1"/>
          <p:nvPr/>
        </p:nvSpPr>
        <p:spPr>
          <a:xfrm>
            <a:off x="5722923" y="5105656"/>
            <a:ext cx="1580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специальностей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5" name="Шестиугольник 64">
            <a:extLst>
              <a:ext uri="{FF2B5EF4-FFF2-40B4-BE49-F238E27FC236}">
                <a16:creationId xmlns:a16="http://schemas.microsoft.com/office/drawing/2014/main" id="{C02E430C-8E01-44A8-8B2A-D073087C7291}"/>
              </a:ext>
            </a:extLst>
          </p:cNvPr>
          <p:cNvSpPr/>
          <p:nvPr/>
        </p:nvSpPr>
        <p:spPr>
          <a:xfrm>
            <a:off x="6302240" y="3642204"/>
            <a:ext cx="1013608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D9C4DD9-41CB-488B-813B-8F011935C3B8}"/>
              </a:ext>
            </a:extLst>
          </p:cNvPr>
          <p:cNvSpPr txBox="1"/>
          <p:nvPr/>
        </p:nvSpPr>
        <p:spPr>
          <a:xfrm>
            <a:off x="6239547" y="3681871"/>
            <a:ext cx="207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52</a:t>
            </a:r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тыс.</a:t>
            </a:r>
            <a:endParaRPr lang="ru-RU" sz="1600" b="1" dirty="0">
              <a:solidFill>
                <a:srgbClr val="7E903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44E0DD0-7CD1-4682-AD9F-76ED1390EC84}"/>
              </a:ext>
            </a:extLst>
          </p:cNvPr>
          <p:cNvSpPr txBox="1"/>
          <p:nvPr/>
        </p:nvSpPr>
        <p:spPr>
          <a:xfrm>
            <a:off x="6419009" y="4070744"/>
            <a:ext cx="1423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оценочных процедур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Шестиугольник 67">
            <a:extLst>
              <a:ext uri="{FF2B5EF4-FFF2-40B4-BE49-F238E27FC236}">
                <a16:creationId xmlns:a16="http://schemas.microsoft.com/office/drawing/2014/main" id="{8898EEC1-5CF0-4541-A7E5-C05E8E046128}"/>
              </a:ext>
            </a:extLst>
          </p:cNvPr>
          <p:cNvSpPr/>
          <p:nvPr/>
        </p:nvSpPr>
        <p:spPr>
          <a:xfrm>
            <a:off x="8289949" y="4526348"/>
            <a:ext cx="1013608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53FF387-188F-47ED-BA85-15575FFF8DD3}"/>
              </a:ext>
            </a:extLst>
          </p:cNvPr>
          <p:cNvSpPr txBox="1"/>
          <p:nvPr/>
        </p:nvSpPr>
        <p:spPr>
          <a:xfrm>
            <a:off x="8193136" y="4581922"/>
            <a:ext cx="235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24</a:t>
            </a:r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тыс.</a:t>
            </a:r>
            <a:endParaRPr lang="ru-RU" sz="1600" b="1" dirty="0">
              <a:solidFill>
                <a:srgbClr val="7E903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8A48DE9-25B6-485A-853E-1622F8E4BBE4}"/>
              </a:ext>
            </a:extLst>
          </p:cNvPr>
          <p:cNvSpPr txBox="1"/>
          <p:nvPr/>
        </p:nvSpPr>
        <p:spPr>
          <a:xfrm>
            <a:off x="8454486" y="4938986"/>
            <a:ext cx="2440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врачей прошли повышение квалификации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7D101265-F1ED-4A06-965C-D4106488957D}"/>
              </a:ext>
            </a:extLst>
          </p:cNvPr>
          <p:cNvGrpSpPr/>
          <p:nvPr/>
        </p:nvGrpSpPr>
        <p:grpSpPr>
          <a:xfrm>
            <a:off x="9589995" y="3901163"/>
            <a:ext cx="1885153" cy="874303"/>
            <a:chOff x="8279128" y="4718627"/>
            <a:chExt cx="1885153" cy="874303"/>
          </a:xfrm>
        </p:grpSpPr>
        <p:sp>
          <p:nvSpPr>
            <p:cNvPr id="72" name="Шестиугольник 71">
              <a:extLst>
                <a:ext uri="{FF2B5EF4-FFF2-40B4-BE49-F238E27FC236}">
                  <a16:creationId xmlns:a16="http://schemas.microsoft.com/office/drawing/2014/main" id="{66B8F6AA-9693-458C-A000-6FC4B03773AC}"/>
                </a:ext>
              </a:extLst>
            </p:cNvPr>
            <p:cNvSpPr/>
            <p:nvPr/>
          </p:nvSpPr>
          <p:spPr>
            <a:xfrm>
              <a:off x="8279128" y="4718627"/>
              <a:ext cx="1013608" cy="873800"/>
            </a:xfrm>
            <a:prstGeom prst="hexagon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329B735-C1F6-42FB-9649-5DDB6B442B5B}"/>
                </a:ext>
              </a:extLst>
            </p:cNvPr>
            <p:cNvSpPr txBox="1"/>
            <p:nvPr/>
          </p:nvSpPr>
          <p:spPr>
            <a:xfrm>
              <a:off x="8351548" y="4774201"/>
              <a:ext cx="618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13</a:t>
              </a:r>
              <a:endParaRPr lang="ru-RU" sz="1600" b="1" dirty="0">
                <a:solidFill>
                  <a:srgbClr val="7E903C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68B2D81-B0F7-4F94-9333-217985245742}"/>
                </a:ext>
              </a:extLst>
            </p:cNvPr>
            <p:cNvSpPr txBox="1"/>
            <p:nvPr/>
          </p:nvSpPr>
          <p:spPr>
            <a:xfrm>
              <a:off x="8430019" y="5131265"/>
              <a:ext cx="1734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образовательных модулей</a:t>
              </a:r>
              <a:endPara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7D47E9D-3C3C-4E20-B3ED-F3293EA73D22}"/>
              </a:ext>
            </a:extLst>
          </p:cNvPr>
          <p:cNvSpPr txBox="1"/>
          <p:nvPr/>
        </p:nvSpPr>
        <p:spPr>
          <a:xfrm>
            <a:off x="951492" y="5934156"/>
            <a:ext cx="990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Всего Центр аккредитован по </a:t>
            </a:r>
            <a:r>
              <a:rPr lang="ru-RU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89 врачебным специальностям</a:t>
            </a:r>
            <a:endParaRPr lang="ru-RU" b="1" dirty="0">
              <a:solidFill>
                <a:srgbClr val="A4B85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8A76AAAD-5615-45FC-BD6B-A51FC15F8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4" t="6170" r="26543" b="13913"/>
          <a:stretch>
            <a:fillRect/>
          </a:stretch>
        </p:blipFill>
        <p:spPr bwMode="auto">
          <a:xfrm>
            <a:off x="2477620" y="115906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EB984D94-4A7A-4D9C-AF9C-878C7F380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5" t="204" r="12482" b="1781"/>
          <a:stretch>
            <a:fillRect/>
          </a:stretch>
        </p:blipFill>
        <p:spPr bwMode="auto">
          <a:xfrm>
            <a:off x="6105882" y="115625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2DD238D3-2069-4AB4-A94D-1CD415FF5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2" t="8416" r="31419" b="39871"/>
          <a:stretch/>
        </p:blipFill>
        <p:spPr bwMode="auto">
          <a:xfrm>
            <a:off x="9798972" y="115625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976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119336" y="152151"/>
            <a:ext cx="12360696" cy="541655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92502" y="2016493"/>
            <a:ext cx="11737454" cy="2808312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496908" y="4615310"/>
            <a:ext cx="8496944" cy="20457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обращения пациентов рассматриваются в индивидуальном 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в диалог с пациентом 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от пациентов для совершенствования оказания медицинской помощи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Аудит ДЗМ – контроль качества мед помощи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2" y="4634814"/>
            <a:ext cx="2058921" cy="205892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41037" y="620688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4871434" y="2802118"/>
            <a:ext cx="108000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160337" y="2776289"/>
            <a:ext cx="108000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7405059" y="2819416"/>
            <a:ext cx="108012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8791074" y="3259729"/>
            <a:ext cx="1080000" cy="1516989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605479" y="2794035"/>
            <a:ext cx="108000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4920623" y="2835108"/>
            <a:ext cx="1170125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3516413" y="3568136"/>
            <a:ext cx="1258132" cy="609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52/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24/</a:t>
            </a:r>
            <a:r>
              <a:rPr lang="ru-RU" sz="2000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40</a:t>
            </a:r>
            <a:endParaRPr lang="ru-RU" sz="20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-140580" y="3036494"/>
            <a:ext cx="3753939" cy="1253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r>
              <a:rPr lang="ru-RU" sz="2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312/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299/</a:t>
            </a:r>
            <a:r>
              <a:rPr lang="ru-RU" sz="2800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365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(обоснованных </a:t>
            </a:r>
            <a:r>
              <a:rPr lang="ru-RU" sz="2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23/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</a:t>
            </a:r>
            <a:r>
              <a:rPr lang="ru-RU" sz="2800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/7)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4748866" y="3481237"/>
            <a:ext cx="1392933" cy="465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75/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60/</a:t>
            </a:r>
            <a:r>
              <a:rPr lang="ru-RU" sz="2000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106</a:t>
            </a:r>
            <a:endParaRPr lang="ru-RU" sz="20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6077718" y="3155181"/>
            <a:ext cx="1259133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90/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63/</a:t>
            </a:r>
            <a:r>
              <a:rPr lang="ru-RU" sz="2000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62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7317911" y="3993855"/>
            <a:ext cx="1259133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47/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33/</a:t>
            </a:r>
            <a:r>
              <a:rPr lang="ru-RU" sz="2000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55</a:t>
            </a:r>
            <a:endParaRPr lang="ru-RU" sz="20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8642142" y="3646410"/>
            <a:ext cx="15186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52/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106*/</a:t>
            </a:r>
            <a:r>
              <a:rPr lang="ru-RU" sz="2000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54</a:t>
            </a:r>
            <a:endParaRPr lang="ru-RU" sz="20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3566007" y="2732199"/>
            <a:ext cx="1047049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122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6199004" y="2835108"/>
            <a:ext cx="108012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7426292" y="2835108"/>
            <a:ext cx="108012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8704236" y="3128593"/>
            <a:ext cx="1152128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3752355" y="1231966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32" y="2223788"/>
            <a:ext cx="555797" cy="555797"/>
          </a:xfrm>
          <a:prstGeom prst="rect">
            <a:avLst/>
          </a:prstGeom>
        </p:spPr>
      </p:pic>
      <p:sp>
        <p:nvSpPr>
          <p:cNvPr id="71" name="Овал 70"/>
          <p:cNvSpPr/>
          <p:nvPr/>
        </p:nvSpPr>
        <p:spPr>
          <a:xfrm>
            <a:off x="4885020" y="1193725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210834" y="1231390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7493525" y="1224392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89" y="2300721"/>
            <a:ext cx="482150" cy="48215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262" y="2293068"/>
            <a:ext cx="482150" cy="48215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542" y="2339607"/>
            <a:ext cx="482150" cy="482150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470" y="2771424"/>
            <a:ext cx="482150" cy="482150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10646594" y="3881256"/>
            <a:ext cx="900000" cy="91849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0105796" y="1146846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585" y="3381372"/>
            <a:ext cx="482150" cy="482150"/>
          </a:xfrm>
          <a:prstGeom prst="rect">
            <a:avLst/>
          </a:prstGeom>
        </p:spPr>
      </p:pic>
      <p:sp>
        <p:nvSpPr>
          <p:cNvPr id="39" name="Заголовок 1"/>
          <p:cNvSpPr txBox="1">
            <a:spLocks/>
          </p:cNvSpPr>
          <p:nvPr/>
        </p:nvSpPr>
        <p:spPr>
          <a:xfrm>
            <a:off x="10533971" y="4267191"/>
            <a:ext cx="101683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13/</a:t>
            </a:r>
            <a:r>
              <a:rPr lang="ru-RU" sz="2000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0481512" y="3798849"/>
            <a:ext cx="1224136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5</a:t>
            </a: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299244" y="713053"/>
            <a:ext cx="9949419" cy="1313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СТРУКТУРА ОБРАЩЕНИЙ: </a:t>
            </a:r>
          </a:p>
          <a:p>
            <a:pPr marL="285750" indent="-285750">
              <a:buFontTx/>
              <a:buChar char="-"/>
            </a:pPr>
            <a:r>
              <a:rPr lang="ru-RU" sz="1800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прикрепление пациентов из МО 70%</a:t>
            </a:r>
          </a:p>
          <a:p>
            <a:pPr marL="285750" indent="-285750">
              <a:buFontTx/>
              <a:buChar char="-"/>
            </a:pPr>
            <a:r>
              <a:rPr lang="ru-RU" sz="1800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вызов врача на дом (необоснованный</a:t>
            </a:r>
            <a:r>
              <a:rPr lang="ru-RU" sz="900" b="1" dirty="0">
                <a:solidFill>
                  <a:srgbClr val="FF0000"/>
                </a:solidFill>
              </a:rPr>
              <a:t>   служба 122</a:t>
            </a:r>
            <a:r>
              <a:rPr lang="ru-RU" sz="1800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25%</a:t>
            </a:r>
          </a:p>
          <a:p>
            <a:r>
              <a:rPr lang="ru-RU" sz="1800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   этика и деонтология 2,5 %</a:t>
            </a:r>
          </a:p>
          <a:p>
            <a:pPr marL="285750" indent="-285750">
              <a:buFontTx/>
              <a:buChar char="-"/>
            </a:pPr>
            <a:r>
              <a:rPr lang="ru-RU" sz="1800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качество медицинской помощи (полнота обследований) 2%, ЛЛО 0,5%</a:t>
            </a:r>
            <a:r>
              <a:rPr lang="ru-RU" sz="900" b="1" dirty="0">
                <a:solidFill>
                  <a:srgbClr val="FF0000"/>
                </a:solidFill>
              </a:rPr>
              <a:t>    импортные лекарства</a:t>
            </a:r>
            <a:endParaRPr lang="ru-RU" sz="1800" dirty="0">
              <a:solidFill>
                <a:srgbClr val="008AC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09143" y="4753821"/>
            <a:ext cx="18790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6000" indent="-216000">
              <a:spcAft>
                <a:spcPts val="600"/>
              </a:spcAft>
            </a:pPr>
            <a:r>
              <a:rPr lang="ru-RU" sz="10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за счет </a:t>
            </a:r>
            <a:r>
              <a:rPr lang="ru-RU" sz="1000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переприкрепления</a:t>
            </a:r>
            <a:endParaRPr lang="ru-RU" sz="10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120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239102" y="260648"/>
            <a:ext cx="11833562" cy="6513541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239102" y="25238"/>
            <a:ext cx="11833561" cy="706774"/>
          </a:xfrm>
        </p:spPr>
        <p:txBody>
          <a:bodyPr anchor="t">
            <a:noAutofit/>
          </a:bodyPr>
          <a:lstStyle/>
          <a:p>
            <a:r>
              <a:rPr lang="ru-RU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КОМФОРТА ПРЕБЫВАНИЯ В ДГП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620688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05687" y="855687"/>
            <a:ext cx="10881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целью исключения неудобств для пациентов: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37661" y="1263405"/>
            <a:ext cx="10729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Нахождения больных в одной зоне со здоровыми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Нехватки посадочных мест для ожидания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информации о движении очереди на прием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контроля за состоянием здоровья пациентов, находящихся в очереди, со стороны медицинского персонала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998720" y="5227133"/>
            <a:ext cx="36714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достаточного количества посадочных мест для ожидания приема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8" y="5254301"/>
            <a:ext cx="1071925" cy="1071925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940465" y="3659333"/>
            <a:ext cx="38164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Разделение потоков здоровых 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болеющих пациентов </a:t>
            </a:r>
          </a:p>
          <a:p>
            <a:r>
              <a:rPr lang="ru-RU" sz="20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ОРВИ ЗОНА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</a:t>
            </a:r>
            <a:r>
              <a:rPr lang="ru-RU" sz="20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Дежурный врач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59" y="3693344"/>
            <a:ext cx="963003" cy="963003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7663697" y="5258233"/>
            <a:ext cx="31431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Визуальный контроль пациентов, 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находящихся в очереди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96793" y="5258233"/>
            <a:ext cx="856745" cy="856745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7741907" y="3557260"/>
            <a:ext cx="31900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Информирование пациентов о движении «живой» очереди через информационное табло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440" y="3643749"/>
            <a:ext cx="995366" cy="993422"/>
          </a:xfrm>
          <a:prstGeom prst="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>
            <a:off x="490236" y="2955610"/>
            <a:ext cx="11034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Положительный эффект от организации зон комфортного ожидания: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437661" y="2403609"/>
            <a:ext cx="10914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организованы пациентам зоны комфортного ожидания приема врача</a:t>
            </a:r>
          </a:p>
        </p:txBody>
      </p:sp>
      <p:pic>
        <p:nvPicPr>
          <p:cNvPr id="27" name="Picture 2" descr="https://static.tildacdn.com/tild6163-3562-4439-a663-663730393262/207-2076417_pet-fri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226" y="4463924"/>
            <a:ext cx="922132" cy="92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6007700" y="5368302"/>
            <a:ext cx="1125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Буфет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087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335360" y="117524"/>
            <a:ext cx="11737304" cy="863501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МАССОВЫХ АКЦИЯХ И КОНКУРСАХ</a:t>
            </a:r>
          </a:p>
        </p:txBody>
      </p:sp>
      <p:sp>
        <p:nvSpPr>
          <p:cNvPr id="16" name="Содержимое 3"/>
          <p:cNvSpPr>
            <a:spLocks noGrp="1"/>
          </p:cNvSpPr>
          <p:nvPr>
            <p:ph sz="half" idx="1"/>
          </p:nvPr>
        </p:nvSpPr>
        <p:spPr>
          <a:xfrm>
            <a:off x="1487488" y="2786875"/>
            <a:ext cx="6768752" cy="154945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6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ПО ПРОФИЛАКТИКИ РАЗЛИЧНЫХ ЗАБОЛЕВАНИЙ:</a:t>
            </a:r>
          </a:p>
          <a:p>
            <a:pPr lvl="0"/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Анти-СПИД, день ЗОЖ, Всемирный День сердца, день почки</a:t>
            </a:r>
          </a:p>
          <a:p>
            <a:pPr lvl="0"/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День против </a:t>
            </a:r>
            <a:r>
              <a:rPr lang="ru-RU" sz="16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табакокурения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алкоголизма, наркотиков</a:t>
            </a:r>
          </a:p>
          <a:p>
            <a:pPr lvl="0"/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борьбы с сахарным  диабетом</a:t>
            </a:r>
          </a:p>
          <a:p>
            <a:pPr lvl="0"/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Школа - территория здоровья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r="22702"/>
          <a:stretch/>
        </p:blipFill>
        <p:spPr>
          <a:xfrm>
            <a:off x="119336" y="2851482"/>
            <a:ext cx="1334935" cy="1651149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1761809" y="836712"/>
            <a:ext cx="9662783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одержимое 3"/>
          <p:cNvSpPr txBox="1">
            <a:spLocks/>
          </p:cNvSpPr>
          <p:nvPr/>
        </p:nvSpPr>
        <p:spPr>
          <a:xfrm>
            <a:off x="1852602" y="5143321"/>
            <a:ext cx="7502542" cy="1376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ru-RU" sz="14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2017г  ПОБЕДИТЕЛИ КОНКУРСА ФОРМУЛА ЖИЗНИ ЛУЧШАЯ ДГП г. Москвы</a:t>
            </a:r>
          </a:p>
          <a:p>
            <a:pPr>
              <a:buFontTx/>
              <a:buChar char="-"/>
            </a:pPr>
            <a:r>
              <a:rPr lang="ru-RU" sz="1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2023г  ПОБЕДИТЕЛИ РЕЙТИНГА ЛУЧШАЯ ДГП Москвы по НЕЗАВИСИМОЙ ОЦЕНКЕ РОДИТЕЛЕЙ - ДГП№122 Ф №4!!! </a:t>
            </a:r>
          </a:p>
          <a:p>
            <a:pPr>
              <a:buFontTx/>
              <a:buChar char="-"/>
            </a:pPr>
            <a:r>
              <a:rPr lang="ru-RU" sz="1400" b="1" dirty="0">
                <a:solidFill>
                  <a:srgbClr val="1E1E1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МЕДУЧРЕЖДЕНИЮ УДАЛОСЬ ПОЛУЧИТЬ 9.7 БАЛЛОВ ИЗ 10 ВОЗМОЖНЫХ ПО ПАРАМЕТРАМ «ДОБРОЖЕЛАТЕЛЬНОСТЬ» И «ПАЦИЕНТООРИЕНТИРОВАННОСТЬ»</a:t>
            </a:r>
            <a:endParaRPr lang="ru-RU" sz="14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7457659" y="1225741"/>
            <a:ext cx="4397928" cy="653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ЕЖЕГОДНОЕ УЧАСТИЕ В ОЛИМПИАДЕ МЕД УЧРЕЖДЕНИЙ ДЗМ</a:t>
            </a:r>
          </a:p>
        </p:txBody>
      </p:sp>
      <p:sp>
        <p:nvSpPr>
          <p:cNvPr id="4" name="AutoShape 4" descr="blob:https://web.whatsapp.com/ea869c33-0b5d-4d0a-b28e-9f036ecb9549"/>
          <p:cNvSpPr>
            <a:spLocks noChangeAspect="1" noChangeArrowheads="1"/>
          </p:cNvSpPr>
          <p:nvPr/>
        </p:nvSpPr>
        <p:spPr bwMode="auto">
          <a:xfrm>
            <a:off x="9280742" y="1263154"/>
            <a:ext cx="1495778" cy="149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0" r="11685"/>
          <a:stretch/>
        </p:blipFill>
        <p:spPr>
          <a:xfrm>
            <a:off x="8912506" y="1837220"/>
            <a:ext cx="2232249" cy="2261844"/>
          </a:xfrm>
          <a:prstGeom prst="rect">
            <a:avLst/>
          </a:prstGeom>
        </p:spPr>
      </p:pic>
      <p:pic>
        <p:nvPicPr>
          <p:cNvPr id="4102" name="Picture 6" descr="https://vmrucdn.servicecdn.ru/2020.02/original/5e452f2082682c044335ee9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5" y="5248283"/>
            <a:ext cx="1703098" cy="113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Рейтинг детских поликлиник Москвы 2023 год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774" y="5231615"/>
            <a:ext cx="1976952" cy="116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3"/>
          <p:cNvSpPr txBox="1">
            <a:spLocks/>
          </p:cNvSpPr>
          <p:nvPr/>
        </p:nvSpPr>
        <p:spPr>
          <a:xfrm>
            <a:off x="1454271" y="1090169"/>
            <a:ext cx="5411794" cy="1205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7030A0"/>
                </a:solidFill>
                <a:ea typeface="Roboto" panose="02000000000000000000" pitchFamily="2" charset="0"/>
                <a:cs typeface="Roboto" panose="02000000000000000000" pitchFamily="2" charset="0"/>
              </a:rPr>
              <a:t>ФОНДЫ, ЧО:     МОС.РУ  </a:t>
            </a:r>
            <a:r>
              <a:rPr lang="en-US" sz="1800" b="1" dirty="0">
                <a:solidFill>
                  <a:srgbClr val="7030A0"/>
                </a:solidFill>
                <a:ea typeface="Roboto" panose="02000000000000000000" pitchFamily="2" charset="0"/>
                <a:cs typeface="Roboto" panose="02000000000000000000" pitchFamily="2" charset="0"/>
              </a:rPr>
              <a:t>https://www.mos.ru/city/projects/blago/detyam/</a:t>
            </a:r>
            <a:endParaRPr lang="ru-RU" sz="1800" b="1" dirty="0">
              <a:solidFill>
                <a:srgbClr val="7030A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spcBef>
                <a:spcPts val="0"/>
              </a:spcBef>
            </a:pPr>
            <a:r>
              <a:rPr lang="ru-RU" sz="1800" b="1" dirty="0">
                <a:ea typeface="Roboto" panose="02000000000000000000" pitchFamily="2" charset="0"/>
                <a:cs typeface="Roboto" panose="02000000000000000000" pitchFamily="2" charset="0"/>
              </a:rPr>
              <a:t>Круг добра</a:t>
            </a:r>
          </a:p>
          <a:p>
            <a:pPr marL="0" indent="0">
              <a:spcBef>
                <a:spcPts val="0"/>
              </a:spcBef>
            </a:pPr>
            <a:r>
              <a:rPr lang="ru-RU" sz="1800" b="1" dirty="0">
                <a:ea typeface="Roboto" panose="02000000000000000000" pitchFamily="2" charset="0"/>
                <a:cs typeface="Roboto" panose="02000000000000000000" pitchFamily="2" charset="0"/>
              </a:rPr>
              <a:t>Дом с маяком</a:t>
            </a:r>
          </a:p>
          <a:p>
            <a:pPr marL="0" indent="0">
              <a:spcBef>
                <a:spcPts val="0"/>
              </a:spcBef>
            </a:pPr>
            <a:r>
              <a:rPr lang="ru-RU" sz="1800" b="1" dirty="0">
                <a:ea typeface="Roboto" panose="02000000000000000000" pitchFamily="2" charset="0"/>
                <a:cs typeface="Roboto" panose="02000000000000000000" pitchFamily="2" charset="0"/>
              </a:rPr>
              <a:t>Наш солнечный мир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3" name="Picture 10" descr="Логотип Фонд «Дом с маяком»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3" r="28422"/>
          <a:stretch/>
        </p:blipFill>
        <p:spPr bwMode="auto">
          <a:xfrm>
            <a:off x="192079" y="1027730"/>
            <a:ext cx="1087050" cy="154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Логотип фонда Круг Добр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93" y="1568064"/>
            <a:ext cx="1578780" cy="98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14" descr="АНО «НАШ СОЛНЕЧНЫЙ МИР»"/>
          <p:cNvSpPr>
            <a:spLocks noChangeAspect="1" noChangeArrowheads="1"/>
          </p:cNvSpPr>
          <p:nvPr/>
        </p:nvSpPr>
        <p:spPr bwMode="auto">
          <a:xfrm>
            <a:off x="3719736" y="2094012"/>
            <a:ext cx="880864" cy="8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4" name="Picture 18" descr="https://avatars.mds.yandex.net/i?id=521a37adc9600fc124f8c59da0b901be8ef232ec-12608033-images-thumbs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4099064"/>
            <a:ext cx="653675" cy="65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814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839416" y="174023"/>
            <a:ext cx="12192000" cy="6529452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746643" y="620688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261319" y="202733"/>
            <a:ext cx="11809312" cy="54165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 ДЗМ, </a:t>
            </a:r>
            <a:br>
              <a:rPr lang="ru-RU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реализованные в 2023-2025 году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982292" y="1276359"/>
            <a:ext cx="3016254" cy="3017477"/>
            <a:chOff x="3336823" y="1092153"/>
            <a:chExt cx="3330489" cy="301747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689312" y="1145164"/>
              <a:ext cx="205230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FF00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336823" y="2047527"/>
              <a:ext cx="3330489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6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унифицированной системы навигации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6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зон комфортного ожидания приема дежурного врача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6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комнаты кормления</a:t>
              </a:r>
            </a:p>
          </p:txBody>
        </p:sp>
        <p:sp>
          <p:nvSpPr>
            <p:cNvPr id="35" name="Овал 34"/>
            <p:cNvSpPr/>
            <p:nvPr/>
          </p:nvSpPr>
          <p:spPr>
            <a:xfrm>
              <a:off x="5516101" y="1092153"/>
              <a:ext cx="1039929" cy="899437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62" y="1121753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4435795" y="1286867"/>
            <a:ext cx="3155704" cy="5359216"/>
            <a:chOff x="1542388" y="966701"/>
            <a:chExt cx="2871008" cy="5359216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542388" y="1429373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434" y="966701"/>
              <a:ext cx="783962" cy="783962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9450959" y="1131395"/>
            <a:ext cx="2836951" cy="5970013"/>
            <a:chOff x="5823909" y="942954"/>
            <a:chExt cx="2809051" cy="5543313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823909" y="1589723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436556" y="2119488"/>
              <a:ext cx="205230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доступности мед. помощи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337574" y="3197454"/>
              <a:ext cx="2295386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6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Запись к педиатру – реорганизация участков после кап ремонтов и с учетом реновации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6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запись к педиатрам по участковому принципу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6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специалисты 1-го уровня во всех филиалах</a:t>
              </a: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961673" y="94295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7845" y="1079017"/>
              <a:ext cx="883524" cy="883524"/>
            </a:xfrm>
            <a:prstGeom prst="rect">
              <a:avLst/>
            </a:prstGeom>
          </p:spPr>
        </p:pic>
      </p:grpSp>
      <p:sp>
        <p:nvSpPr>
          <p:cNvPr id="30" name="Скругленный прямоугольник 29"/>
          <p:cNvSpPr/>
          <p:nvPr/>
        </p:nvSpPr>
        <p:spPr>
          <a:xfrm>
            <a:off x="168696" y="1806680"/>
            <a:ext cx="4077207" cy="3926576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615577" y="1446640"/>
            <a:ext cx="1738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работы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поликлиники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98004" y="2928106"/>
            <a:ext cx="629090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Единая служба вызова на дом 122 ноябрь 2020г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апреля 2021г полностью внедрена </a:t>
            </a:r>
            <a:r>
              <a:rPr lang="ru-RU" sz="1400" b="1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электронная медицинская карта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оцифрована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Возможна оцифровка - консультации </a:t>
            </a:r>
            <a:r>
              <a:rPr lang="ru-RU" sz="14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других М.О., выписки из стационаров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Дистанционная форма - Телемедицина, </a:t>
            </a:r>
            <a:r>
              <a:rPr lang="ru-RU" sz="14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аудиопротоколы</a:t>
            </a:r>
            <a:r>
              <a:rPr lang="ru-RU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планшеты - «Мобильный АРМ», врачи и медсестры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Внедрена в ЕМИАС </a:t>
            </a:r>
            <a:r>
              <a:rPr lang="ru-RU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система лабораторного сервиса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 объединённый Референс центр </a:t>
            </a:r>
            <a:r>
              <a:rPr lang="ru-RU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лучевых исследований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объединенная лаборатория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Разработана и от пилотирована и внедрена </a:t>
            </a:r>
            <a:r>
              <a:rPr lang="ru-RU" sz="14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система ЕМИАС.ШКОЛА, ВОЕНКОМАТ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400" b="1" dirty="0">
                <a:latin typeface="Roboto"/>
                <a:ea typeface="Roboto"/>
                <a:cs typeface="Roboto"/>
              </a:rPr>
              <a:t>Обеспечение льготных категорий граждан бесплатными </a:t>
            </a:r>
            <a:r>
              <a:rPr lang="ru-RU" altLang="ru-RU" sz="1400" b="1" dirty="0">
                <a:solidFill>
                  <a:srgbClr val="0070C0"/>
                </a:solidFill>
                <a:latin typeface="Roboto"/>
                <a:ea typeface="Roboto"/>
                <a:cs typeface="Roboto"/>
              </a:rPr>
              <a:t>продуктами питания через портал MOS.RU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2025 г - Заказ справок в электронной форме 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2C6190-9284-4DFA-BA2F-C00D50CA99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94" y="788886"/>
            <a:ext cx="1468026" cy="203020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7A8EE52-FEF9-410E-8290-59CE101032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58" y="1124744"/>
            <a:ext cx="3019583" cy="166332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30192EE-7116-48FE-ACC5-EA85D4AF0497}"/>
              </a:ext>
            </a:extLst>
          </p:cNvPr>
          <p:cNvSpPr txBox="1"/>
          <p:nvPr/>
        </p:nvSpPr>
        <p:spPr>
          <a:xfrm>
            <a:off x="7065054" y="4868095"/>
            <a:ext cx="257236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Оперативный мониторинг работы МО с помощью системы </a:t>
            </a:r>
            <a:r>
              <a:rPr lang="ru-RU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видеонаблюдения и в интернете отзывов пациентов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D08B889-8920-4ECE-8302-9E3B11C0A0E2}"/>
              </a:ext>
            </a:extLst>
          </p:cNvPr>
          <p:cNvSpPr txBox="1"/>
          <p:nvPr/>
        </p:nvSpPr>
        <p:spPr>
          <a:xfrm>
            <a:off x="6621168" y="4283881"/>
            <a:ext cx="3016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Открытая информационная среда</a:t>
            </a:r>
          </a:p>
        </p:txBody>
      </p:sp>
    </p:spTree>
    <p:extLst>
      <p:ext uri="{BB962C8B-B14F-4D97-AF65-F5344CB8AC3E}">
        <p14:creationId xmlns:p14="http://schemas.microsoft.com/office/powerpoint/2010/main" val="181406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10442" y="1962794"/>
            <a:ext cx="3155092" cy="4395510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/>
              <a:t>Филиал №0 головное здание, адрес ул. Измайловский бульвар д 61,</a:t>
            </a:r>
            <a:r>
              <a:rPr lang="ru-RU" sz="1600" dirty="0">
                <a:solidFill>
                  <a:srgbClr val="FF0000"/>
                </a:solidFill>
              </a:rPr>
              <a:t> Реновация</a:t>
            </a:r>
            <a:endParaRPr lang="ru-RU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/>
              <a:t>Филиал №1, ул. Щёлковское шоссе д82 корп. 2, </a:t>
            </a:r>
            <a:r>
              <a:rPr lang="ru-RU" sz="1600" dirty="0">
                <a:solidFill>
                  <a:srgbClr val="FF0000"/>
                </a:solidFill>
              </a:rPr>
              <a:t>Реновация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/>
              <a:t>Филиал №2, ул. Байкальская д28, </a:t>
            </a:r>
            <a:r>
              <a:rPr lang="ru-RU" sz="1600" dirty="0">
                <a:solidFill>
                  <a:srgbClr val="FF0000"/>
                </a:solidFill>
              </a:rPr>
              <a:t>Реновация</a:t>
            </a:r>
            <a:endParaRPr lang="ru-RU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/>
              <a:t>Филиал № 3 ул. Амурская д 62-А, </a:t>
            </a:r>
            <a:r>
              <a:rPr lang="ru-RU" sz="1600" dirty="0">
                <a:solidFill>
                  <a:srgbClr val="FF0000"/>
                </a:solidFill>
              </a:rPr>
              <a:t>Амурская </a:t>
            </a:r>
            <a:r>
              <a:rPr lang="en-US" sz="1600" dirty="0" err="1">
                <a:solidFill>
                  <a:srgbClr val="FF0000"/>
                </a:solidFill>
              </a:rPr>
              <a:t>Levl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rgbClr val="FF0000"/>
                </a:solidFill>
              </a:rPr>
              <a:t>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/>
              <a:t>Филиал № 4 ул. Челябинская д 16 корп1,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/>
              <a:t>Филиал № 5 район Восточный, пос. Восточный, ул. Западная, д. 2, стр.3.  </a:t>
            </a:r>
            <a:r>
              <a:rPr lang="ru-RU" sz="1600" b="1" dirty="0">
                <a:solidFill>
                  <a:srgbClr val="FF00FF"/>
                </a:solidFill>
              </a:rPr>
              <a:t>(МРП?)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err="1"/>
              <a:t>Травмпункт</a:t>
            </a:r>
            <a:r>
              <a:rPr lang="ru-RU" sz="1600" dirty="0"/>
              <a:t>, ул Нижняя Первомайская ул., 63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2" y="1291901"/>
            <a:ext cx="8633117" cy="4729023"/>
          </a:xfrm>
        </p:spPr>
      </p:pic>
      <p:sp>
        <p:nvSpPr>
          <p:cNvPr id="5" name="Прямоугольник 4"/>
          <p:cNvSpPr/>
          <p:nvPr/>
        </p:nvSpPr>
        <p:spPr>
          <a:xfrm>
            <a:off x="214183" y="5026276"/>
            <a:ext cx="2059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ДГП№52 филиал 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69841" y="2447874"/>
            <a:ext cx="1087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ДГП122 филиал 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31307" y="1627519"/>
            <a:ext cx="1087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ДГП122 филиал 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92411" y="4045943"/>
            <a:ext cx="2339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ДГП122 филиал 0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27404" y="2914199"/>
            <a:ext cx="1087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ДГП122 филиал 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17739" y="2020601"/>
            <a:ext cx="1087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ДГП122 филиал 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62184" y="5482996"/>
            <a:ext cx="1087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ДГП122 филиал 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75004" y="4656944"/>
            <a:ext cx="1561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ТРАВМПУНКТ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0194" y="1942319"/>
            <a:ext cx="12933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Амурская </a:t>
            </a:r>
            <a:r>
              <a:rPr lang="en-US" sz="2000" b="1" dirty="0" err="1">
                <a:solidFill>
                  <a:srgbClr val="FF0000"/>
                </a:solidFill>
              </a:rPr>
              <a:t>Levl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54871" y="3045747"/>
            <a:ext cx="1240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Реновация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32455" y="3661120"/>
            <a:ext cx="1240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Реновация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792403" y="2216081"/>
            <a:ext cx="1240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Реновация</a:t>
            </a:r>
          </a:p>
        </p:txBody>
      </p:sp>
      <p:pic>
        <p:nvPicPr>
          <p:cNvPr id="22" name="Picture 2" descr="https://avatars.mds.yandex.net/i?id=e5bb82ce40b293f4af46f2bd7e4c7df8_l-5284654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568" y="1"/>
            <a:ext cx="3282143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1"/>
          <p:cNvSpPr>
            <a:spLocks noGrp="1"/>
          </p:cNvSpPr>
          <p:nvPr>
            <p:ph type="ctrTitle"/>
          </p:nvPr>
        </p:nvSpPr>
        <p:spPr>
          <a:xfrm>
            <a:off x="119336" y="570853"/>
            <a:ext cx="8208863" cy="62388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ОГРОМНАЯ ПРОСЬБА К ДЕПУТАТАМ !!! 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ОРГАНИЗОВАТЬ ТРАНСПОРТНУЮ ДОСТУПНОСТЬ МЕЖДУ ФИЛИАЛАМИ ДГП№122 И ДГП№52</a:t>
            </a:r>
            <a:endParaRPr lang="ru-RU" sz="31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93358" y="1091295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пос. </a:t>
            </a:r>
            <a:r>
              <a:rPr lang="ru-RU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Акулово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Пушкинский р-н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666174" y="1414581"/>
            <a:ext cx="4351565" cy="6228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74605" y="1381251"/>
            <a:ext cx="2190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ДГП122 филиал 5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75264" y="2307144"/>
            <a:ext cx="1372493" cy="2946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2870536" y="1373345"/>
            <a:ext cx="1065934" cy="7775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1362664" y="4641453"/>
            <a:ext cx="2208437" cy="1195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1991544" y="2853295"/>
            <a:ext cx="1538225" cy="577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3397375" y="3645994"/>
            <a:ext cx="716042" cy="3475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3452945" y="4175903"/>
            <a:ext cx="1034079" cy="16302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797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F5245-4F8A-4830-9B70-DB09238F4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4840" y="548680"/>
            <a:ext cx="5161790" cy="199258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СПАСИБО 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ЗА ВНИМАНИЕ 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EC23AF-24EC-48C3-BCE1-DAD94B2E6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73" y="4010874"/>
            <a:ext cx="2088232" cy="2510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BA3BE5-5BDE-46D6-BE85-F17BB9CFC2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139054"/>
            <a:ext cx="1944216" cy="25922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D0DA9C-79BF-4464-991D-E6271F4BBB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7" r="3074" b="3555"/>
          <a:stretch/>
        </p:blipFill>
        <p:spPr>
          <a:xfrm>
            <a:off x="214130" y="98861"/>
            <a:ext cx="4320480" cy="36004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95CB2F-2917-49BC-81AA-6955374312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612" y="3257727"/>
            <a:ext cx="4352035" cy="32640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19736" y="4228805"/>
            <a:ext cx="4104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https://dgp122.mos.ru/</a:t>
            </a:r>
            <a:endParaRPr lang="ru-RU" dirty="0"/>
          </a:p>
          <a:p>
            <a:endParaRPr lang="ru-RU" dirty="0"/>
          </a:p>
          <a:p>
            <a:r>
              <a:rPr lang="ru-RU" dirty="0"/>
              <a:t>https://t.me/dgp122</a:t>
            </a:r>
          </a:p>
          <a:p>
            <a:r>
              <a:rPr lang="ru-RU" dirty="0">
                <a:hlinkClick r:id="rId7"/>
              </a:rPr>
              <a:t>https://t.me/vaschdoctor</a:t>
            </a:r>
            <a:endParaRPr lang="ru-RU" dirty="0"/>
          </a:p>
          <a:p>
            <a:endParaRPr lang="ru-RU" dirty="0"/>
          </a:p>
          <a:p>
            <a:r>
              <a:rPr lang="ru-RU" dirty="0">
                <a:hlinkClick r:id="rId8"/>
              </a:rPr>
              <a:t>https://vk.com/id779143244</a:t>
            </a:r>
            <a:endParaRPr lang="ru-RU" dirty="0"/>
          </a:p>
          <a:p>
            <a:r>
              <a:rPr lang="ru-RU" dirty="0"/>
              <a:t>https://vk.com/dgp122</a:t>
            </a:r>
          </a:p>
        </p:txBody>
      </p:sp>
      <p:sp>
        <p:nvSpPr>
          <p:cNvPr id="4" name="AutoShape 2" descr="blob:https://web.whatsapp.com/e64fc36b-e81b-4cd9-821d-108f50f08e6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blob:https://web.whatsapp.com/e64fc36b-e81b-4cd9-821d-108f50f08e6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505" y="4829140"/>
            <a:ext cx="588390" cy="588390"/>
          </a:xfrm>
          <a:prstGeom prst="rect">
            <a:avLst/>
          </a:prstGeom>
        </p:spPr>
      </p:pic>
      <p:pic>
        <p:nvPicPr>
          <p:cNvPr id="6150" name="Picture 6" descr="https://deskmed.ru/wp-content/files/photo-2-1536x153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682" y="5733256"/>
            <a:ext cx="420036" cy="42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 descr="https://www.mos.ru/front/markup/header-footer/media/logo.75a1be1f.svg"/>
          <p:cNvSpPr>
            <a:spLocks noChangeAspect="1" noChangeArrowheads="1"/>
          </p:cNvSpPr>
          <p:nvPr/>
        </p:nvSpPr>
        <p:spPr bwMode="auto">
          <a:xfrm>
            <a:off x="2875233" y="3944991"/>
            <a:ext cx="765897" cy="76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pic>
        <p:nvPicPr>
          <p:cNvPr id="6154" name="Picture 10" descr="https://moysite.ru/wp-content/uploads/2023/02/mos.ru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3" y="4258842"/>
            <a:ext cx="797139" cy="31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214130" y="3861048"/>
            <a:ext cx="7202791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56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-399066" y="612054"/>
            <a:ext cx="2739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ГОЛОВНОЕ ЗДАНИЕ </a:t>
            </a:r>
          </a:p>
          <a:p>
            <a:pPr algn="ctr"/>
            <a:r>
              <a:rPr lang="ru-RU" sz="10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№0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97482" y="2670733"/>
            <a:ext cx="2052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5802" y="977524"/>
            <a:ext cx="2418230" cy="183749"/>
          </a:xfrm>
          <a:prstGeom prst="ellipse">
            <a:avLst/>
          </a:prstGeom>
          <a:solidFill>
            <a:srgbClr val="E4EFC7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Восточное Измайлово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C7492E84-94FB-40BF-8766-F000BB795CBB}"/>
              </a:ext>
            </a:extLst>
          </p:cNvPr>
          <p:cNvSpPr/>
          <p:nvPr/>
        </p:nvSpPr>
        <p:spPr>
          <a:xfrm>
            <a:off x="2137665" y="608177"/>
            <a:ext cx="16590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№1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0C0F104-8E02-4F76-B1B2-2ED03E4CE2AD}"/>
              </a:ext>
            </a:extLst>
          </p:cNvPr>
          <p:cNvSpPr/>
          <p:nvPr/>
        </p:nvSpPr>
        <p:spPr>
          <a:xfrm>
            <a:off x="4537491" y="606435"/>
            <a:ext cx="9701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№2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927E1480-0684-41B9-9939-33E5A1379067}"/>
              </a:ext>
            </a:extLst>
          </p:cNvPr>
          <p:cNvSpPr/>
          <p:nvPr/>
        </p:nvSpPr>
        <p:spPr>
          <a:xfrm>
            <a:off x="6310002" y="605728"/>
            <a:ext cx="9701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№3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FD8E79C6-2D2D-46E2-A5FD-98BB444471A7}"/>
              </a:ext>
            </a:extLst>
          </p:cNvPr>
          <p:cNvSpPr/>
          <p:nvPr/>
        </p:nvSpPr>
        <p:spPr>
          <a:xfrm>
            <a:off x="8024336" y="599100"/>
            <a:ext cx="9701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№4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1D2CCF25-1852-4026-B12B-DD3AF4B3ABDB}"/>
              </a:ext>
            </a:extLst>
          </p:cNvPr>
          <p:cNvSpPr/>
          <p:nvPr/>
        </p:nvSpPr>
        <p:spPr>
          <a:xfrm>
            <a:off x="3739297" y="-3511909"/>
            <a:ext cx="132523" cy="127765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7A2DD5E0-EA66-4DF0-88EB-EB77A91A78FE}"/>
              </a:ext>
            </a:extLst>
          </p:cNvPr>
          <p:cNvSpPr/>
          <p:nvPr/>
        </p:nvSpPr>
        <p:spPr>
          <a:xfrm>
            <a:off x="7830332" y="827921"/>
            <a:ext cx="1540547" cy="234732"/>
          </a:xfrm>
          <a:prstGeom prst="ellipse">
            <a:avLst/>
          </a:prstGeom>
          <a:solidFill>
            <a:srgbClr val="E4EFC7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Ивановское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FB896777-8839-4B58-AA9E-92C2A81D5580}"/>
              </a:ext>
            </a:extLst>
          </p:cNvPr>
          <p:cNvSpPr/>
          <p:nvPr/>
        </p:nvSpPr>
        <p:spPr>
          <a:xfrm>
            <a:off x="1814303" y="809042"/>
            <a:ext cx="2269985" cy="156883"/>
          </a:xfrm>
          <a:prstGeom prst="ellipse">
            <a:avLst/>
          </a:prstGeom>
          <a:solidFill>
            <a:srgbClr val="E4EFC7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Северное Измайлово</a:t>
            </a:r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C86A2870-AD4E-440D-8223-B3BBBBD8427A}"/>
              </a:ext>
            </a:extLst>
          </p:cNvPr>
          <p:cNvSpPr/>
          <p:nvPr/>
        </p:nvSpPr>
        <p:spPr>
          <a:xfrm>
            <a:off x="58078" y="6169520"/>
            <a:ext cx="3184809" cy="57035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Ул. Первомайская д 113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highlight>
                  <a:srgbClr val="FFFF00"/>
                </a:highlight>
              </a:rPr>
              <a:t>АДМИНИСТРАЦИЯ</a:t>
            </a:r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id="{F08F33C1-4204-4856-A3B5-50BD76C8EB9D}"/>
              </a:ext>
            </a:extLst>
          </p:cNvPr>
          <p:cNvSpPr/>
          <p:nvPr/>
        </p:nvSpPr>
        <p:spPr>
          <a:xfrm>
            <a:off x="4412875" y="812109"/>
            <a:ext cx="1243276" cy="281410"/>
          </a:xfrm>
          <a:prstGeom prst="ellipse">
            <a:avLst/>
          </a:prstGeom>
          <a:solidFill>
            <a:srgbClr val="E4EFC7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Гольяново</a:t>
            </a:r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D3B45510-5963-421A-AB0C-33E8B12CC76B}"/>
              </a:ext>
            </a:extLst>
          </p:cNvPr>
          <p:cNvSpPr/>
          <p:nvPr/>
        </p:nvSpPr>
        <p:spPr>
          <a:xfrm>
            <a:off x="6213700" y="827921"/>
            <a:ext cx="1243276" cy="269221"/>
          </a:xfrm>
          <a:prstGeom prst="ellipse">
            <a:avLst/>
          </a:prstGeom>
          <a:solidFill>
            <a:srgbClr val="E4EFC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Гольяново</a:t>
            </a:r>
          </a:p>
        </p:txBody>
      </p:sp>
      <p:pic>
        <p:nvPicPr>
          <p:cNvPr id="123" name="Picture 10">
            <a:extLst>
              <a:ext uri="{FF2B5EF4-FFF2-40B4-BE49-F238E27FC236}">
                <a16:creationId xmlns:a16="http://schemas.microsoft.com/office/drawing/2014/main" id="{86917DFF-2458-4FF2-8662-E1CF39023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160" y="5737294"/>
            <a:ext cx="389712" cy="43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F865A4F2-669F-4812-AAE1-CB81E125A29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21" y="5434945"/>
            <a:ext cx="485775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430831" y="5559249"/>
            <a:ext cx="792781" cy="2964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80"/>
              </a:lnSpc>
            </a:pPr>
            <a:r>
              <a:rPr lang="ru-RU" sz="1200" b="1" dirty="0"/>
              <a:t>БАССЕЙН</a:t>
            </a:r>
          </a:p>
        </p:txBody>
      </p:sp>
      <p:sp>
        <p:nvSpPr>
          <p:cNvPr id="139" name="Овал 138">
            <a:extLst>
              <a:ext uri="{FF2B5EF4-FFF2-40B4-BE49-F238E27FC236}">
                <a16:creationId xmlns:a16="http://schemas.microsoft.com/office/drawing/2014/main" id="{C86A2870-AD4E-440D-8223-B3BBBBD8427A}"/>
              </a:ext>
            </a:extLst>
          </p:cNvPr>
          <p:cNvSpPr/>
          <p:nvPr/>
        </p:nvSpPr>
        <p:spPr>
          <a:xfrm>
            <a:off x="8200255" y="5955428"/>
            <a:ext cx="3429281" cy="8579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Ул. </a:t>
            </a:r>
            <a:r>
              <a:rPr lang="ru-RU" sz="1400" b="1" dirty="0" err="1">
                <a:solidFill>
                  <a:srgbClr val="002060"/>
                </a:solidFill>
              </a:rPr>
              <a:t>Н.Первомайская</a:t>
            </a:r>
            <a:r>
              <a:rPr lang="ru-RU" sz="1400" b="1" dirty="0">
                <a:solidFill>
                  <a:srgbClr val="002060"/>
                </a:solidFill>
              </a:rPr>
              <a:t> д63 </a:t>
            </a:r>
            <a:r>
              <a:rPr lang="ru-RU" sz="1400" b="1" dirty="0">
                <a:solidFill>
                  <a:srgbClr val="FF00FF"/>
                </a:solidFill>
                <a:highlight>
                  <a:srgbClr val="C0C0C0"/>
                </a:highlight>
              </a:rPr>
              <a:t>ТРАВМПУНКТ        </a:t>
            </a:r>
            <a:r>
              <a:rPr lang="ru-RU" b="1" dirty="0">
                <a:solidFill>
                  <a:schemeClr val="accent4"/>
                </a:solidFill>
                <a:effectLst/>
              </a:rPr>
              <a:t>РЕНТГЕН</a:t>
            </a:r>
          </a:p>
          <a:p>
            <a:pPr algn="ctr"/>
            <a:r>
              <a:rPr lang="ru-RU" sz="1400" b="1" dirty="0">
                <a:solidFill>
                  <a:srgbClr val="FF00FF"/>
                </a:solidFill>
                <a:highlight>
                  <a:srgbClr val="C0C0C0"/>
                </a:highlight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69439" y="5784034"/>
            <a:ext cx="842169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80"/>
              </a:lnSpc>
            </a:pPr>
            <a:r>
              <a:rPr lang="ru-RU" sz="1200" b="1" dirty="0">
                <a:solidFill>
                  <a:srgbClr val="00B050"/>
                </a:solidFill>
              </a:rPr>
              <a:t>КАБИНЕТ </a:t>
            </a:r>
          </a:p>
          <a:p>
            <a:pPr>
              <a:lnSpc>
                <a:spcPts val="1680"/>
              </a:lnSpc>
            </a:pPr>
            <a:r>
              <a:rPr lang="ru-RU" sz="1200" b="1" dirty="0">
                <a:solidFill>
                  <a:srgbClr val="00B050"/>
                </a:solidFill>
              </a:rPr>
              <a:t>ОХРАНЫ </a:t>
            </a:r>
          </a:p>
          <a:p>
            <a:pPr>
              <a:lnSpc>
                <a:spcPts val="1680"/>
              </a:lnSpc>
            </a:pPr>
            <a:r>
              <a:rPr lang="ru-RU" sz="1200" b="1" dirty="0">
                <a:solidFill>
                  <a:srgbClr val="00B050"/>
                </a:solidFill>
              </a:rPr>
              <a:t>ЗРЕНИЯ</a:t>
            </a:r>
          </a:p>
        </p:txBody>
      </p:sp>
      <p:sp>
        <p:nvSpPr>
          <p:cNvPr id="169" name="Овал 168">
            <a:extLst>
              <a:ext uri="{FF2B5EF4-FFF2-40B4-BE49-F238E27FC236}">
                <a16:creationId xmlns:a16="http://schemas.microsoft.com/office/drawing/2014/main" id="{7A2DD5E0-EA66-4DF0-88EB-EB77A91A78FE}"/>
              </a:ext>
            </a:extLst>
          </p:cNvPr>
          <p:cNvSpPr/>
          <p:nvPr/>
        </p:nvSpPr>
        <p:spPr>
          <a:xfrm>
            <a:off x="9722006" y="820664"/>
            <a:ext cx="2164839" cy="290397"/>
          </a:xfrm>
          <a:prstGeom prst="ellipse">
            <a:avLst/>
          </a:prstGeom>
          <a:solidFill>
            <a:srgbClr val="E4EFC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Восточный поселок, </a:t>
            </a:r>
            <a:r>
              <a:rPr lang="ru-RU" sz="1200" b="1" dirty="0" err="1">
                <a:solidFill>
                  <a:schemeClr val="tx1"/>
                </a:solidFill>
              </a:rPr>
              <a:t>Акулово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70" name="Прямоугольник 169">
            <a:extLst>
              <a:ext uri="{FF2B5EF4-FFF2-40B4-BE49-F238E27FC236}">
                <a16:creationId xmlns:a16="http://schemas.microsoft.com/office/drawing/2014/main" id="{FD8E79C6-2D2D-46E2-A5FD-98BB444471A7}"/>
              </a:ext>
            </a:extLst>
          </p:cNvPr>
          <p:cNvSpPr/>
          <p:nvPr/>
        </p:nvSpPr>
        <p:spPr>
          <a:xfrm>
            <a:off x="10278535" y="581700"/>
            <a:ext cx="9701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№5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E5BF77C8-A68C-4CB4-990C-0A4A853702BF}"/>
              </a:ext>
            </a:extLst>
          </p:cNvPr>
          <p:cNvSpPr/>
          <p:nvPr/>
        </p:nvSpPr>
        <p:spPr>
          <a:xfrm>
            <a:off x="8229126" y="5545086"/>
            <a:ext cx="792781" cy="2964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80"/>
              </a:lnSpc>
            </a:pPr>
            <a:r>
              <a:rPr lang="ru-RU" sz="1200" b="1" dirty="0"/>
              <a:t>БАССЕЙН</a:t>
            </a:r>
          </a:p>
        </p:txBody>
      </p:sp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E1161707-FA7C-4D8A-A320-BAB084E90E8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907" y="5405689"/>
            <a:ext cx="485775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5F33C501-5647-42AA-B3A6-5ABCC338022D}"/>
              </a:ext>
            </a:extLst>
          </p:cNvPr>
          <p:cNvSpPr txBox="1"/>
          <p:nvPr/>
        </p:nvSpPr>
        <p:spPr>
          <a:xfrm>
            <a:off x="4914286" y="5138308"/>
            <a:ext cx="883004" cy="534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>
              <a:lnSpc>
                <a:spcPts val="168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effectLst/>
              </a:rPr>
              <a:t>ЗАЛ ЛФК</a:t>
            </a:r>
          </a:p>
          <a:p>
            <a:pPr marL="0" algn="l">
              <a:lnSpc>
                <a:spcPts val="168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ВРАЧ ЛФК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AB6D52C8-A598-4AE4-9882-AB65D3028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46381"/>
              </p:ext>
            </p:extLst>
          </p:nvPr>
        </p:nvGraphicFramePr>
        <p:xfrm>
          <a:off x="391371" y="1316499"/>
          <a:ext cx="11103147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3147">
                  <a:extLst>
                    <a:ext uri="{9D8B030D-6E8A-4147-A177-3AD203B41FA5}">
                      <a16:colId xmlns:a16="http://schemas.microsoft.com/office/drawing/2014/main" val="4024228704"/>
                    </a:ext>
                  </a:extLst>
                </a:gridCol>
              </a:tblGrid>
              <a:tr h="350726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/>
                        <a:t>1-й уровень           </a:t>
                      </a:r>
                      <a:r>
                        <a:rPr lang="ru-RU" sz="1200" b="1" dirty="0"/>
                        <a:t>ВРАЧ ПЕДИАТР УЧАСТКОВЫЙ                                                   СПЕЦИАЛИСТЫ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500359"/>
                  </a:ext>
                </a:extLst>
              </a:tr>
              <a:tr h="24281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                                                                               ВРАЧ ПЕДИАТР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</a:rPr>
                        <a:t>ДЕЖУРНЫЙ                                                       </a:t>
                      </a:r>
                      <a:r>
                        <a:rPr lang="ru-RU" sz="1200" b="1" dirty="0">
                          <a:solidFill>
                            <a:srgbClr val="00B050"/>
                          </a:solidFill>
                        </a:rPr>
                        <a:t>ЛОР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189125"/>
                  </a:ext>
                </a:extLst>
              </a:tr>
              <a:tr h="24281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                                                                               ВРАЧ ПЕДИАТР КАБИНЕТ 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ОРВИ                                                </a:t>
                      </a:r>
                      <a:r>
                        <a:rPr lang="ru-RU" sz="1200" b="1" dirty="0">
                          <a:solidFill>
                            <a:srgbClr val="00B050"/>
                          </a:solidFill>
                        </a:rPr>
                        <a:t>ОКУЛИСТ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784781"/>
                  </a:ext>
                </a:extLst>
              </a:tr>
              <a:tr h="24281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                                                                              ВРАЧ ПЕДИАТР </a:t>
                      </a:r>
                      <a:r>
                        <a:rPr lang="ru-RU" sz="1200" b="1" dirty="0">
                          <a:solidFill>
                            <a:srgbClr val="00B0F0"/>
                          </a:solidFill>
                        </a:rPr>
                        <a:t>ООМПН ОУ                                                        </a:t>
                      </a:r>
                      <a:r>
                        <a:rPr lang="ru-RU" sz="1200" b="1" dirty="0">
                          <a:solidFill>
                            <a:srgbClr val="00B050"/>
                          </a:solidFill>
                        </a:rPr>
                        <a:t>НЕВРОЛОГ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144859"/>
                  </a:ext>
                </a:extLst>
              </a:tr>
              <a:tr h="24281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rgbClr val="7030A0"/>
                          </a:solidFill>
                        </a:rPr>
                        <a:t>                                                                               КВСИН                                                                                              </a:t>
                      </a:r>
                      <a:r>
                        <a:rPr lang="ru-RU" sz="1200" b="1" dirty="0">
                          <a:solidFill>
                            <a:srgbClr val="00B050"/>
                          </a:solidFill>
                        </a:rPr>
                        <a:t>ХИРУРГ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396927"/>
                  </a:ext>
                </a:extLst>
              </a:tr>
              <a:tr h="404683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rgbClr val="7030A0"/>
                          </a:solidFill>
                        </a:rPr>
                        <a:t>                                                                               КАБИНЕТ ЗДОРОВОГО РЕБЕНКА                                               </a:t>
                      </a:r>
                      <a:r>
                        <a:rPr lang="ru-RU" sz="1200" b="1" dirty="0">
                          <a:solidFill>
                            <a:srgbClr val="00B050"/>
                          </a:solidFill>
                        </a:rPr>
                        <a:t>ОРТОПЕД-ТРАВМАТОЛОГ</a:t>
                      </a:r>
                    </a:p>
                    <a:p>
                      <a:pPr algn="l"/>
                      <a:r>
                        <a:rPr lang="ru-RU" sz="1200" b="1" dirty="0">
                          <a:solidFill>
                            <a:schemeClr val="bg1"/>
                          </a:solidFill>
                          <a:highlight>
                            <a:srgbClr val="00FF00"/>
                          </a:highlight>
                        </a:rPr>
                        <a:t>ПРОЦЕДУРНЫЙ КАБИНЕТ, КАБИНЕТ ЗАБОРА БИОМАТЕРИАЛА, ИССЛЕДОВАНИЯ – ЭКГ, УЗИ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681422"/>
                  </a:ext>
                </a:extLst>
              </a:tr>
            </a:tbl>
          </a:graphicData>
        </a:graphic>
      </p:graphicFrame>
      <p:sp>
        <p:nvSpPr>
          <p:cNvPr id="133" name="TextBox 132">
            <a:extLst>
              <a:ext uri="{FF2B5EF4-FFF2-40B4-BE49-F238E27FC236}">
                <a16:creationId xmlns:a16="http://schemas.microsoft.com/office/drawing/2014/main" id="{AB835A0A-5FA6-4C2A-AFE9-EB97F772CC9E}"/>
              </a:ext>
            </a:extLst>
          </p:cNvPr>
          <p:cNvSpPr txBox="1"/>
          <p:nvPr/>
        </p:nvSpPr>
        <p:spPr>
          <a:xfrm>
            <a:off x="8200255" y="5222088"/>
            <a:ext cx="1170624" cy="316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80"/>
              </a:lnSpc>
            </a:pPr>
            <a:r>
              <a:rPr lang="ru-RU" sz="1800" b="1" dirty="0">
                <a:solidFill>
                  <a:schemeClr val="accent4"/>
                </a:solidFill>
                <a:effectLst/>
              </a:rPr>
              <a:t>РЕНТГЕН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9927C9B-D26E-44E4-9736-2D62A67B7C6F}"/>
              </a:ext>
            </a:extLst>
          </p:cNvPr>
          <p:cNvSpPr txBox="1"/>
          <p:nvPr/>
        </p:nvSpPr>
        <p:spPr>
          <a:xfrm>
            <a:off x="6592377" y="5222088"/>
            <a:ext cx="1170624" cy="316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80"/>
              </a:lnSpc>
            </a:pPr>
            <a:r>
              <a:rPr lang="ru-RU" sz="1800" b="1" dirty="0">
                <a:solidFill>
                  <a:schemeClr val="accent4"/>
                </a:solidFill>
                <a:effectLst/>
              </a:rPr>
              <a:t>РЕНТГЕН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1012CEAD-B16C-4CC1-8B31-7A8D0D14FEB6}"/>
              </a:ext>
            </a:extLst>
          </p:cNvPr>
          <p:cNvSpPr txBox="1"/>
          <p:nvPr/>
        </p:nvSpPr>
        <p:spPr>
          <a:xfrm>
            <a:off x="2749627" y="5213006"/>
            <a:ext cx="1170624" cy="316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80"/>
              </a:lnSpc>
            </a:pPr>
            <a:r>
              <a:rPr lang="ru-RU" sz="1800" b="1" dirty="0">
                <a:solidFill>
                  <a:schemeClr val="accent4"/>
                </a:solidFill>
                <a:effectLst/>
              </a:rPr>
              <a:t>РЕНТГЕН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A595A7F-528C-4D6F-8D53-8D94DE5A6FF7}"/>
              </a:ext>
            </a:extLst>
          </p:cNvPr>
          <p:cNvSpPr txBox="1"/>
          <p:nvPr/>
        </p:nvSpPr>
        <p:spPr>
          <a:xfrm>
            <a:off x="369160" y="5744688"/>
            <a:ext cx="1726163" cy="303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>
              <a:lnSpc>
                <a:spcPts val="168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</a:rPr>
              <a:t>Дневной стационар</a:t>
            </a:r>
            <a:endParaRPr lang="ru-RU" sz="1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омпьютер и зрение – Могилевский район Новости. Приднепровская нива.  Новости Могилева и Могилевского района">
            <a:extLst>
              <a:ext uri="{FF2B5EF4-FFF2-40B4-BE49-F238E27FC236}">
                <a16:creationId xmlns:a16="http://schemas.microsoft.com/office/drawing/2014/main" id="{07FA1387-3D63-4326-85DD-7DBD3E160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438" y="5855740"/>
            <a:ext cx="373809" cy="44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29ECF6B-0100-4859-AE61-24A6625B31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46" y="5200447"/>
            <a:ext cx="443367" cy="443367"/>
          </a:xfrm>
          <a:prstGeom prst="rect">
            <a:avLst/>
          </a:prstGeom>
        </p:spPr>
      </p:pic>
      <p:pic>
        <p:nvPicPr>
          <p:cNvPr id="1028" name="Picture 4" descr="Image 1 of 45">
            <a:extLst>
              <a:ext uri="{FF2B5EF4-FFF2-40B4-BE49-F238E27FC236}">
                <a16:creationId xmlns:a16="http://schemas.microsoft.com/office/drawing/2014/main" id="{0BEEF572-F0A5-40C3-9D8B-CDA829A47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661" y="5681254"/>
            <a:ext cx="603703" cy="48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3" name="Таблица 152">
            <a:extLst>
              <a:ext uri="{FF2B5EF4-FFF2-40B4-BE49-F238E27FC236}">
                <a16:creationId xmlns:a16="http://schemas.microsoft.com/office/drawing/2014/main" id="{E8934837-A149-4E41-9733-51168114A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348496"/>
              </p:ext>
            </p:extLst>
          </p:nvPr>
        </p:nvGraphicFramePr>
        <p:xfrm>
          <a:off x="402892" y="3267219"/>
          <a:ext cx="2674513" cy="2477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513">
                  <a:extLst>
                    <a:ext uri="{9D8B030D-6E8A-4147-A177-3AD203B41FA5}">
                      <a16:colId xmlns:a16="http://schemas.microsoft.com/office/drawing/2014/main" val="4024228704"/>
                    </a:ext>
                  </a:extLst>
                </a:gridCol>
              </a:tblGrid>
              <a:tr h="42811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/>
                        <a:t>2-й уровень </a:t>
                      </a:r>
                      <a:r>
                        <a:rPr lang="ru-RU" sz="1200" b="1" dirty="0"/>
                        <a:t>СПЕЦИАЛИСТЫ /</a:t>
                      </a:r>
                    </a:p>
                    <a:p>
                      <a:pPr algn="l"/>
                      <a:r>
                        <a:rPr lang="ru-RU" sz="1200" b="1" dirty="0"/>
                        <a:t>                                        ИССЛЕДОВАНИЯ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500359"/>
                  </a:ext>
                </a:extLst>
              </a:tr>
              <a:tr h="29638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rgbClr val="0070C0"/>
                          </a:solidFill>
                        </a:rPr>
                        <a:t>ЭНДОКРИНОЛОГ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189125"/>
                  </a:ext>
                </a:extLst>
              </a:tr>
              <a:tr h="29638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rgbClr val="0070C0"/>
                          </a:solidFill>
                        </a:rPr>
                        <a:t>ГИНЕКОЛОГ/УРОЛОГ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784781"/>
                  </a:ext>
                </a:extLst>
              </a:tr>
              <a:tr h="3172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</a:rPr>
                        <a:t>АЛЛЕРГОЛОГ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highlight>
                          <a:srgbClr val="00FFFF"/>
                        </a:highlight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144859"/>
                  </a:ext>
                </a:extLst>
              </a:tr>
              <a:tr h="29638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rgbClr val="0070C0"/>
                          </a:solidFill>
                        </a:rPr>
                        <a:t>ГАСТРОЭНТЕРОЛОГ/НЕФРОЛОГ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396927"/>
                  </a:ext>
                </a:extLst>
              </a:tr>
              <a:tr h="691563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rgbClr val="0070C0"/>
                          </a:solidFill>
                        </a:rPr>
                        <a:t>КАРДИОЛОГ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ФИЗИОТЕРАПЕВТ, ЛФК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УЗИ - УЗДГ, </a:t>
                      </a:r>
                      <a:r>
                        <a:rPr lang="ru-RU" sz="1200" b="1" dirty="0" err="1">
                          <a:solidFill>
                            <a:srgbClr val="0070C0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Холтер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, СМАД, Эхо-КГ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81422"/>
                  </a:ext>
                </a:extLst>
              </a:tr>
            </a:tbl>
          </a:graphicData>
        </a:graphic>
      </p:graphicFrame>
      <p:pic>
        <p:nvPicPr>
          <p:cNvPr id="159" name="Рисунок 158">
            <a:extLst>
              <a:ext uri="{FF2B5EF4-FFF2-40B4-BE49-F238E27FC236}">
                <a16:creationId xmlns:a16="http://schemas.microsoft.com/office/drawing/2014/main" id="{84E2BF83-C2EC-4E2E-A1B5-96FC1F2ACB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373" y="6283386"/>
            <a:ext cx="320598" cy="320598"/>
          </a:xfrm>
          <a:prstGeom prst="rect">
            <a:avLst/>
          </a:prstGeom>
        </p:spPr>
      </p:pic>
      <p:pic>
        <p:nvPicPr>
          <p:cNvPr id="182" name="Рисунок 181">
            <a:extLst>
              <a:ext uri="{FF2B5EF4-FFF2-40B4-BE49-F238E27FC236}">
                <a16:creationId xmlns:a16="http://schemas.microsoft.com/office/drawing/2014/main" id="{007A435F-3F92-4119-A4F9-0353D5F972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912" y="5066129"/>
            <a:ext cx="443367" cy="443367"/>
          </a:xfrm>
          <a:prstGeom prst="rect">
            <a:avLst/>
          </a:prstGeom>
        </p:spPr>
      </p:pic>
      <p:pic>
        <p:nvPicPr>
          <p:cNvPr id="183" name="Рисунок 182">
            <a:extLst>
              <a:ext uri="{FF2B5EF4-FFF2-40B4-BE49-F238E27FC236}">
                <a16:creationId xmlns:a16="http://schemas.microsoft.com/office/drawing/2014/main" id="{34EC05DA-478C-4059-9853-E404DF4FDD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185" y="5049153"/>
            <a:ext cx="443367" cy="443367"/>
          </a:xfrm>
          <a:prstGeom prst="rect">
            <a:avLst/>
          </a:prstGeom>
        </p:spPr>
      </p:pic>
      <p:pic>
        <p:nvPicPr>
          <p:cNvPr id="39" name="Picture 30" descr="https://thumbs.dreamstime.com/b/%D0%B7%D0%BD%D0%B0%D1%87%D0%BE%D0%BA-%D1%81%D0%BB%D0%BE%D0%BC%D0%B0%D0%BD%D0%BD%D0%BE%D0%B9-%D0%BA%D0%BE%D1%81%D1%82%D0%B8-%D0%B2%D0%B5%D0%BA%D1%82%D0%BE%D1%80%D0%BD%D1%8B%D0%B5-%D1%81%D0%B8%D0%BC%D0%B2%D0%BE%D0%BB%D1%8B-%D0%BE%D1%80%D0%B0%D0%BD%D0%B6%D0%B5%D0%B2%D0%BE%D0%B3%D0%BE-%D1%86%D0%B2%D0%B5%D1%82%D0%B0-%D1%81%D0%BB%D0%BE%D0%BC%D0%B0%D0%BD%D0%BD%D0%B0%D1%8F-225549428.jpg">
            <a:extLst>
              <a:ext uri="{FF2B5EF4-FFF2-40B4-BE49-F238E27FC236}">
                <a16:creationId xmlns:a16="http://schemas.microsoft.com/office/drawing/2014/main" id="{7D8C59F6-8ED0-4BBE-9E9B-D5CD2B8F6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202" y="5718054"/>
            <a:ext cx="536195" cy="53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AE9A6E2-05AD-49F0-A5C0-DDE5A89F7A54}"/>
              </a:ext>
            </a:extLst>
          </p:cNvPr>
          <p:cNvSpPr txBox="1"/>
          <p:nvPr/>
        </p:nvSpPr>
        <p:spPr>
          <a:xfrm>
            <a:off x="551384" y="215983"/>
            <a:ext cx="11969785" cy="345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>
              <a:lnSpc>
                <a:spcPts val="1680"/>
              </a:lnSpc>
              <a:spcAft>
                <a:spcPts val="0"/>
              </a:spcAft>
            </a:pP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</a:rPr>
              <a:t>УРОВНИ ОКАЗАНИЯ МЕДИЦИНСКОЙ ПОМОЩИ В ДГП№122</a:t>
            </a:r>
            <a:endParaRPr lang="ru-RU" sz="2800" b="1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A82BEE9-9E9B-4FD8-ABA9-D651A874DE10}"/>
              </a:ext>
            </a:extLst>
          </p:cNvPr>
          <p:cNvSpPr txBox="1"/>
          <p:nvPr/>
        </p:nvSpPr>
        <p:spPr>
          <a:xfrm>
            <a:off x="2847995" y="5608634"/>
            <a:ext cx="1170624" cy="316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80"/>
              </a:lnSpc>
            </a:pPr>
            <a:r>
              <a:rPr lang="ru-RU" sz="1800" b="1" dirty="0">
                <a:solidFill>
                  <a:schemeClr val="accent4"/>
                </a:solidFill>
                <a:effectLst/>
              </a:rPr>
              <a:t>РЕНТГЕН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A27A1FE-8FD9-4FA0-B957-6C3C5D95F7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756" y="5617363"/>
            <a:ext cx="443367" cy="44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3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C0085-0AF9-4BF4-97A1-10C40D4F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624"/>
            <a:ext cx="10801200" cy="165618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Roboto" panose="02000000000000000000" pitchFamily="2" charset="0"/>
                <a:ea typeface="Roboto" panose="02000000000000000000" pitchFamily="2" charset="0"/>
              </a:rPr>
              <a:t>ЦЕНТРЫ ЛЕЧЕНИЯ ДЕТЕЙ</a:t>
            </a:r>
            <a:br>
              <a:rPr lang="ru-RU" sz="40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</a:rPr>
              <a:t>3-Й УРОВЕНЬ ОМП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FD7EFF6-615E-4C2A-8CFB-41A4AD5166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44624"/>
            <a:ext cx="3337718" cy="222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C16C6C85-559F-4FA5-8C7F-1CDB34E2D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6" y="2211207"/>
            <a:ext cx="4032446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BF41F1-3A65-4E4E-AAC9-9CF67C9C0723}"/>
              </a:ext>
            </a:extLst>
          </p:cNvPr>
          <p:cNvSpPr txBox="1"/>
          <p:nvPr/>
        </p:nvSpPr>
        <p:spPr>
          <a:xfrm>
            <a:off x="407368" y="2039292"/>
            <a:ext cx="503784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/>
              <a:t>ОРФАННЫХ ЗАБОЛЕВАНИЙ</a:t>
            </a:r>
          </a:p>
          <a:p>
            <a:pPr marL="457200" indent="-4572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/>
              <a:t>ОНКО</a:t>
            </a:r>
          </a:p>
          <a:p>
            <a:pPr marL="457200" indent="-4572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/>
              <a:t>РАННЕЙ ПОМОЩИ</a:t>
            </a:r>
          </a:p>
          <a:p>
            <a:pPr marL="457200" indent="-4572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/>
              <a:t>КАРДИОХИРУРГИЯ</a:t>
            </a:r>
          </a:p>
          <a:p>
            <a:pPr marL="457200" indent="-4572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/>
              <a:t>КАРДИОЛОГИЯ</a:t>
            </a:r>
          </a:p>
          <a:p>
            <a:pPr marL="457200" indent="-4572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effectLst/>
              </a:rPr>
              <a:t>ГАСТРОЭНТЕРОЛОГИЯ </a:t>
            </a:r>
          </a:p>
          <a:p>
            <a:pPr marL="457200" indent="-4572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effectLst/>
              </a:rPr>
              <a:t>ЭНДОСКОПИЧЕСКИЙ ЦЕНТР</a:t>
            </a:r>
          </a:p>
          <a:p>
            <a:pPr marL="457200" indent="-4572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/>
              <a:t>РЕВМАТОЛОГИЧЕСКИЙ ЦЕНТР</a:t>
            </a:r>
            <a:endParaRPr lang="ru-RU" sz="2800" b="1" dirty="0">
              <a:effectLst/>
            </a:endParaRPr>
          </a:p>
        </p:txBody>
      </p:sp>
      <p:pic>
        <p:nvPicPr>
          <p:cNvPr id="10" name="Picture 6" descr="Picture background">
            <a:extLst>
              <a:ext uri="{FF2B5EF4-FFF2-40B4-BE49-F238E27FC236}">
                <a16:creationId xmlns:a16="http://schemas.microsoft.com/office/drawing/2014/main" id="{456A0AEC-F5EF-4A13-8B1C-A6AD0C750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090" y="4509119"/>
            <a:ext cx="4687430" cy="217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633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-24867" y="-142981"/>
            <a:ext cx="12192000" cy="6596317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767408" y="1035498"/>
            <a:ext cx="3456384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118143" y="-2291"/>
            <a:ext cx="10153128" cy="541655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ПОЛИКЛИНИКИ, </a:t>
            </a:r>
            <a:r>
              <a:rPr lang="ru-RU" sz="16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2023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/2024/</a:t>
            </a:r>
            <a:r>
              <a:rPr lang="ru-RU" sz="1600" b="1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2025</a:t>
            </a: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5" name="Прямая соединительная линия 24"/>
          <p:cNvCxnSpPr>
            <a:cxnSpLocks/>
          </p:cNvCxnSpPr>
          <p:nvPr/>
        </p:nvCxnSpPr>
        <p:spPr>
          <a:xfrm>
            <a:off x="1942" y="590675"/>
            <a:ext cx="10800875" cy="19635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389291" y="426322"/>
            <a:ext cx="5681842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931123/</a:t>
            </a:r>
            <a:r>
              <a:rPr lang="ru-RU" sz="5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879475/</a:t>
            </a:r>
            <a:r>
              <a:rPr lang="ru-RU" sz="5400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883952</a:t>
            </a:r>
            <a:r>
              <a:rPr lang="ru-RU" sz="3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en-US" sz="3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5697583"/>
              </p:ext>
            </p:extLst>
          </p:nvPr>
        </p:nvGraphicFramePr>
        <p:xfrm>
          <a:off x="-31898" y="1412343"/>
          <a:ext cx="1061162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4630993" y="999999"/>
            <a:ext cx="7595761" cy="16014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u="sng" dirty="0">
                <a:solidFill>
                  <a:srgbClr val="FF0000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Дистанционная форма оказания медпомощи:</a:t>
            </a:r>
          </a:p>
          <a:p>
            <a:endParaRPr lang="ru-RU" sz="800" b="1" u="sng" dirty="0">
              <a:solidFill>
                <a:srgbClr val="FF0000"/>
              </a:solidFill>
              <a:latin typeface="Arial Narrow" panose="020B0606020202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Телемедицина - </a:t>
            </a:r>
            <a:r>
              <a:rPr lang="ru-RU" sz="2000" b="1" dirty="0" err="1">
                <a:solidFill>
                  <a:srgbClr val="FF0000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аудиопротоколы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зоны ОРВИ,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АЛГОРИТМ службы вызова врача 122 </a:t>
            </a:r>
            <a:r>
              <a:rPr lang="ru-RU" sz="2000" b="1" dirty="0" err="1">
                <a:solidFill>
                  <a:srgbClr val="FF0000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г.Москвы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 - </a:t>
            </a:r>
            <a:r>
              <a:rPr lang="ru-RU" sz="1600" b="1" i="1" dirty="0">
                <a:solidFill>
                  <a:srgbClr val="FF0000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ОБОСНОВАННОСТЬ!!!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5924131" y="746751"/>
            <a:ext cx="147002" cy="264814"/>
          </a:xfrm>
          <a:prstGeom prst="downArrow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Roboto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3335809"/>
            <a:ext cx="3766718" cy="2362691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>
          <a:xfrm>
            <a:off x="4068193" y="1700808"/>
            <a:ext cx="274842" cy="513798"/>
          </a:xfrm>
          <a:prstGeom prst="downArrow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73150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3820905" y="2000259"/>
            <a:ext cx="1435940" cy="4176799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533808" y="1977137"/>
            <a:ext cx="1359511" cy="4167294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522371" y="2044199"/>
            <a:ext cx="1440160" cy="4167294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67616" y="1977137"/>
            <a:ext cx="1386369" cy="4199921"/>
          </a:xfrm>
          <a:prstGeom prst="roundRect">
            <a:avLst>
              <a:gd name="adj" fmla="val 4497"/>
            </a:avLst>
          </a:prstGeom>
          <a:solidFill>
            <a:schemeClr val="accent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FC63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9198" y="489820"/>
            <a:ext cx="11768251" cy="5545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 РАБОТЫ ДГП</a:t>
            </a:r>
            <a:r>
              <a:rPr lang="ru-RU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en-US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2023/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2024/</a:t>
            </a:r>
            <a:r>
              <a:rPr lang="ru-RU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2025 </a:t>
            </a:r>
            <a:r>
              <a:rPr lang="ru-RU" sz="16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гг</a:t>
            </a:r>
            <a:br>
              <a:rPr lang="ru-RU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3000" b="1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01863" y="2025345"/>
            <a:ext cx="1332387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Головное  здание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58531" y="1967333"/>
            <a:ext cx="1637203" cy="821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1</a:t>
            </a:r>
          </a:p>
          <a:p>
            <a:pPr algn="ctr"/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427355" y="2153560"/>
            <a:ext cx="1257369" cy="324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80114" y="2045873"/>
            <a:ext cx="1218948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3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59729" y="2060325"/>
            <a:ext cx="130441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4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14252" y="836712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5445075" y="3105805"/>
            <a:ext cx="1633185" cy="593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564/</a:t>
            </a: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358/</a:t>
            </a:r>
            <a:r>
              <a:rPr lang="ru-RU" sz="1800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355</a:t>
            </a:r>
            <a:endParaRPr lang="ru-RU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718350" y="2890369"/>
            <a:ext cx="1664351" cy="6008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293/</a:t>
            </a: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364/</a:t>
            </a:r>
            <a:r>
              <a:rPr lang="ru-RU" sz="18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373</a:t>
            </a:r>
            <a:r>
              <a:rPr lang="ru-RU" sz="16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482689" y="3871161"/>
            <a:ext cx="1646762" cy="513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214/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200/</a:t>
            </a:r>
            <a:r>
              <a:rPr lang="ru-RU" sz="1600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275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74524" y="4955675"/>
            <a:ext cx="1457182" cy="1256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12332/</a:t>
            </a:r>
          </a:p>
          <a:p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12211/</a:t>
            </a:r>
          </a:p>
          <a:p>
            <a:r>
              <a:rPr lang="ru-RU" sz="1800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14316</a:t>
            </a: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040784" y="517912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13706/</a:t>
            </a:r>
          </a:p>
          <a:p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12409/</a:t>
            </a:r>
          </a:p>
          <a:p>
            <a:r>
              <a:rPr lang="ru-RU" sz="1800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11447</a:t>
            </a:r>
            <a:endParaRPr lang="ru-RU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610729" y="5143344"/>
            <a:ext cx="1440160" cy="949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13454/</a:t>
            </a:r>
          </a:p>
          <a:p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12375/</a:t>
            </a:r>
          </a:p>
          <a:p>
            <a:r>
              <a:rPr lang="ru-RU" sz="1800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11154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806385" y="5066423"/>
            <a:ext cx="1499374" cy="711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8085/</a:t>
            </a:r>
          </a:p>
          <a:p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10390/</a:t>
            </a:r>
          </a:p>
          <a:p>
            <a:r>
              <a:rPr lang="ru-RU" sz="1800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9162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5" y="1368266"/>
            <a:ext cx="921531" cy="9215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1913" y="1094564"/>
            <a:ext cx="1223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ДГП№122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0224627" y="4005070"/>
            <a:ext cx="1440160" cy="2146304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0271367" y="4107243"/>
            <a:ext cx="1280883" cy="285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5</a:t>
            </a: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10551586" y="5151960"/>
            <a:ext cx="1328031" cy="997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3664/</a:t>
            </a:r>
          </a:p>
          <a:p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4220/</a:t>
            </a:r>
          </a:p>
          <a:p>
            <a:r>
              <a:rPr lang="ru-RU" sz="1800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4324</a:t>
            </a:r>
            <a:endParaRPr lang="ru-RU" sz="18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10391213" y="4383497"/>
            <a:ext cx="1161037" cy="640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85/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90/</a:t>
            </a:r>
            <a:r>
              <a:rPr lang="ru-RU" sz="16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137</a:t>
            </a: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7320136" y="1628800"/>
            <a:ext cx="1097898" cy="1133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944137" y="1944974"/>
            <a:ext cx="1440160" cy="416729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6860773" y="3442220"/>
            <a:ext cx="1728192" cy="688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288/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255/</a:t>
            </a:r>
            <a:r>
              <a:rPr lang="ru-RU" sz="1600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307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7197232" y="5287142"/>
            <a:ext cx="1541210" cy="688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12014/</a:t>
            </a:r>
          </a:p>
          <a:p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12027/</a:t>
            </a:r>
          </a:p>
          <a:p>
            <a:r>
              <a:rPr lang="ru-RU" sz="1800" dirty="0">
                <a:solidFill>
                  <a:srgbClr val="008AC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11239</a:t>
            </a:r>
            <a:endParaRPr lang="ru-RU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311564" y="6280388"/>
            <a:ext cx="12091221" cy="473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ПЕРЕРАСПРЕДЕЛЕНО НАСЕЛЕНИЕ МЕЖДУ ОСНОВНЫМИ ФИЛИАЛАМИ 12 000 И НА ВСЕХ УЧАСТКАХ 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&lt;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детей !!!</a:t>
            </a:r>
          </a:p>
        </p:txBody>
      </p:sp>
      <p:sp>
        <p:nvSpPr>
          <p:cNvPr id="41" name="Крест 40"/>
          <p:cNvSpPr/>
          <p:nvPr/>
        </p:nvSpPr>
        <p:spPr>
          <a:xfrm>
            <a:off x="855176" y="1392818"/>
            <a:ext cx="216885" cy="195933"/>
          </a:xfrm>
          <a:prstGeom prst="plus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48671" y="5178795"/>
            <a:ext cx="21993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Roboto"/>
              </a:rPr>
              <a:t>ПРИКРЕПЛЕННОЕ </a:t>
            </a:r>
            <a:endParaRPr lang="en-US" sz="1600" b="1" dirty="0">
              <a:latin typeface="Roboto"/>
            </a:endParaRPr>
          </a:p>
          <a:p>
            <a:pPr algn="ctr"/>
            <a:r>
              <a:rPr lang="ru-RU" sz="1600" b="1" dirty="0">
                <a:latin typeface="Roboto"/>
              </a:rPr>
              <a:t>НАСЕЛЕНИЕ, </a:t>
            </a:r>
            <a:endParaRPr lang="en-US" sz="1600" b="1" dirty="0">
              <a:latin typeface="Roboto"/>
            </a:endParaRPr>
          </a:p>
          <a:p>
            <a:pPr algn="ctr"/>
            <a:r>
              <a:rPr lang="ru-RU" sz="1600" b="1" dirty="0">
                <a:latin typeface="Roboto"/>
              </a:rPr>
              <a:t>ДЕТЕЙ</a:t>
            </a:r>
            <a:endParaRPr lang="ru-RU" sz="1600" dirty="0"/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176269" y="3517555"/>
            <a:ext cx="2134574" cy="7034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 </a:t>
            </a:r>
            <a:endParaRPr lang="en-US" sz="2000" b="1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ФАКТИЧЕСКАЯ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46652" y="1291357"/>
            <a:ext cx="90984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ПЛАНОВАЯ </a:t>
            </a:r>
            <a:r>
              <a:rPr lang="ru-RU" sz="1600" b="1" i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  <a:r>
              <a:rPr lang="ru-RU" sz="2000" b="1" i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= 320 ПОСЕЩЕНИЙ В СМЕНУ (2 СМЕНЫ В ДЕНЬ)</a:t>
            </a:r>
            <a:endParaRPr lang="ru-RU" sz="2000" i="1" dirty="0">
              <a:solidFill>
                <a:srgbClr val="7030A0"/>
              </a:solidFill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49" y="2285683"/>
            <a:ext cx="1338580" cy="752951"/>
          </a:xfrm>
          <a:prstGeom prst="rect">
            <a:avLst/>
          </a:prstGeom>
        </p:spPr>
      </p:pic>
      <p:cxnSp>
        <p:nvCxnSpPr>
          <p:cNvPr id="56" name="Прямая соединительная линия 55"/>
          <p:cNvCxnSpPr/>
          <p:nvPr/>
        </p:nvCxnSpPr>
        <p:spPr>
          <a:xfrm>
            <a:off x="878761" y="49556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трелка вправо 39"/>
          <p:cNvSpPr/>
          <p:nvPr/>
        </p:nvSpPr>
        <p:spPr>
          <a:xfrm rot="16200000">
            <a:off x="11135368" y="5578350"/>
            <a:ext cx="574090" cy="1770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Заголовок 1">
            <a:extLst>
              <a:ext uri="{FF2B5EF4-FFF2-40B4-BE49-F238E27FC236}">
                <a16:creationId xmlns:a16="http://schemas.microsoft.com/office/drawing/2014/main" id="{148BEFD9-7BFB-4713-92FF-A797135ACA61}"/>
              </a:ext>
            </a:extLst>
          </p:cNvPr>
          <p:cNvSpPr txBox="1">
            <a:spLocks/>
          </p:cNvSpPr>
          <p:nvPr/>
        </p:nvSpPr>
        <p:spPr>
          <a:xfrm>
            <a:off x="2238150" y="2665931"/>
            <a:ext cx="1664351" cy="6008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525/</a:t>
            </a: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436/</a:t>
            </a:r>
            <a:r>
              <a:rPr lang="ru-RU" sz="18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343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2403284-65C4-40F0-993A-97AE45117DD8}"/>
              </a:ext>
            </a:extLst>
          </p:cNvPr>
          <p:cNvSpPr txBox="1"/>
          <p:nvPr/>
        </p:nvSpPr>
        <p:spPr>
          <a:xfrm>
            <a:off x="10030917" y="3689563"/>
            <a:ext cx="18921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ПЛАНОВАЯ МОЩНОСТЬ = 54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1" y="-90476"/>
            <a:ext cx="98657" cy="6687828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767408" y="119830"/>
            <a:ext cx="10586392" cy="143696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</a:t>
            </a:r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br>
              <a:rPr lang="ru-RU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3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находится на стабильном уровне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132510" y="4653136"/>
            <a:ext cx="6641480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7606330" y="4049949"/>
            <a:ext cx="1225974" cy="9818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95%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нормативный 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показатель 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доступности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525941" y="4657334"/>
            <a:ext cx="1008112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2622" y="2327211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2533" y="3721495"/>
            <a:ext cx="18453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20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20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7185" y="2789854"/>
            <a:ext cx="18453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2000" b="1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2000" b="1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0729359" y="4355891"/>
            <a:ext cx="1248882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99,3%</a:t>
            </a:r>
            <a:endParaRPr lang="ru-RU" sz="30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0797886" y="3189116"/>
            <a:ext cx="1394114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98,7%</a:t>
            </a:r>
            <a:endParaRPr lang="ru-RU" sz="30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педиатры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10651214" y="1753226"/>
            <a:ext cx="1405172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97,1%</a:t>
            </a:r>
            <a:endParaRPr lang="ru-RU" sz="30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98519232"/>
              </p:ext>
            </p:extLst>
          </p:nvPr>
        </p:nvGraphicFramePr>
        <p:xfrm>
          <a:off x="1583634" y="1556792"/>
          <a:ext cx="9041623" cy="49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Прямая соединительная линия 14"/>
          <p:cNvCxnSpPr>
            <a:cxnSpLocks/>
          </p:cNvCxnSpPr>
          <p:nvPr/>
        </p:nvCxnSpPr>
        <p:spPr>
          <a:xfrm>
            <a:off x="1271464" y="764704"/>
            <a:ext cx="10153203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541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69862" y="1561292"/>
            <a:ext cx="7886235" cy="5057212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>
            <a:cxnSpLocks/>
          </p:cNvCxnSpPr>
          <p:nvPr/>
        </p:nvCxnSpPr>
        <p:spPr>
          <a:xfrm>
            <a:off x="484588" y="788715"/>
            <a:ext cx="6336703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862" y="793179"/>
            <a:ext cx="8947335" cy="97393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детей сирот и опекаемых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(П МЗРФ №212н, №72н)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</a:t>
            </a:r>
            <a:r>
              <a:rPr lang="ru-RU" sz="32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выполнена на 100,0%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r="8632"/>
          <a:stretch/>
        </p:blipFill>
        <p:spPr>
          <a:xfrm>
            <a:off x="8642740" y="2701101"/>
            <a:ext cx="3060534" cy="380837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795159"/>
              </p:ext>
            </p:extLst>
          </p:nvPr>
        </p:nvGraphicFramePr>
        <p:xfrm>
          <a:off x="392621" y="1892890"/>
          <a:ext cx="7280903" cy="1180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09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788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АПЦ122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83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00B050"/>
                          </a:solidFill>
                        </a:rPr>
                        <a:t>332+37(376)/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345+51(396)/</a:t>
                      </a:r>
                      <a:r>
                        <a:rPr lang="ru-RU" sz="3200" b="1" dirty="0">
                          <a:solidFill>
                            <a:srgbClr val="008AC6"/>
                          </a:solidFill>
                        </a:rPr>
                        <a:t>344+33(377)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8F5B1E6-28C1-4479-A6EC-7466627338AD}"/>
              </a:ext>
            </a:extLst>
          </p:cNvPr>
          <p:cNvSpPr txBox="1">
            <a:spLocks/>
          </p:cNvSpPr>
          <p:nvPr/>
        </p:nvSpPr>
        <p:spPr>
          <a:xfrm>
            <a:off x="-96688" y="3987970"/>
            <a:ext cx="9001000" cy="741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Детей с ограниченными возможностями здоровья, 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на 100%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1F1B243-FF72-41AF-815E-BCCE0C55F765}"/>
              </a:ext>
            </a:extLst>
          </p:cNvPr>
          <p:cNvSpPr txBox="1">
            <a:spLocks/>
          </p:cNvSpPr>
          <p:nvPr/>
        </p:nvSpPr>
        <p:spPr>
          <a:xfrm>
            <a:off x="1881522" y="4844004"/>
            <a:ext cx="3923935" cy="583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rgbClr val="00B05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926/</a:t>
            </a:r>
            <a:r>
              <a:rPr lang="ru-RU" sz="4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1004/</a:t>
            </a:r>
            <a:r>
              <a:rPr lang="ru-RU" sz="4000" b="1" dirty="0">
                <a:solidFill>
                  <a:srgbClr val="008AC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951</a:t>
            </a:r>
            <a:endParaRPr lang="ru-RU" sz="40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17C5637-C0FB-4865-9565-251BF80AF128}"/>
              </a:ext>
            </a:extLst>
          </p:cNvPr>
          <p:cNvSpPr/>
          <p:nvPr/>
        </p:nvSpPr>
        <p:spPr>
          <a:xfrm>
            <a:off x="1204667" y="80829"/>
            <a:ext cx="5623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ДИСПАНСЕРИЗАЦИЯ</a:t>
            </a:r>
            <a:endParaRPr lang="ru-RU" sz="4000" dirty="0"/>
          </a:p>
        </p:txBody>
      </p:sp>
      <p:sp>
        <p:nvSpPr>
          <p:cNvPr id="11" name="Стрелка вверх 10"/>
          <p:cNvSpPr/>
          <p:nvPr/>
        </p:nvSpPr>
        <p:spPr>
          <a:xfrm rot="10800000">
            <a:off x="5636378" y="4845022"/>
            <a:ext cx="308545" cy="58978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7436774" y="2483367"/>
            <a:ext cx="269660" cy="53861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sun9-11.userapi.com/impg/96ROar-fOGL29FVpF-ZMV-s2qJCi8kv_VxjpIg/mjTKmeRPg0A.jpg?size=1280x853&amp;quality=95&amp;sign=33308a5d3be465202eca501243740e06&amp;c_uniq_tag=jJ74OcbFIxy7KrGUljEcuoBOh8tYpcRhThRJU8_FvDQ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1"/>
          <a:stretch/>
        </p:blipFill>
        <p:spPr bwMode="auto">
          <a:xfrm>
            <a:off x="8626341" y="260648"/>
            <a:ext cx="3076933" cy="237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honoteka.org/uploads/posts/2023-03/1679986839_phonoteka-org-p-inklyuzivnoe-obrazovanie-oboi-instagram-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193" y="5536503"/>
            <a:ext cx="5817091" cy="97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446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192" y="146859"/>
            <a:ext cx="11712624" cy="7492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с КДН, ОПЕКА (детей)</a:t>
            </a:r>
            <a:endParaRPr lang="ru-RU" sz="3000" b="1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79376" y="749254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s://avatars.mds.yandex.net/i?id=0d6f8b71433cf7f0d4960ee7e3964f0cdae4daa6-10311822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604" y="1052986"/>
            <a:ext cx="1877278" cy="1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resources.arcamax.com/newspics/179/17911/1791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901306"/>
            <a:ext cx="183620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63915" y="2736802"/>
            <a:ext cx="5904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  <a:latin typeface="Roboto"/>
              </a:rPr>
              <a:t>ДЕТСКИЙ СУИЦИД </a:t>
            </a:r>
          </a:p>
        </p:txBody>
      </p:sp>
      <p:sp>
        <p:nvSpPr>
          <p:cNvPr id="10" name="Стрелка вверх 9"/>
          <p:cNvSpPr/>
          <p:nvPr/>
        </p:nvSpPr>
        <p:spPr>
          <a:xfrm>
            <a:off x="11466221" y="2640082"/>
            <a:ext cx="317249" cy="130506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6703" y="2699018"/>
            <a:ext cx="772073" cy="7720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47" y="3455074"/>
            <a:ext cx="1700808" cy="17008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75" y="1307012"/>
            <a:ext cx="1818044" cy="121364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172236" y="5724264"/>
            <a:ext cx="6721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«О комплексе мер до 2025 года по совершенствованию системы профилактики суицида среди несовершеннолетних» 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</a:rPr>
              <a:t>Распоряжение П РФ от 26.04.2021г. №1058-р</a:t>
            </a:r>
            <a:endParaRPr lang="ru-RU" sz="1600" b="1" dirty="0">
              <a:solidFill>
                <a:srgbClr val="0070C0"/>
              </a:solidFill>
              <a:effectLst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83" y="4129786"/>
            <a:ext cx="1057982" cy="12863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2190" y="3956721"/>
            <a:ext cx="2327516" cy="130709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4610266"/>
            <a:ext cx="1311156" cy="889947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4B3C492-1B97-43BB-9334-827F2A165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588880"/>
              </p:ext>
            </p:extLst>
          </p:nvPr>
        </p:nvGraphicFramePr>
        <p:xfrm>
          <a:off x="293881" y="956339"/>
          <a:ext cx="5020096" cy="5511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5655">
                  <a:extLst>
                    <a:ext uri="{9D8B030D-6E8A-4147-A177-3AD203B41FA5}">
                      <a16:colId xmlns:a16="http://schemas.microsoft.com/office/drawing/2014/main" val="426813332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02313016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00647350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27946691"/>
                    </a:ext>
                  </a:extLst>
                </a:gridCol>
                <a:gridCol w="1234201">
                  <a:extLst>
                    <a:ext uri="{9D8B030D-6E8A-4147-A177-3AD203B41FA5}">
                      <a16:colId xmlns:a16="http://schemas.microsoft.com/office/drawing/2014/main" val="4169025118"/>
                    </a:ext>
                  </a:extLst>
                </a:gridCol>
              </a:tblGrid>
              <a:tr h="6274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Наименование показателя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Динамика изменений показателя, %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/>
                </a:tc>
                <a:extLst>
                  <a:ext uri="{0D108BD9-81ED-4DB2-BD59-A6C34878D82A}">
                    <a16:rowId xmlns:a16="http://schemas.microsoft.com/office/drawing/2014/main" val="2470391353"/>
                  </a:ext>
                </a:extLst>
              </a:tr>
              <a:tr h="2009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ОПЕКАЕМЫЕ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332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345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344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3,6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1919703590"/>
                  </a:ext>
                </a:extLst>
              </a:tr>
              <a:tr h="2009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ФИЛИАЛ 0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65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65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-7,7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712701397"/>
                  </a:ext>
                </a:extLst>
              </a:tr>
              <a:tr h="2009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ФИЛИАЛ 1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76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72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-5,3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1709751112"/>
                  </a:ext>
                </a:extLst>
              </a:tr>
              <a:tr h="2009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ФИЛИАЛ 2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87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83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-7,8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4169844692"/>
                  </a:ext>
                </a:extLst>
              </a:tr>
              <a:tr h="2009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ФИЛИАЛ 3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83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17,3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1961248766"/>
                  </a:ext>
                </a:extLst>
              </a:tr>
              <a:tr h="2009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ФИЛИАЛ 4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-11,5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3247065178"/>
                  </a:ext>
                </a:extLst>
              </a:tr>
              <a:tr h="2009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ФИЛИАЛ 5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12,5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1506164175"/>
                  </a:ext>
                </a:extLst>
              </a:tr>
              <a:tr h="2009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НЕБЛАГОПОЛУЧНЫЕ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115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110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92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-20,0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382162392"/>
                  </a:ext>
                </a:extLst>
              </a:tr>
              <a:tr h="2009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ФИЛИАЛ 0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2139563079"/>
                  </a:ext>
                </a:extLst>
              </a:tr>
              <a:tr h="2009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ФИЛИАЛ 1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-48,8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798063519"/>
                  </a:ext>
                </a:extLst>
              </a:tr>
              <a:tr h="2009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ФИЛИАЛ 2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1860641911"/>
                  </a:ext>
                </a:extLst>
              </a:tr>
              <a:tr h="2009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ФИЛИАЛ 3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-15,0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2479409070"/>
                  </a:ext>
                </a:extLst>
              </a:tr>
              <a:tr h="2009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ФИЛИАЛ 4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-50,0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3622238246"/>
                  </a:ext>
                </a:extLst>
              </a:tr>
              <a:tr h="2009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ФИЛИАЛ 5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60,0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136199990"/>
                  </a:ext>
                </a:extLst>
              </a:tr>
              <a:tr h="2009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КДН, ВНОВЬ ВЫЯВЛЕНО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83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93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99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19,3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847209859"/>
                  </a:ext>
                </a:extLst>
              </a:tr>
              <a:tr h="2009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ФИЛИАЛ 0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643266511"/>
                  </a:ext>
                </a:extLst>
              </a:tr>
              <a:tr h="2009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ФИЛИАЛ 1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-16,7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931918321"/>
                  </a:ext>
                </a:extLst>
              </a:tr>
              <a:tr h="2009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ФИЛИАЛ 2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52,9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4136000335"/>
                  </a:ext>
                </a:extLst>
              </a:tr>
              <a:tr h="2009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ФИЛИАЛ 3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705058292"/>
                  </a:ext>
                </a:extLst>
              </a:tr>
              <a:tr h="2009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ФИЛИАЛ 4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-88,9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1844904710"/>
                  </a:ext>
                </a:extLst>
              </a:tr>
              <a:tr h="2009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ФИЛИАЛ 5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1130995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0423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111294</TotalTime>
  <Words>2755</Words>
  <Application>Microsoft Office PowerPoint</Application>
  <PresentationFormat>Широкоэкранный</PresentationFormat>
  <Paragraphs>938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Roboto</vt:lpstr>
      <vt:lpstr>Times New Roman</vt:lpstr>
      <vt:lpstr>Verdana</vt:lpstr>
      <vt:lpstr>Wingdings</vt:lpstr>
      <vt:lpstr>Тема Office</vt:lpstr>
      <vt:lpstr>ГОДОВОЙ ОТЧЕТ  за 2025 год </vt:lpstr>
      <vt:lpstr>ДГП ВАО ЧИСЛЕННОСТЬ</vt:lpstr>
      <vt:lpstr>Презентация PowerPoint</vt:lpstr>
      <vt:lpstr>ЦЕНТРЫ ЛЕЧЕНИЯ ДЕТЕЙ 3-Й УРОВЕНЬ ОМП</vt:lpstr>
      <vt:lpstr>ПОСЕЩЕНИЯ ПОЛИКЛИНИКИ, 2023/2024/2025</vt:lpstr>
      <vt:lpstr>ОСНОВНЫЕ ПОКАЗАТЕЛИ РАБОТЫ ДГП, 2023/2024/2025 гг </vt:lpstr>
      <vt:lpstr>Презентация PowerPoint</vt:lpstr>
      <vt:lpstr>детей сирот и опекаемых (П МЗРФ №212н, №72н), выполнена на 100,0%</vt:lpstr>
      <vt:lpstr>ВЗАИМОДЕЙСТВИЕ с КДН, ОПЕКА (детей)</vt:lpstr>
      <vt:lpstr>ПРОФИЛАКТИЧЕСКИЕ ОСМОТРЫ  (приказ Минздрава РФ 514н, с сентября 2025 приказ 211н)</vt:lpstr>
      <vt:lpstr>Презентация PowerPoint</vt:lpstr>
      <vt:lpstr>Презентация PowerPoint</vt:lpstr>
      <vt:lpstr>Презентация PowerPoint</vt:lpstr>
      <vt:lpstr>Доля детей с инвалидностью из общего числа детей с заболеваниями за 2023-2025 гг</vt:lpstr>
      <vt:lpstr>Презентация PowerPoint</vt:lpstr>
      <vt:lpstr>ПРИВИВОЧНАЯ РАБОТА / ТУБЕРКУЛИНОДИАГНОСТИКА</vt:lpstr>
      <vt:lpstr>ОБНОВЛЕННОЕ ОБОРУДОВАНИЕ </vt:lpstr>
      <vt:lpstr>ТРАВМПУНКТ ДГП№122       2023/2024/2025г</vt:lpstr>
      <vt:lpstr>ЛЕКАРСТВЕННОЕ ОБЕСПЕЧЕНИЕ В ГОД, РУБЛЕЙ 2023/2024/2025г</vt:lpstr>
      <vt:lpstr>КАДРЫ - ОПТИМИЗАЦИЯ</vt:lpstr>
      <vt:lpstr>Презентация PowerPoint</vt:lpstr>
      <vt:lpstr>РАБОТА ПО РАССМОТРЕНИЮ ЖАЛОБ И ОБРАЩЕНИЙ</vt:lpstr>
      <vt:lpstr>ПОВЫШЕНИЕ КОМФОРТА ПРЕБЫВАНИЯ В ДГП</vt:lpstr>
      <vt:lpstr>УЧАСТИЕ В МАССОВЫХ АКЦИЯХ И КОНКУРСАХ</vt:lpstr>
      <vt:lpstr>МЕРОПРИЯТИЯ В ПОЛИКЛИНИКАХ ДЗМ,  реализованные в 2023-2025 году</vt:lpstr>
      <vt:lpstr>ОГРОМНАЯ ПРОСЬБА К ДЕПУТАТАМ !!!  ОРГАНИЗОВАТЬ ТРАНСПОРТНУЮ ДОСТУПНОСТЬ МЕЖДУ ФИЛИАЛАМИ ДГП№122 И ДГП№52</vt:lpstr>
      <vt:lpstr>СПАСИБО 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User</cp:lastModifiedBy>
  <cp:revision>527</cp:revision>
  <cp:lastPrinted>2023-01-12T12:05:18Z</cp:lastPrinted>
  <dcterms:created xsi:type="dcterms:W3CDTF">2019-02-11T07:19:05Z</dcterms:created>
  <dcterms:modified xsi:type="dcterms:W3CDTF">2026-03-02T10:28:07Z</dcterms:modified>
</cp:coreProperties>
</file>