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ink/ink2.xml" ContentType="application/inkml+xml"/>
  <Override PartName="/ppt/notesSlides/notesSlide4.xml" ContentType="application/vnd.openxmlformats-officedocument.presentationml.notesSlide+xml"/>
  <Override PartName="/ppt/ink/ink3.xml" ContentType="application/inkml+xml"/>
  <Override PartName="/ppt/notesSlides/notesSlide5.xml" ContentType="application/vnd.openxmlformats-officedocument.presentationml.notesSlide+xml"/>
  <Override PartName="/ppt/ink/ink4.xml" ContentType="application/inkml+xml"/>
  <Override PartName="/ppt/notesSlides/notesSlide6.xml" ContentType="application/vnd.openxmlformats-officedocument.presentationml.notesSlide+xml"/>
  <Override PartName="/ppt/ink/ink5.xml" ContentType="application/inkml+xml"/>
  <Override PartName="/ppt/notesSlides/notesSlide7.xml" ContentType="application/vnd.openxmlformats-officedocument.presentationml.notesSlide+xml"/>
  <Override PartName="/ppt/ink/ink6.xml" ContentType="application/inkml+xml"/>
  <Override PartName="/ppt/notesSlides/notesSlide8.xml" ContentType="application/vnd.openxmlformats-officedocument.presentationml.notesSlide+xml"/>
  <Override PartName="/ppt/ink/ink7.xml" ContentType="application/inkml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99" r:id="rId3"/>
    <p:sldId id="320" r:id="rId4"/>
    <p:sldId id="300" r:id="rId5"/>
    <p:sldId id="303" r:id="rId6"/>
    <p:sldId id="321" r:id="rId7"/>
    <p:sldId id="301" r:id="rId8"/>
    <p:sldId id="302" r:id="rId9"/>
    <p:sldId id="260" r:id="rId10"/>
    <p:sldId id="304" r:id="rId11"/>
    <p:sldId id="309" r:id="rId12"/>
    <p:sldId id="330" r:id="rId13"/>
    <p:sldId id="331" r:id="rId14"/>
    <p:sldId id="332" r:id="rId15"/>
    <p:sldId id="333" r:id="rId16"/>
    <p:sldId id="334" r:id="rId17"/>
    <p:sldId id="305" r:id="rId18"/>
    <p:sldId id="313" r:id="rId19"/>
    <p:sldId id="314" r:id="rId20"/>
    <p:sldId id="316" r:id="rId21"/>
    <p:sldId id="317" r:id="rId22"/>
    <p:sldId id="318" r:id="rId23"/>
    <p:sldId id="326" r:id="rId24"/>
    <p:sldId id="327" r:id="rId25"/>
    <p:sldId id="306" r:id="rId26"/>
    <p:sldId id="323" r:id="rId27"/>
    <p:sldId id="322" r:id="rId28"/>
    <p:sldId id="307" r:id="rId29"/>
    <p:sldId id="308" r:id="rId30"/>
    <p:sldId id="328" r:id="rId31"/>
    <p:sldId id="329" r:id="rId32"/>
    <p:sldId id="315" r:id="rId3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1235"/>
    <a:srgbClr val="FFE1E1"/>
    <a:srgbClr val="FFEBEB"/>
    <a:srgbClr val="FFB9B9"/>
    <a:srgbClr val="FF9F9F"/>
    <a:srgbClr val="E45227"/>
    <a:srgbClr val="A33715"/>
    <a:srgbClr val="FFFFFF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277" autoAdjust="0"/>
    <p:restoredTop sz="94622" autoAdjust="0"/>
  </p:normalViewPr>
  <p:slideViewPr>
    <p:cSldViewPr snapToGrid="0">
      <p:cViewPr varScale="1">
        <p:scale>
          <a:sx n="109" d="100"/>
          <a:sy n="109" d="100"/>
        </p:scale>
        <p:origin x="1230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спорт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Дошкольный возраст</c:v>
                </c:pt>
                <c:pt idx="1">
                  <c:v>7-11 лет</c:v>
                </c:pt>
                <c:pt idx="2">
                  <c:v>12-17 лет</c:v>
                </c:pt>
                <c:pt idx="3">
                  <c:v>18-30 лет</c:v>
                </c:pt>
                <c:pt idx="4">
                  <c:v>31-55 лет</c:v>
                </c:pt>
                <c:pt idx="5">
                  <c:v>старше 55 лет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126</c:v>
                </c:pt>
                <c:pt idx="1">
                  <c:v>142</c:v>
                </c:pt>
                <c:pt idx="2">
                  <c:v>46</c:v>
                </c:pt>
                <c:pt idx="3">
                  <c:v>31</c:v>
                </c:pt>
                <c:pt idx="4">
                  <c:v>35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AA-43F1-A0C4-A4BF8725B74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досуг</c:v>
                </c:pt>
              </c:strCache>
            </c:strRef>
          </c:tx>
          <c:invertIfNegative val="0"/>
          <c:cat>
            <c:strRef>
              <c:f>Лист1!$A$2:$A$7</c:f>
              <c:strCache>
                <c:ptCount val="6"/>
                <c:pt idx="0">
                  <c:v>Дошкольный возраст</c:v>
                </c:pt>
                <c:pt idx="1">
                  <c:v>7-11 лет</c:v>
                </c:pt>
                <c:pt idx="2">
                  <c:v>12-17 лет</c:v>
                </c:pt>
                <c:pt idx="3">
                  <c:v>18-30 лет</c:v>
                </c:pt>
                <c:pt idx="4">
                  <c:v>31-55 лет</c:v>
                </c:pt>
                <c:pt idx="5">
                  <c:v>старше 55 лет</c:v>
                </c:pt>
              </c:strCache>
            </c:strRef>
          </c:cat>
          <c:val>
            <c:numRef>
              <c:f>Лист1!$C$2:$C$7</c:f>
              <c:numCache>
                <c:formatCode>General</c:formatCode>
                <c:ptCount val="6"/>
                <c:pt idx="0">
                  <c:v>162</c:v>
                </c:pt>
                <c:pt idx="1">
                  <c:v>135</c:v>
                </c:pt>
                <c:pt idx="2">
                  <c:v>56</c:v>
                </c:pt>
                <c:pt idx="3">
                  <c:v>54</c:v>
                </c:pt>
                <c:pt idx="4">
                  <c:v>117</c:v>
                </c:pt>
                <c:pt idx="5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AA-43F1-A0C4-A4BF8725B7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46257920"/>
        <c:axId val="246313728"/>
      </c:barChart>
      <c:catAx>
        <c:axId val="2462579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46313728"/>
        <c:crosses val="autoZero"/>
        <c:auto val="1"/>
        <c:lblAlgn val="ctr"/>
        <c:lblOffset val="100"/>
        <c:noMultiLvlLbl val="0"/>
      </c:catAx>
      <c:valAx>
        <c:axId val="2463137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46257920"/>
        <c:crosses val="autoZero"/>
        <c:crossBetween val="between"/>
      </c:valAx>
      <c:spPr>
        <a:noFill/>
        <a:ln w="25383">
          <a:noFill/>
        </a:ln>
      </c:spPr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7T09:42:56.24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7T09:42:56.24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7T09:42:56.24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7T09:42:56.24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7T09:42:56.24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7T09:42:56.24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03-17T09:42:56.246"/>
    </inkml:context>
    <inkml:brush xml:id="br0">
      <inkml:brushProperty name="width" value="0.035" units="cm"/>
      <inkml:brushProperty name="height" value="0.035" units="cm"/>
      <inkml:brushProperty name="color" value="#E71224"/>
    </inkml:brush>
  </inkml:definitions>
  <inkml:trace contextRef="#ctx0" brushRef="#br0">0 0 24575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260FAE-20A8-459C-BBD1-F8D4643B80A2}" type="datetimeFigureOut">
              <a:rPr lang="ru-RU" smtClean="0"/>
              <a:pPr/>
              <a:t>13.04.2026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37A0A5-BEA9-4A2E-898A-DB10EF32A7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41662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866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800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80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800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800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800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800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800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800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800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800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800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800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800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8005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800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800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8005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800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800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800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800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8005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8005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8005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800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800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8005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8005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8005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078005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37A0A5-BEA9-4A2E-898A-DB10EF32A746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A16280-3727-4720-9569-A3DA735CF5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EF13BFB-5EE8-4A3F-A6FE-A5E8E8D9F3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7E986D-ACA1-472A-8094-A50AF4B08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C83A9-641E-499E-B397-A3359C2461E7}" type="datetimeFigureOut">
              <a:rPr lang="ru-RU" smtClean="0"/>
              <a:pPr/>
              <a:t>13.04.2026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E260AF6-0ECE-4468-902A-D8E699B35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91FFFA-8D36-4F27-B3BB-B852FC674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35CB5-6703-42B4-8E4B-621A74B47A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7484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F50773-EC97-4306-A729-AEA23539A6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D78CC6-0D69-4D36-97D8-29BED421A7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A6F04C-EAE2-4F61-8CA7-35615A806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C83A9-641E-499E-B397-A3359C2461E7}" type="datetimeFigureOut">
              <a:rPr lang="ru-RU" smtClean="0"/>
              <a:pPr/>
              <a:t>13.04.2026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64679F-ED5E-48A2-803E-6474F6BDB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C0B7604-6606-4BF7-9AA6-DEC358E69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35CB5-6703-42B4-8E4B-621A74B47A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7935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CD7A7DF-8BA1-4C5E-80B3-653E841B75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B2F9E5A-097C-47E3-9EE1-2149ACCB6D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7B7027-1E1B-4CA4-BB3F-7529AC714E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C83A9-641E-499E-B397-A3359C2461E7}" type="datetimeFigureOut">
              <a:rPr lang="ru-RU" smtClean="0"/>
              <a:pPr/>
              <a:t>13.04.2026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BCCC1C-53B1-47D8-83E0-1606219D3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A5334ED-2A94-4B9B-9FEA-6C1D81DEA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35CB5-6703-42B4-8E4B-621A74B47A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720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B9CE42-509C-4EA7-A5B3-4D19FA6FC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9A94783-22FA-40E7-81A8-B41916355B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6B8698E-E1B6-4BEF-BC0A-192152BB07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59DA192-72A3-4F60-8772-254C4EE96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C83A9-641E-499E-B397-A3359C2461E7}" type="datetimeFigureOut">
              <a:rPr lang="ru-RU" smtClean="0"/>
              <a:pPr/>
              <a:t>13.04.2026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353A14A-3E73-4A54-9EC2-D9CDBEAFD7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7F8CAC-4621-42AA-A5C5-0748F2655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35CB5-6703-42B4-8E4B-621A74B47A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7451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F8F6778-555E-4C35-88F3-950840E61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44D588D-7D93-4681-B9DD-EF27B6A76B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DEBAC11-930E-42B0-9B41-B614D6EF3BE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A8EFC86-335B-42BB-BA72-F1BCDA9B2B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55D0FC4-4FCA-44DB-A09E-7F7470FD7C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2944F7F-B0CC-4043-9BBB-7B60D654F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C83A9-641E-499E-B397-A3359C2461E7}" type="datetimeFigureOut">
              <a:rPr lang="ru-RU" smtClean="0"/>
              <a:pPr/>
              <a:t>13.04.2026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0C8BD31-026A-41D0-AB32-B72DA5BDA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766F143-BCD3-4739-8CAE-D54C3CFF0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35CB5-6703-42B4-8E4B-621A74B47A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525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7931E8-68BD-429B-ACDA-DFFBE572EA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B7FCD3E-3619-4CD1-AC01-8D919B7B2D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C83A9-641E-499E-B397-A3359C2461E7}" type="datetimeFigureOut">
              <a:rPr lang="ru-RU" smtClean="0"/>
              <a:pPr/>
              <a:t>13.04.2026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75AC3F8-FC80-4238-A072-DC23EEFDB1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9406AB4-3FE4-4B17-A026-1672D2B12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35CB5-6703-42B4-8E4B-621A74B47A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4329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8F72FBC-03F5-4DA3-A42B-AC520D86B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C83A9-641E-499E-B397-A3359C2461E7}" type="datetimeFigureOut">
              <a:rPr lang="ru-RU" smtClean="0"/>
              <a:pPr/>
              <a:t>13.04.2026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24180EF-8F15-4211-9E33-26E34B852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8BA0220-F7D1-4C07-B9BE-436D91A0B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35CB5-6703-42B4-8E4B-621A74B47A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0432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BCD9F5-F3E8-4C95-B7DC-BAE6EA4992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1E19795-0FF7-42E2-8F51-9BDC6043DB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0510FFB-4000-42FB-A739-4601FACD90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EC7F6C8-0D71-488C-9CFF-77945DCE90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C83A9-641E-499E-B397-A3359C2461E7}" type="datetimeFigureOut">
              <a:rPr lang="ru-RU" smtClean="0"/>
              <a:pPr/>
              <a:t>13.04.2026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3A52CE7-924A-40E8-83EE-0ADDE64BE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4353985-DF6B-4A3B-B0B3-31DCE2FAFF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35CB5-6703-42B4-8E4B-621A74B47A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6427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1827BB-C03B-4E4B-9ABE-45AA73F38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C401B9A-C9C1-4923-8248-90CA8FED77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C520BEE-125E-43F4-89DE-994D9E712B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D2B7BED-211C-4C93-9FE2-47A490D56B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C83A9-641E-499E-B397-A3359C2461E7}" type="datetimeFigureOut">
              <a:rPr lang="ru-RU" smtClean="0"/>
              <a:pPr/>
              <a:t>13.04.2026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97AE010-EEBC-4569-9613-9D707B37E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309B1BC-03EA-4503-9C07-C4796D05EB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35CB5-6703-42B4-8E4B-621A74B47A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1923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47E7A4-F1C5-43EA-8CE1-2F8195E65E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8B121DE-766C-4615-9EB0-390CFF752B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A1412E-2DC1-44A9-8BE1-BE97E7B25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C83A9-641E-499E-B397-A3359C2461E7}" type="datetimeFigureOut">
              <a:rPr lang="ru-RU" smtClean="0"/>
              <a:pPr/>
              <a:t>13.04.2026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2617D7-25C5-4FF2-8C43-DDF6A512C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19B2666-2E9D-40F2-8B81-1448B92B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35CB5-6703-42B4-8E4B-621A74B47A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65552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83C58DF-B0FB-47E8-AA6A-9451AD82F1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BE84E63-AF26-4E8E-A428-13808E5F03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776E5E0-0307-4F50-A664-F3F6E6CF31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2C83A9-641E-499E-B397-A3359C2461E7}" type="datetimeFigureOut">
              <a:rPr lang="ru-RU" smtClean="0"/>
              <a:pPr/>
              <a:t>13.04.2026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E205D01-137E-4823-8A35-7D1A25311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95AEEAD-DA48-441D-8011-A848D75D8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35CB5-6703-42B4-8E4B-621A74B47A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0252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221264-9170-4790-91FC-050D2754C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0D4055-76CA-435D-80AF-6F80B962C3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D4A74E-A22F-4828-BEE1-0FBA865B8F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C83A9-641E-499E-B397-A3359C2461E7}" type="datetimeFigureOut">
              <a:rPr lang="ru-RU" smtClean="0"/>
              <a:pPr/>
              <a:t>13.04.2026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74DEDF0-C753-4AFC-83C8-3A8D5CFAD7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C59A9F-B463-459A-818E-B9B51E9006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35CB5-6703-42B4-8E4B-621A74B47AE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5454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png"/><Relationship Id="rId9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customXml" Target="../ink/ink1.xml"/><Relationship Id="rId10" Type="http://schemas.openxmlformats.org/officeDocument/2006/relationships/image" Target="../media/image8.png"/><Relationship Id="rId4" Type="http://schemas.openxmlformats.org/officeDocument/2006/relationships/image" Target="../media/image4.svg"/><Relationship Id="rId9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5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customXml" Target="../ink/ink2.xml"/><Relationship Id="rId10" Type="http://schemas.openxmlformats.org/officeDocument/2006/relationships/image" Target="../media/image8.png"/><Relationship Id="rId4" Type="http://schemas.openxmlformats.org/officeDocument/2006/relationships/image" Target="../media/image4.svg"/><Relationship Id="rId9" Type="http://schemas.openxmlformats.org/officeDocument/2006/relationships/image" Target="../media/image1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customXml" Target="../ink/ink3.xml"/><Relationship Id="rId4" Type="http://schemas.openxmlformats.org/officeDocument/2006/relationships/image" Target="../media/image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11" Type="http://schemas.openxmlformats.org/officeDocument/2006/relationships/image" Target="../media/image12.png"/><Relationship Id="rId5" Type="http://schemas.openxmlformats.org/officeDocument/2006/relationships/image" Target="../media/image10.png"/><Relationship Id="rId10" Type="http://schemas.openxmlformats.org/officeDocument/2006/relationships/image" Target="../media/image14.png"/><Relationship Id="rId4" Type="http://schemas.openxmlformats.org/officeDocument/2006/relationships/image" Target="../media/image4.svg"/><Relationship Id="rId9" Type="http://schemas.openxmlformats.org/officeDocument/2006/relationships/customXml" Target="../ink/ink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customXml" Target="../ink/ink5.xml"/><Relationship Id="rId4" Type="http://schemas.openxmlformats.org/officeDocument/2006/relationships/image" Target="../media/image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11" Type="http://schemas.openxmlformats.org/officeDocument/2006/relationships/customXml" Target="../ink/ink6.xml"/><Relationship Id="rId5" Type="http://schemas.openxmlformats.org/officeDocument/2006/relationships/image" Target="../media/image10.png"/><Relationship Id="rId10" Type="http://schemas.openxmlformats.org/officeDocument/2006/relationships/image" Target="../media/image14.svg"/><Relationship Id="rId4" Type="http://schemas.openxmlformats.org/officeDocument/2006/relationships/image" Target="../media/image4.sv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11" Type="http://schemas.openxmlformats.org/officeDocument/2006/relationships/customXml" Target="../ink/ink7.xml"/><Relationship Id="rId5" Type="http://schemas.openxmlformats.org/officeDocument/2006/relationships/image" Target="../media/image10.png"/><Relationship Id="rId10" Type="http://schemas.openxmlformats.org/officeDocument/2006/relationships/image" Target="../media/image14.svg"/><Relationship Id="rId4" Type="http://schemas.openxmlformats.org/officeDocument/2006/relationships/image" Target="../media/image4.sv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4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4.png"/><Relationship Id="rId4" Type="http://schemas.openxmlformats.org/officeDocument/2006/relationships/image" Target="../media/image4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4.png"/><Relationship Id="rId4" Type="http://schemas.openxmlformats.org/officeDocument/2006/relationships/image" Target="../media/image4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14.png"/><Relationship Id="rId4" Type="http://schemas.openxmlformats.org/officeDocument/2006/relationships/image" Target="../media/image4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14.png"/><Relationship Id="rId4" Type="http://schemas.openxmlformats.org/officeDocument/2006/relationships/image" Target="../media/image4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14.png"/><Relationship Id="rId4" Type="http://schemas.openxmlformats.org/officeDocument/2006/relationships/image" Target="../media/image4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5" Type="http://schemas.openxmlformats.org/officeDocument/2006/relationships/image" Target="../media/image14.png"/><Relationship Id="rId4" Type="http://schemas.openxmlformats.org/officeDocument/2006/relationships/image" Target="../media/image4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14.png"/><Relationship Id="rId4" Type="http://schemas.openxmlformats.org/officeDocument/2006/relationships/image" Target="../media/image4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3.png"/><Relationship Id="rId7" Type="http://schemas.openxmlformats.org/officeDocument/2006/relationships/image" Target="../media/image32.jpeg"/><Relationship Id="rId12" Type="http://schemas.openxmlformats.org/officeDocument/2006/relationships/image" Target="../media/image3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11" Type="http://schemas.openxmlformats.org/officeDocument/2006/relationships/image" Target="../media/image36.jpeg"/><Relationship Id="rId5" Type="http://schemas.openxmlformats.org/officeDocument/2006/relationships/image" Target="../media/image14.png"/><Relationship Id="rId10" Type="http://schemas.openxmlformats.org/officeDocument/2006/relationships/image" Target="../media/image35.jpeg"/><Relationship Id="rId4" Type="http://schemas.openxmlformats.org/officeDocument/2006/relationships/image" Target="../media/image4.svg"/><Relationship Id="rId9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4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4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4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4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0" Type="http://schemas.openxmlformats.org/officeDocument/2006/relationships/image" Target="../media/image14.svg"/><Relationship Id="rId4" Type="http://schemas.openxmlformats.org/officeDocument/2006/relationships/image" Target="../media/image4.svg"/><Relationship Id="rId9" Type="http://schemas.openxmlformats.org/officeDocument/2006/relationships/image" Target="../media/image1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14.png"/><Relationship Id="rId4" Type="http://schemas.openxmlformats.org/officeDocument/2006/relationships/image" Target="../media/image4.sv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14.png"/><Relationship Id="rId4" Type="http://schemas.openxmlformats.org/officeDocument/2006/relationships/image" Target="../media/image4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14.png"/><Relationship Id="rId4" Type="http://schemas.openxmlformats.org/officeDocument/2006/relationships/image" Target="../media/image4.sv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14.png"/><Relationship Id="rId4" Type="http://schemas.openxmlformats.org/officeDocument/2006/relationships/image" Target="../media/image4.sv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oogle Shape;97;p1">
            <a:extLst>
              <a:ext uri="{FF2B5EF4-FFF2-40B4-BE49-F238E27FC236}">
                <a16:creationId xmlns:a16="http://schemas.microsoft.com/office/drawing/2014/main" id="{19B2FB07-558A-4597-9AB5-F8DC3FC9E0A3}"/>
              </a:ext>
            </a:extLst>
          </p:cNvPr>
          <p:cNvGrpSpPr/>
          <p:nvPr/>
        </p:nvGrpSpPr>
        <p:grpSpPr>
          <a:xfrm>
            <a:off x="3863384" y="573444"/>
            <a:ext cx="4217293" cy="1542067"/>
            <a:chOff x="5608593" y="499104"/>
            <a:chExt cx="4788119" cy="1750791"/>
          </a:xfrm>
        </p:grpSpPr>
        <p:pic>
          <p:nvPicPr>
            <p:cNvPr id="9" name="Google Shape;98;p1">
              <a:extLst>
                <a:ext uri="{FF2B5EF4-FFF2-40B4-BE49-F238E27FC236}">
                  <a16:creationId xmlns:a16="http://schemas.microsoft.com/office/drawing/2014/main" id="{50CE8FDF-54FB-42FC-97BB-058AC222E5AA}"/>
                </a:ext>
              </a:extLst>
            </p:cNvPr>
            <p:cNvPicPr preferRelativeResize="0"/>
            <p:nvPr/>
          </p:nvPicPr>
          <p:blipFill rotWithShape="1">
            <a:blip r:embed="rId3" cstate="print">
              <a:alphaModFix/>
            </a:blip>
            <a:srcRect/>
            <a:stretch/>
          </p:blipFill>
          <p:spPr>
            <a:xfrm>
              <a:off x="8268513" y="518373"/>
              <a:ext cx="2128199" cy="1690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99;p1">
              <a:extLst>
                <a:ext uri="{FF2B5EF4-FFF2-40B4-BE49-F238E27FC236}">
                  <a16:creationId xmlns:a16="http://schemas.microsoft.com/office/drawing/2014/main" id="{77C51A62-991D-467B-985B-77B55E9AE076}"/>
                </a:ext>
              </a:extLst>
            </p:cNvPr>
            <p:cNvPicPr preferRelativeResize="0"/>
            <p:nvPr/>
          </p:nvPicPr>
          <p:blipFill rotWithShape="1">
            <a:blip r:embed="rId4" cstate="print">
              <a:alphaModFix/>
            </a:blip>
            <a:srcRect/>
            <a:stretch/>
          </p:blipFill>
          <p:spPr>
            <a:xfrm>
              <a:off x="5608593" y="499104"/>
              <a:ext cx="1846131" cy="175079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69AF3DC-A978-4E46-961A-41F30BB6A4B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39619" y="2102773"/>
            <a:ext cx="2452382" cy="4755228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99480EFF-F11D-4BCF-9B84-5081539189B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0" y="14834"/>
            <a:ext cx="1812022" cy="1812022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8584E61-C1A4-4CB2-964B-9270F71508E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96DAC541-7B7A-43D3-8B79-37D633B846F1}">
                <asvg:svgBlip xmlns=""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0" y="4452353"/>
            <a:ext cx="1280160" cy="2390813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DAB3619C-476D-491A-B917-E6B9D46731BF}"/>
              </a:ext>
            </a:extLst>
          </p:cNvPr>
          <p:cNvSpPr/>
          <p:nvPr/>
        </p:nvSpPr>
        <p:spPr>
          <a:xfrm>
            <a:off x="-228600" y="2328756"/>
            <a:ext cx="11445807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ОТЧЕТ О РАБОТЕ </a:t>
            </a:r>
          </a:p>
          <a:p>
            <a:pPr algn="ctr"/>
            <a:r>
              <a:rPr lang="ru-RU" sz="32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Территориального управления «Моссовет» </a:t>
            </a:r>
          </a:p>
          <a:p>
            <a:pPr algn="ctr"/>
            <a:r>
              <a:rPr lang="ru-RU" sz="32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(Ивановское, Восточное Измайлово)</a:t>
            </a:r>
            <a:r>
              <a:rPr lang="ru-RU" sz="3200" b="1" dirty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3200" b="1" dirty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ГБУ "</a:t>
            </a:r>
            <a:r>
              <a:rPr lang="ru-RU" sz="32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ОКЦ ВАО"</a:t>
            </a:r>
          </a:p>
          <a:p>
            <a:pPr algn="ctr"/>
            <a:endParaRPr lang="ru-RU" sz="28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Google Shape;100;p1">
            <a:extLst>
              <a:ext uri="{FF2B5EF4-FFF2-40B4-BE49-F238E27FC236}">
                <a16:creationId xmlns:a16="http://schemas.microsoft.com/office/drawing/2014/main" id="{C08DD33D-4F24-4FDB-BEF1-2887DCC84A33}"/>
              </a:ext>
            </a:extLst>
          </p:cNvPr>
          <p:cNvSpPr/>
          <p:nvPr/>
        </p:nvSpPr>
        <p:spPr>
          <a:xfrm>
            <a:off x="4272143" y="5924601"/>
            <a:ext cx="2822766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rgbClr val="757070"/>
              </a:solidFill>
              <a:latin typeface="+mj-lt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757070"/>
                </a:solidFill>
                <a:latin typeface="+mj-lt"/>
                <a:ea typeface="Calibri"/>
                <a:cs typeface="Calibri"/>
                <a:sym typeface="Calibri"/>
              </a:rPr>
              <a:t>Москва, </a:t>
            </a:r>
            <a:r>
              <a:rPr lang="ru-RU" sz="2400" b="1" dirty="0" smtClean="0">
                <a:solidFill>
                  <a:srgbClr val="757070"/>
                </a:solidFill>
                <a:latin typeface="+mj-lt"/>
                <a:ea typeface="Calibri"/>
                <a:cs typeface="Calibri"/>
                <a:sym typeface="Calibri"/>
              </a:rPr>
              <a:t>2026 </a:t>
            </a:r>
            <a:r>
              <a:rPr lang="ru-RU" sz="2400" b="1" dirty="0">
                <a:solidFill>
                  <a:srgbClr val="757070"/>
                </a:solidFill>
                <a:latin typeface="+mj-lt"/>
                <a:ea typeface="Calibri"/>
                <a:cs typeface="Calibri"/>
                <a:sym typeface="Calibri"/>
              </a:rPr>
              <a:t>г.</a:t>
            </a:r>
            <a:endParaRPr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3419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F5E94-2AED-4D37-A1B0-9F3E004F7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672510" y="-672512"/>
            <a:ext cx="1432361" cy="277738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7F5C475-E2CD-4D70-9763-6811597197AE}"/>
              </a:ext>
            </a:extLst>
          </p:cNvPr>
          <p:cNvSpPr/>
          <p:nvPr/>
        </p:nvSpPr>
        <p:spPr>
          <a:xfrm>
            <a:off x="2777382" y="257130"/>
            <a:ext cx="91273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ПОМЕЩЕНИЯ ТУ ИВАНОВСКОЕ – ВОСТОЧНОЕ ИЗМАЙЛОВО</a:t>
            </a:r>
            <a:endParaRPr lang="ru-RU" sz="20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84FBD0BD-99A1-6775-E41B-D5D368160A1D}"/>
                  </a:ext>
                </a:extLst>
              </p14:cNvPr>
              <p14:cNvContentPartPr/>
              <p14:nvPr/>
            </p14:nvContentPartPr>
            <p14:xfrm>
              <a:off x="1134118" y="3121224"/>
              <a:ext cx="360" cy="360"/>
            </p14:xfrm>
          </p:contentPart>
        </mc:Choice>
        <mc:Fallback xmlns=""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FBD0BD-99A1-6775-E41B-D5D368160A1D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27998" y="3115104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C23F83BC-FFA3-CB2C-3CBD-499E57F2AE3A}"/>
              </a:ext>
            </a:extLst>
          </p:cNvPr>
          <p:cNvSpPr/>
          <p:nvPr/>
        </p:nvSpPr>
        <p:spPr>
          <a:xfrm>
            <a:off x="262300" y="1591972"/>
            <a:ext cx="7926839" cy="4323305"/>
          </a:xfrm>
          <a:prstGeom prst="roundRect">
            <a:avLst>
              <a:gd name="adj" fmla="val 858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59C248-43D9-BA25-1F44-28C3547DB8FB}"/>
              </a:ext>
            </a:extLst>
          </p:cNvPr>
          <p:cNvSpPr txBox="1"/>
          <p:nvPr/>
        </p:nvSpPr>
        <p:spPr>
          <a:xfrm>
            <a:off x="271510" y="1607823"/>
            <a:ext cx="7890358" cy="4616648"/>
          </a:xfrm>
          <a:prstGeom prst="rect">
            <a:avLst/>
          </a:prstGeom>
          <a:noFill/>
        </p:spPr>
        <p:txBody>
          <a:bodyPr wrap="square" numCol="1" spcCol="720000">
            <a:spAutoFit/>
          </a:bodyPr>
          <a:lstStyle/>
          <a:p>
            <a:pPr fontAlgn="ctr">
              <a:defRPr/>
            </a:pPr>
            <a:r>
              <a:rPr lang="ru-RU" sz="1400" b="1" dirty="0" smtClean="0"/>
              <a:t>В пользовании  у Учреждения находятся следующие помещения в районе Восточное Измайлово</a:t>
            </a:r>
          </a:p>
          <a:p>
            <a:pPr fontAlgn="ctr">
              <a:defRPr/>
            </a:pPr>
            <a:endParaRPr lang="ru-RU" sz="1400" b="1" dirty="0" smtClean="0"/>
          </a:p>
          <a:p>
            <a:pPr fontAlgn="ctr">
              <a:buFont typeface="Wingdings" pitchFamily="2" charset="2"/>
              <a:buChar char="v"/>
              <a:defRPr/>
            </a:pPr>
            <a:r>
              <a:rPr lang="ru-RU" sz="1400" i="1" u="sng" dirty="0" smtClean="0"/>
              <a:t>Измайловский проспект, д.93, корп. 3</a:t>
            </a:r>
            <a:r>
              <a:rPr lang="ru-RU" sz="1400" u="sng" dirty="0" smtClean="0"/>
              <a:t> </a:t>
            </a:r>
          </a:p>
          <a:p>
            <a:pPr fontAlgn="ctr">
              <a:defRPr/>
            </a:pPr>
            <a:r>
              <a:rPr lang="ru-RU" sz="1400" dirty="0" smtClean="0"/>
              <a:t>Общая площадь: </a:t>
            </a:r>
            <a:r>
              <a:rPr lang="ru-RU" sz="1400" b="1" i="1" dirty="0" smtClean="0"/>
              <a:t>222,9 м²</a:t>
            </a:r>
            <a:r>
              <a:rPr lang="ru-RU" sz="1400" b="1" dirty="0" smtClean="0"/>
              <a:t> </a:t>
            </a:r>
          </a:p>
          <a:p>
            <a:pPr fontAlgn="ctr">
              <a:defRPr/>
            </a:pPr>
            <a:r>
              <a:rPr lang="ru-RU" sz="1400" dirty="0" smtClean="0"/>
              <a:t>Полезная площадь: </a:t>
            </a:r>
            <a:r>
              <a:rPr lang="ru-RU" sz="1400" b="1" i="1" dirty="0" smtClean="0">
                <a:solidFill>
                  <a:srgbClr val="FF0000"/>
                </a:solidFill>
              </a:rPr>
              <a:t>149,3 м²</a:t>
            </a:r>
            <a:r>
              <a:rPr lang="ru-RU" sz="1400" b="1" dirty="0" smtClean="0">
                <a:solidFill>
                  <a:srgbClr val="FF0000"/>
                </a:solidFill>
              </a:rPr>
              <a:t> </a:t>
            </a:r>
          </a:p>
          <a:p>
            <a:pPr fontAlgn="ctr">
              <a:defRPr/>
            </a:pPr>
            <a:r>
              <a:rPr lang="ru-RU" sz="1400" dirty="0" smtClean="0"/>
              <a:t>Примечание: в 2025 году в помещении производится капитальный ремонт. </a:t>
            </a:r>
          </a:p>
          <a:p>
            <a:pPr fontAlgn="ctr">
              <a:defRPr/>
            </a:pPr>
            <a:endParaRPr lang="ru-RU" sz="1400" i="1" dirty="0" smtClean="0"/>
          </a:p>
          <a:p>
            <a:pPr fontAlgn="ctr">
              <a:buFont typeface="Wingdings" pitchFamily="2" charset="2"/>
              <a:buChar char="v"/>
              <a:defRPr/>
            </a:pPr>
            <a:r>
              <a:rPr lang="ru-RU" sz="1400" i="1" u="sng" dirty="0" smtClean="0"/>
              <a:t>ул. Первомайская, д.92</a:t>
            </a:r>
            <a:r>
              <a:rPr lang="ru-RU" sz="1400" u="sng" dirty="0" smtClean="0"/>
              <a:t> </a:t>
            </a:r>
          </a:p>
          <a:p>
            <a:pPr fontAlgn="ctr">
              <a:defRPr/>
            </a:pPr>
            <a:r>
              <a:rPr lang="ru-RU" sz="1400" dirty="0" smtClean="0"/>
              <a:t>Общая площадь: </a:t>
            </a:r>
            <a:r>
              <a:rPr lang="ru-RU" sz="1400" b="1" i="1" dirty="0" smtClean="0"/>
              <a:t>158,9 м²</a:t>
            </a:r>
            <a:r>
              <a:rPr lang="ru-RU" sz="1400" b="1" dirty="0" smtClean="0"/>
              <a:t> </a:t>
            </a:r>
          </a:p>
          <a:p>
            <a:pPr fontAlgn="ctr">
              <a:defRPr/>
            </a:pPr>
            <a:r>
              <a:rPr lang="ru-RU" sz="1400" dirty="0" smtClean="0"/>
              <a:t>Полезная площадь: </a:t>
            </a:r>
            <a:r>
              <a:rPr lang="ru-RU" sz="1400" b="1" i="1" dirty="0" smtClean="0">
                <a:solidFill>
                  <a:srgbClr val="FF0000"/>
                </a:solidFill>
              </a:rPr>
              <a:t>116,6 м²</a:t>
            </a:r>
            <a:r>
              <a:rPr lang="ru-RU" sz="1400" b="1" dirty="0" smtClean="0">
                <a:solidFill>
                  <a:srgbClr val="FF0000"/>
                </a:solidFill>
              </a:rPr>
              <a:t> </a:t>
            </a:r>
          </a:p>
          <a:p>
            <a:pPr fontAlgn="ctr">
              <a:buFont typeface="Wingdings" pitchFamily="2" charset="2"/>
              <a:buChar char="v"/>
              <a:defRPr/>
            </a:pPr>
            <a:endParaRPr lang="ru-RU" sz="1400" dirty="0" smtClean="0"/>
          </a:p>
          <a:p>
            <a:pPr fontAlgn="ctr">
              <a:buFont typeface="Wingdings" pitchFamily="2" charset="2"/>
              <a:buChar char="v"/>
              <a:defRPr/>
            </a:pPr>
            <a:r>
              <a:rPr lang="ru-RU" sz="1400" i="1" u="sng" dirty="0" smtClean="0"/>
              <a:t>Сиреневый бульвар, д.46/35, корп.4</a:t>
            </a:r>
            <a:r>
              <a:rPr lang="ru-RU" sz="1400" u="sng" dirty="0" smtClean="0"/>
              <a:t> </a:t>
            </a:r>
          </a:p>
          <a:p>
            <a:pPr fontAlgn="ctr">
              <a:defRPr/>
            </a:pPr>
            <a:r>
              <a:rPr lang="ru-RU" sz="1400" dirty="0" smtClean="0"/>
              <a:t>Общая площадь: </a:t>
            </a:r>
            <a:r>
              <a:rPr lang="ru-RU" sz="1400" b="1" i="1" dirty="0" smtClean="0"/>
              <a:t>156,1 м²</a:t>
            </a:r>
            <a:r>
              <a:rPr lang="ru-RU" sz="1400" b="1" dirty="0" smtClean="0"/>
              <a:t> </a:t>
            </a:r>
          </a:p>
          <a:p>
            <a:pPr fontAlgn="ctr">
              <a:defRPr/>
            </a:pPr>
            <a:r>
              <a:rPr lang="ru-RU" sz="1400" dirty="0" smtClean="0"/>
              <a:t>Полезная площадь: </a:t>
            </a:r>
            <a:r>
              <a:rPr lang="ru-RU" sz="1400" b="1" i="1" dirty="0" smtClean="0">
                <a:solidFill>
                  <a:srgbClr val="FF0000"/>
                </a:solidFill>
              </a:rPr>
              <a:t>101,0 м²</a:t>
            </a:r>
            <a:r>
              <a:rPr lang="ru-RU" sz="1400" b="1" dirty="0" smtClean="0">
                <a:solidFill>
                  <a:srgbClr val="FF0000"/>
                </a:solidFill>
              </a:rPr>
              <a:t> </a:t>
            </a:r>
          </a:p>
          <a:p>
            <a:pPr fontAlgn="ctr">
              <a:defRPr/>
            </a:pPr>
            <a:endParaRPr lang="ru-RU" sz="1400" b="1" dirty="0">
              <a:solidFill>
                <a:srgbClr val="FF0000"/>
              </a:solidFill>
            </a:endParaRPr>
          </a:p>
          <a:p>
            <a:pPr fontAlgn="ctr">
              <a:defRPr/>
            </a:pPr>
            <a:r>
              <a:rPr lang="ru-RU" sz="1400" b="1" dirty="0" smtClean="0"/>
              <a:t>РЦ Место встречи «Первомайский»</a:t>
            </a:r>
          </a:p>
          <a:p>
            <a:pPr fontAlgn="ctr">
              <a:defRPr/>
            </a:pPr>
            <a:r>
              <a:rPr lang="ru-RU" sz="1400" dirty="0" smtClean="0"/>
              <a:t>Общая площадь: </a:t>
            </a:r>
            <a:r>
              <a:rPr lang="ru-RU" sz="1400" b="1" dirty="0" smtClean="0"/>
              <a:t>2515,24 </a:t>
            </a:r>
            <a:r>
              <a:rPr lang="ru-RU" sz="1400" b="1" i="1" dirty="0"/>
              <a:t>м²</a:t>
            </a:r>
            <a:r>
              <a:rPr lang="ru-RU" sz="1400" b="1" dirty="0"/>
              <a:t> </a:t>
            </a:r>
          </a:p>
          <a:p>
            <a:pPr fontAlgn="ctr">
              <a:defRPr/>
            </a:pPr>
            <a:r>
              <a:rPr lang="ru-RU" sz="1400" dirty="0" smtClean="0"/>
              <a:t>Полезная площадь: </a:t>
            </a:r>
            <a:r>
              <a:rPr lang="ru-RU" sz="1400" b="1" dirty="0" smtClean="0">
                <a:solidFill>
                  <a:srgbClr val="FF0000"/>
                </a:solidFill>
              </a:rPr>
              <a:t>1636,0</a:t>
            </a:r>
            <a:r>
              <a:rPr lang="ru-RU" sz="1400" b="1" dirty="0" smtClean="0"/>
              <a:t> </a:t>
            </a:r>
            <a:r>
              <a:rPr lang="ru-RU" sz="1400" b="1" i="1" dirty="0" smtClean="0">
                <a:solidFill>
                  <a:srgbClr val="FF0000"/>
                </a:solidFill>
              </a:rPr>
              <a:t>м²</a:t>
            </a:r>
            <a:r>
              <a:rPr lang="ru-RU" sz="1400" b="1" dirty="0" smtClean="0">
                <a:solidFill>
                  <a:srgbClr val="FF0000"/>
                </a:solidFill>
              </a:rPr>
              <a:t> </a:t>
            </a:r>
            <a:endParaRPr lang="ru-RU" sz="1400" b="1" dirty="0">
              <a:solidFill>
                <a:srgbClr val="FF0000"/>
              </a:solidFill>
            </a:endParaRPr>
          </a:p>
          <a:p>
            <a:pPr fontAlgn="ctr">
              <a:defRPr/>
            </a:pPr>
            <a:endParaRPr lang="ru-RU" sz="1400" b="1" dirty="0" smtClean="0"/>
          </a:p>
          <a:p>
            <a:pPr fontAlgn="ctr">
              <a:defRPr/>
            </a:pPr>
            <a:endParaRPr lang="ru-RU" sz="1400" b="1" dirty="0" smtClean="0"/>
          </a:p>
        </p:txBody>
      </p:sp>
      <p:grpSp>
        <p:nvGrpSpPr>
          <p:cNvPr id="45" name="Группа 44"/>
          <p:cNvGrpSpPr/>
          <p:nvPr/>
        </p:nvGrpSpPr>
        <p:grpSpPr>
          <a:xfrm>
            <a:off x="8649317" y="2032000"/>
            <a:ext cx="2729881" cy="2179394"/>
            <a:chOff x="8979519" y="881197"/>
            <a:chExt cx="1685676" cy="1001864"/>
          </a:xfrm>
        </p:grpSpPr>
        <p:pic>
          <p:nvPicPr>
            <p:cNvPr id="43" name="Рисунок 42" descr="Город">
              <a:extLst>
                <a:ext uri="{FF2B5EF4-FFF2-40B4-BE49-F238E27FC236}">
                  <a16:creationId xmlns:a16="http://schemas.microsoft.com/office/drawing/2014/main" id="{C758F110-7C16-549D-C1AC-CF71744914D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979519" y="968661"/>
              <a:ext cx="914400" cy="914400"/>
            </a:xfrm>
            <a:prstGeom prst="rect">
              <a:avLst/>
            </a:prstGeom>
          </p:spPr>
        </p:pic>
        <p:pic>
          <p:nvPicPr>
            <p:cNvPr id="44" name="Рисунок 43" descr="Пейзаж холма">
              <a:extLst>
                <a:ext uri="{FF2B5EF4-FFF2-40B4-BE49-F238E27FC236}">
                  <a16:creationId xmlns:a16="http://schemas.microsoft.com/office/drawing/2014/main" id="{9BC2FFF0-B1EC-22A9-3D32-78BC7A6CD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9750795" y="881197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444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F5E94-2AED-4D37-A1B0-9F3E004F7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672510" y="-672512"/>
            <a:ext cx="1432361" cy="277738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7F5C475-E2CD-4D70-9763-6811597197AE}"/>
              </a:ext>
            </a:extLst>
          </p:cNvPr>
          <p:cNvSpPr/>
          <p:nvPr/>
        </p:nvSpPr>
        <p:spPr>
          <a:xfrm>
            <a:off x="2777382" y="257130"/>
            <a:ext cx="912736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Библиотеки</a:t>
            </a:r>
            <a:endParaRPr lang="ru-RU" sz="32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84FBD0BD-99A1-6775-E41B-D5D368160A1D}"/>
                  </a:ext>
                </a:extLst>
              </p14:cNvPr>
              <p14:cNvContentPartPr/>
              <p14:nvPr/>
            </p14:nvContentPartPr>
            <p14:xfrm>
              <a:off x="1134118" y="3121224"/>
              <a:ext cx="360" cy="360"/>
            </p14:xfrm>
          </p:contentPart>
        </mc:Choice>
        <mc:Fallback xmlns=""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FBD0BD-99A1-6775-E41B-D5D368160A1D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27998" y="3115104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C23F83BC-FFA3-CB2C-3CBD-499E57F2AE3A}"/>
              </a:ext>
            </a:extLst>
          </p:cNvPr>
          <p:cNvSpPr/>
          <p:nvPr/>
        </p:nvSpPr>
        <p:spPr>
          <a:xfrm>
            <a:off x="279233" y="1820334"/>
            <a:ext cx="8043499" cy="2827866"/>
          </a:xfrm>
          <a:prstGeom prst="roundRect">
            <a:avLst>
              <a:gd name="adj" fmla="val 858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59C248-43D9-BA25-1F44-28C3547DB8FB}"/>
              </a:ext>
            </a:extLst>
          </p:cNvPr>
          <p:cNvSpPr txBox="1"/>
          <p:nvPr/>
        </p:nvSpPr>
        <p:spPr>
          <a:xfrm>
            <a:off x="339243" y="1946490"/>
            <a:ext cx="7932690" cy="2677656"/>
          </a:xfrm>
          <a:prstGeom prst="rect">
            <a:avLst/>
          </a:prstGeom>
          <a:noFill/>
        </p:spPr>
        <p:txBody>
          <a:bodyPr wrap="square" numCol="1" spcCol="720000">
            <a:spAutoFit/>
          </a:bodyPr>
          <a:lstStyle/>
          <a:p>
            <a:pPr fontAlgn="ctr">
              <a:defRPr/>
            </a:pPr>
            <a:r>
              <a:rPr lang="ru-RU" sz="2000" b="1" dirty="0" smtClean="0"/>
              <a:t>Библиотека № 82</a:t>
            </a:r>
          </a:p>
          <a:p>
            <a:pPr fontAlgn="ctr">
              <a:defRPr/>
            </a:pPr>
            <a:r>
              <a:rPr lang="ru-RU" sz="2000" b="1" dirty="0" smtClean="0"/>
              <a:t>• Измайловский проспект, д.83</a:t>
            </a:r>
          </a:p>
          <a:p>
            <a:pPr fontAlgn="ctr">
              <a:defRPr/>
            </a:pPr>
            <a:r>
              <a:rPr lang="ru-RU" sz="2000" b="1" dirty="0" smtClean="0"/>
              <a:t>• Измайловский </a:t>
            </a:r>
            <a:r>
              <a:rPr lang="ru-RU" sz="2000" b="1" dirty="0"/>
              <a:t>проспект, </a:t>
            </a:r>
            <a:r>
              <a:rPr lang="ru-RU" sz="2000" b="1" dirty="0" smtClean="0"/>
              <a:t>д.113</a:t>
            </a:r>
            <a:endParaRPr lang="ru-RU" sz="2000" b="1" dirty="0"/>
          </a:p>
          <a:p>
            <a:pPr fontAlgn="ctr">
              <a:defRPr/>
            </a:pPr>
            <a:r>
              <a:rPr lang="ru-RU" sz="2000" b="1" dirty="0" smtClean="0"/>
              <a:t>• 4-я Парковая, д.12, корп.1</a:t>
            </a:r>
          </a:p>
          <a:p>
            <a:pPr fontAlgn="ctr">
              <a:defRPr/>
            </a:pPr>
            <a:endParaRPr lang="ru-RU" sz="2000" b="1" dirty="0" smtClean="0"/>
          </a:p>
          <a:p>
            <a:pPr fontAlgn="ctr">
              <a:defRPr/>
            </a:pPr>
            <a:r>
              <a:rPr lang="ru-RU" sz="2000" b="1" dirty="0" smtClean="0"/>
              <a:t>Библиотека № 79</a:t>
            </a:r>
            <a:endParaRPr lang="ru-RU" sz="2000" b="1" dirty="0"/>
          </a:p>
          <a:p>
            <a:pPr fontAlgn="ctr">
              <a:defRPr/>
            </a:pPr>
            <a:r>
              <a:rPr lang="ru-RU" sz="2000" b="1" dirty="0" smtClean="0"/>
              <a:t>Ул. Средняя Первомайская, д. 38/7</a:t>
            </a:r>
            <a:endParaRPr lang="ru-RU" sz="2000" b="1" dirty="0"/>
          </a:p>
          <a:p>
            <a:pPr fontAlgn="ctr">
              <a:defRPr/>
            </a:pPr>
            <a:endParaRPr lang="ru-RU" sz="1400" b="1" dirty="0" smtClean="0"/>
          </a:p>
          <a:p>
            <a:pPr fontAlgn="ctr">
              <a:defRPr/>
            </a:pPr>
            <a:endParaRPr lang="ru-RU" sz="1400" b="1" dirty="0" smtClean="0"/>
          </a:p>
        </p:txBody>
      </p:sp>
      <p:grpSp>
        <p:nvGrpSpPr>
          <p:cNvPr id="8" name="Группа 7"/>
          <p:cNvGrpSpPr/>
          <p:nvPr/>
        </p:nvGrpSpPr>
        <p:grpSpPr>
          <a:xfrm>
            <a:off x="8649317" y="2032000"/>
            <a:ext cx="2729881" cy="2179394"/>
            <a:chOff x="8979519" y="881197"/>
            <a:chExt cx="1685676" cy="1001864"/>
          </a:xfrm>
        </p:grpSpPr>
        <p:pic>
          <p:nvPicPr>
            <p:cNvPr id="9" name="Рисунок 8" descr="Город">
              <a:extLst>
                <a:ext uri="{FF2B5EF4-FFF2-40B4-BE49-F238E27FC236}">
                  <a16:creationId xmlns:a16="http://schemas.microsoft.com/office/drawing/2014/main" id="{C758F110-7C16-549D-C1AC-CF71744914D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96DAC541-7B7A-43D3-8B79-37D633B846F1}">
                  <asvg:svgBlip xmlns=""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8979519" y="968661"/>
              <a:ext cx="914400" cy="914400"/>
            </a:xfrm>
            <a:prstGeom prst="rect">
              <a:avLst/>
            </a:prstGeom>
          </p:spPr>
        </p:pic>
        <p:pic>
          <p:nvPicPr>
            <p:cNvPr id="10" name="Рисунок 9" descr="Пейзаж холма">
              <a:extLst>
                <a:ext uri="{FF2B5EF4-FFF2-40B4-BE49-F238E27FC236}">
                  <a16:creationId xmlns:a16="http://schemas.microsoft.com/office/drawing/2014/main" id="{9BC2FFF0-B1EC-22A9-3D32-78BC7A6CDC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96DAC541-7B7A-43D3-8B79-37D633B846F1}">
                  <asvg:svgBlip xmlns=""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9750795" y="881197"/>
              <a:ext cx="914400" cy="9144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84631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F5E94-2AED-4D37-A1B0-9F3E004F7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672510" y="-672512"/>
            <a:ext cx="1432361" cy="277738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7F5C475-E2CD-4D70-9763-6811597197AE}"/>
              </a:ext>
            </a:extLst>
          </p:cNvPr>
          <p:cNvSpPr/>
          <p:nvPr/>
        </p:nvSpPr>
        <p:spPr>
          <a:xfrm>
            <a:off x="2777382" y="257130"/>
            <a:ext cx="9127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ЧИСЛЕННОСТЬ СОТРУДНИКОВ</a:t>
            </a:r>
          </a:p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 ИВАНОВСКОЕ – ВОСТОЧНОЕ ИЗМАЙЛОВО</a:t>
            </a:r>
            <a:endParaRPr lang="ru-RU" sz="20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84FBD0BD-99A1-6775-E41B-D5D368160A1D}"/>
                  </a:ext>
                </a:extLst>
              </p14:cNvPr>
              <p14:cNvContentPartPr/>
              <p14:nvPr/>
            </p14:nvContentPartPr>
            <p14:xfrm>
              <a:off x="1134118" y="3121224"/>
              <a:ext cx="360" cy="360"/>
            </p14:xfrm>
          </p:contentPart>
        </mc:Choice>
        <mc:Fallback xmlns=""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FBD0BD-99A1-6775-E41B-D5D368160A1D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27998" y="3115104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C23F83BC-FFA3-CB2C-3CBD-499E57F2AE3A}"/>
              </a:ext>
            </a:extLst>
          </p:cNvPr>
          <p:cNvSpPr/>
          <p:nvPr/>
        </p:nvSpPr>
        <p:spPr>
          <a:xfrm>
            <a:off x="279233" y="1820334"/>
            <a:ext cx="8043499" cy="2827866"/>
          </a:xfrm>
          <a:prstGeom prst="roundRect">
            <a:avLst>
              <a:gd name="adj" fmla="val 858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59C248-43D9-BA25-1F44-28C3547DB8FB}"/>
              </a:ext>
            </a:extLst>
          </p:cNvPr>
          <p:cNvSpPr txBox="1"/>
          <p:nvPr/>
        </p:nvSpPr>
        <p:spPr>
          <a:xfrm>
            <a:off x="339243" y="1946490"/>
            <a:ext cx="7932690" cy="2677656"/>
          </a:xfrm>
          <a:prstGeom prst="rect">
            <a:avLst/>
          </a:prstGeom>
          <a:noFill/>
        </p:spPr>
        <p:txBody>
          <a:bodyPr wrap="square" numCol="1" spcCol="720000">
            <a:spAutoFit/>
          </a:bodyPr>
          <a:lstStyle/>
          <a:p>
            <a:pPr fontAlgn="ctr">
              <a:defRPr/>
            </a:pPr>
            <a:r>
              <a:rPr lang="ru-RU" sz="1400" b="1" dirty="0" smtClean="0"/>
              <a:t>В Учреждении трудоустроены 29 сотрудников.</a:t>
            </a:r>
          </a:p>
          <a:p>
            <a:pPr fontAlgn="ctr">
              <a:defRPr/>
            </a:pPr>
            <a:r>
              <a:rPr lang="ru-RU" sz="1400" b="1" dirty="0" smtClean="0"/>
              <a:t>Из них 23 сотрудника имеют высшее образование</a:t>
            </a:r>
          </a:p>
          <a:p>
            <a:pPr fontAlgn="ctr">
              <a:defRPr/>
            </a:pPr>
            <a:endParaRPr lang="ru-RU" sz="1400" b="1" dirty="0" smtClean="0"/>
          </a:p>
          <a:p>
            <a:pPr fontAlgn="ctr">
              <a:defRPr/>
            </a:pPr>
            <a:r>
              <a:rPr lang="ru-RU" sz="1400" b="1" dirty="0" smtClean="0"/>
              <a:t>Основные сотрудники: 22 человека</a:t>
            </a:r>
          </a:p>
          <a:p>
            <a:pPr fontAlgn="ctr">
              <a:defRPr/>
            </a:pPr>
            <a:r>
              <a:rPr lang="ru-RU" sz="1400" b="1" dirty="0" smtClean="0"/>
              <a:t>Внешние совместители: 7 человек</a:t>
            </a:r>
          </a:p>
          <a:p>
            <a:pPr fontAlgn="ctr">
              <a:defRPr/>
            </a:pPr>
            <a:endParaRPr lang="ru-RU" sz="1400" b="1" dirty="0" smtClean="0"/>
          </a:p>
          <a:p>
            <a:pPr algn="just" fontAlgn="ctr">
              <a:defRPr/>
            </a:pPr>
            <a:r>
              <a:rPr lang="ru-RU" sz="1400" dirty="0" smtClean="0">
                <a:solidFill>
                  <a:srgbClr val="CC1235"/>
                </a:solidFill>
              </a:rPr>
              <a:t>Сотрудники ГБУ «ОКЦ ВАО» регулярно посещают специализированные курсы и семинары, направленные на повышение квалификации. Это позволяет им оставаться в курсе последних тенденций и инноваций в своей профессиональной области, совершенствовать навыки и расширять знания. </a:t>
            </a:r>
          </a:p>
          <a:p>
            <a:pPr algn="just" fontAlgn="ctr">
              <a:defRPr/>
            </a:pPr>
            <a:r>
              <a:rPr lang="ru-RU" sz="1400" dirty="0" smtClean="0">
                <a:solidFill>
                  <a:srgbClr val="CC1235"/>
                </a:solidFill>
              </a:rPr>
              <a:t>Мы считаем, что постоянное обучение — залог успешного развития как каждого сотрудника, так и всей организации в целом.</a:t>
            </a:r>
          </a:p>
        </p:txBody>
      </p:sp>
      <p:pic>
        <p:nvPicPr>
          <p:cNvPr id="1028" name="Picture 4" descr="E:\Downloads\product-quality-concept-illustration\599535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502450" y="1667934"/>
            <a:ext cx="3164616" cy="316461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44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F5E94-2AED-4D37-A1B0-9F3E004F7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477674" y="-477676"/>
            <a:ext cx="1017385" cy="1972734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7F5C475-E2CD-4D70-9763-6811597197AE}"/>
              </a:ext>
            </a:extLst>
          </p:cNvPr>
          <p:cNvSpPr/>
          <p:nvPr/>
        </p:nvSpPr>
        <p:spPr>
          <a:xfrm>
            <a:off x="2777382" y="257130"/>
            <a:ext cx="9127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Выполнение Государственного задания 2025</a:t>
            </a:r>
          </a:p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 «Моссовет» район Восточное Измайлово</a:t>
            </a:r>
            <a:endParaRPr lang="ru-RU" sz="20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Группа 12"/>
          <p:cNvGrpSpPr/>
          <p:nvPr/>
        </p:nvGrpSpPr>
        <p:grpSpPr>
          <a:xfrm>
            <a:off x="9180180" y="2391908"/>
            <a:ext cx="2736735" cy="3193270"/>
            <a:chOff x="9180180" y="1223508"/>
            <a:chExt cx="2736735" cy="3193270"/>
          </a:xfrm>
        </p:grpSpPr>
        <p:pic>
          <p:nvPicPr>
            <p:cNvPr id="70" name="Рисунок 69">
              <a:extLst>
                <a:ext uri="{FF2B5EF4-FFF2-40B4-BE49-F238E27FC236}">
                  <a16:creationId xmlns:a16="http://schemas.microsoft.com/office/drawing/2014/main" id="{2E116EE1-06B5-406D-A227-95AE63EEA0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180180" y="3467057"/>
              <a:ext cx="749189" cy="720000"/>
            </a:xfrm>
            <a:prstGeom prst="rect">
              <a:avLst/>
            </a:prstGeom>
          </p:spPr>
        </p:pic>
        <p:sp>
          <p:nvSpPr>
            <p:cNvPr id="72" name="Прямоугольник 71">
              <a:extLst>
                <a:ext uri="{FF2B5EF4-FFF2-40B4-BE49-F238E27FC236}">
                  <a16:creationId xmlns:a16="http://schemas.microsoft.com/office/drawing/2014/main" id="{47B020CC-01DE-4154-A6B6-010A00C3538E}"/>
                </a:ext>
              </a:extLst>
            </p:cNvPr>
            <p:cNvSpPr/>
            <p:nvPr/>
          </p:nvSpPr>
          <p:spPr>
            <a:xfrm>
              <a:off x="10113426" y="3462671"/>
              <a:ext cx="1728357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CC1235"/>
                  </a:solidFill>
                </a:rPr>
                <a:t>Количество </a:t>
              </a:r>
            </a:p>
            <a:p>
              <a:pPr algn="ctr"/>
              <a:r>
                <a:rPr lang="ru-RU" sz="1400" b="1" dirty="0" smtClean="0">
                  <a:solidFill>
                    <a:srgbClr val="CC1235"/>
                  </a:solidFill>
                </a:rPr>
                <a:t>человеко-часов </a:t>
              </a:r>
            </a:p>
            <a:p>
              <a:pPr algn="ctr"/>
              <a:r>
                <a:rPr lang="ru-RU" sz="1400" b="1" dirty="0" smtClean="0">
                  <a:solidFill>
                    <a:srgbClr val="CC1235"/>
                  </a:solidFill>
                </a:rPr>
                <a:t>за 2025 год</a:t>
              </a:r>
            </a:p>
            <a:p>
              <a:pPr algn="ctr"/>
              <a:r>
                <a:rPr lang="ru-RU" sz="1400" b="1" dirty="0" smtClean="0">
                  <a:solidFill>
                    <a:srgbClr val="CC1235"/>
                  </a:solidFill>
                </a:rPr>
                <a:t>116 952</a:t>
              </a:r>
              <a:endParaRPr lang="ru-RU" sz="1400" dirty="0">
                <a:solidFill>
                  <a:srgbClr val="CC1235"/>
                </a:solidFill>
              </a:endParaRPr>
            </a:p>
          </p:txBody>
        </p:sp>
        <p:pic>
          <p:nvPicPr>
            <p:cNvPr id="74" name="Рисунок 73">
              <a:extLst>
                <a:ext uri="{FF2B5EF4-FFF2-40B4-BE49-F238E27FC236}">
                  <a16:creationId xmlns:a16="http://schemas.microsoft.com/office/drawing/2014/main" id="{18AC18F5-90BE-4057-A0A6-D763005B3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361843" y="1380680"/>
              <a:ext cx="732203" cy="720000"/>
            </a:xfrm>
            <a:prstGeom prst="rect">
              <a:avLst/>
            </a:prstGeom>
          </p:spPr>
        </p:pic>
        <p:sp>
          <p:nvSpPr>
            <p:cNvPr id="75" name="Прямоугольник 74">
              <a:extLst>
                <a:ext uri="{FF2B5EF4-FFF2-40B4-BE49-F238E27FC236}">
                  <a16:creationId xmlns:a16="http://schemas.microsoft.com/office/drawing/2014/main" id="{2EC6C04F-E1B3-468F-8C3B-73989E4FBCB1}"/>
                </a:ext>
              </a:extLst>
            </p:cNvPr>
            <p:cNvSpPr/>
            <p:nvPr/>
          </p:nvSpPr>
          <p:spPr>
            <a:xfrm>
              <a:off x="10055508" y="1223508"/>
              <a:ext cx="1861407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CC1235"/>
                  </a:solidFill>
                </a:rPr>
                <a:t> Среднемесячная </a:t>
              </a:r>
            </a:p>
            <a:p>
              <a:pPr algn="ctr"/>
              <a:r>
                <a:rPr lang="ru-RU" sz="1400" b="1" dirty="0" smtClean="0">
                  <a:solidFill>
                    <a:srgbClr val="CC1235"/>
                  </a:solidFill>
                </a:rPr>
                <a:t>посещаемость </a:t>
              </a:r>
            </a:p>
            <a:p>
              <a:pPr algn="ctr"/>
              <a:r>
                <a:rPr lang="ru-RU" sz="1400" b="1" dirty="0" smtClean="0">
                  <a:solidFill>
                    <a:srgbClr val="CC1235"/>
                  </a:solidFill>
                </a:rPr>
                <a:t>919</a:t>
              </a:r>
              <a:br>
                <a:rPr lang="ru-RU" sz="1400" b="1" dirty="0" smtClean="0">
                  <a:solidFill>
                    <a:srgbClr val="CC1235"/>
                  </a:solidFill>
                </a:rPr>
              </a:br>
              <a:r>
                <a:rPr lang="ru-RU" sz="1400" b="1" dirty="0" smtClean="0">
                  <a:solidFill>
                    <a:srgbClr val="CC1235"/>
                  </a:solidFill>
                </a:rPr>
                <a:t>человек</a:t>
              </a:r>
              <a:endParaRPr lang="ru-RU" sz="1400" dirty="0">
                <a:solidFill>
                  <a:srgbClr val="CC1235"/>
                </a:solidFill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84FBD0BD-99A1-6775-E41B-D5D368160A1D}"/>
                  </a:ext>
                </a:extLst>
              </p14:cNvPr>
              <p14:cNvContentPartPr/>
              <p14:nvPr/>
            </p14:nvContentPartPr>
            <p14:xfrm>
              <a:off x="1134118" y="3121224"/>
              <a:ext cx="360" cy="360"/>
            </p14:xfrm>
          </p:contentPart>
        </mc:Choice>
        <mc:Fallback xmlns=""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FBD0BD-99A1-6775-E41B-D5D368160A1D}"/>
                  </a:ext>
                </a:extLst>
              </p:cNvPr>
              <p:cNvPicPr/>
              <p:nvPr/>
            </p:nvPicPr>
            <p:blipFill>
              <a:blip r:embed="rId10" cstate="print"/>
              <a:stretch>
                <a:fillRect/>
              </a:stretch>
            </p:blipFill>
            <p:spPr>
              <a:xfrm>
                <a:off x="1127998" y="3115104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7059C248-43D9-BA25-1F44-28C3547DB8FB}"/>
              </a:ext>
            </a:extLst>
          </p:cNvPr>
          <p:cNvSpPr txBox="1"/>
          <p:nvPr/>
        </p:nvSpPr>
        <p:spPr>
          <a:xfrm>
            <a:off x="694267" y="3987801"/>
            <a:ext cx="8483600" cy="738664"/>
          </a:xfrm>
          <a:prstGeom prst="rect">
            <a:avLst/>
          </a:prstGeom>
          <a:noFill/>
        </p:spPr>
        <p:txBody>
          <a:bodyPr wrap="square" numCol="1" spcCol="720000">
            <a:spAutoFit/>
          </a:bodyPr>
          <a:lstStyle/>
          <a:p>
            <a:pPr fontAlgn="ctr">
              <a:defRPr/>
            </a:pPr>
            <a:endParaRPr lang="ru-RU" sz="1400" b="1" dirty="0" smtClean="0">
              <a:solidFill>
                <a:srgbClr val="CC1235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ctr">
              <a:defRPr/>
            </a:pPr>
            <a:endParaRPr lang="ru-RU" sz="1400" b="1" dirty="0" smtClean="0">
              <a:solidFill>
                <a:srgbClr val="CC1235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Рисунок 18" descr="D:\Гуля Борисовна\МОЯ\ОТЧЕТ\2025\Вост Измайлово 08 апр 2025\выполнение ГЗ 2025.png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2642" y="1017384"/>
            <a:ext cx="7936301" cy="517638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444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F5E94-2AED-4D37-A1B0-9F3E004F7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477674" y="-477676"/>
            <a:ext cx="1017385" cy="1972734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7F5C475-E2CD-4D70-9763-6811597197AE}"/>
              </a:ext>
            </a:extLst>
          </p:cNvPr>
          <p:cNvSpPr/>
          <p:nvPr/>
        </p:nvSpPr>
        <p:spPr>
          <a:xfrm>
            <a:off x="2777382" y="257130"/>
            <a:ext cx="9127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БЮДЖЕТНЫЕ КРУЖКИ И СЕКЦИИ</a:t>
            </a:r>
          </a:p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 «Моссовет» (Ивановское, Восточное Измайлово)</a:t>
            </a:r>
            <a:endParaRPr lang="ru-RU" sz="20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84FBD0BD-99A1-6775-E41B-D5D368160A1D}"/>
                  </a:ext>
                </a:extLst>
              </p14:cNvPr>
              <p14:cNvContentPartPr/>
              <p14:nvPr/>
            </p14:nvContentPartPr>
            <p14:xfrm>
              <a:off x="1134118" y="3121224"/>
              <a:ext cx="360" cy="360"/>
            </p14:xfrm>
          </p:contentPart>
        </mc:Choice>
        <mc:Fallback xmlns=""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FBD0BD-99A1-6775-E41B-D5D368160A1D}"/>
                  </a:ext>
                </a:extLst>
              </p:cNvPr>
              <p:cNvPicPr/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127998" y="3115104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C23F83BC-FFA3-CB2C-3CBD-499E57F2AE3A}"/>
              </a:ext>
            </a:extLst>
          </p:cNvPr>
          <p:cNvSpPr/>
          <p:nvPr/>
        </p:nvSpPr>
        <p:spPr>
          <a:xfrm>
            <a:off x="296332" y="973667"/>
            <a:ext cx="8652935" cy="5706533"/>
          </a:xfrm>
          <a:prstGeom prst="roundRect">
            <a:avLst>
              <a:gd name="adj" fmla="val 858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59C248-43D9-BA25-1F44-28C3547DB8FB}"/>
              </a:ext>
            </a:extLst>
          </p:cNvPr>
          <p:cNvSpPr txBox="1"/>
          <p:nvPr/>
        </p:nvSpPr>
        <p:spPr>
          <a:xfrm>
            <a:off x="364067" y="1397423"/>
            <a:ext cx="8771466" cy="1292662"/>
          </a:xfrm>
          <a:prstGeom prst="rect">
            <a:avLst/>
          </a:prstGeom>
          <a:noFill/>
        </p:spPr>
        <p:txBody>
          <a:bodyPr wrap="square" numCol="1" spcCol="720000">
            <a:spAutoFit/>
          </a:bodyPr>
          <a:lstStyle/>
          <a:p>
            <a:pPr fontAlgn="ctr">
              <a:defRPr/>
            </a:pPr>
            <a:r>
              <a:rPr lang="ru-RU" b="1" dirty="0" smtClean="0"/>
              <a:t>Среднемесячный охват населения за 2025 год  составил 919 человек.</a:t>
            </a:r>
          </a:p>
          <a:p>
            <a:pPr fontAlgn="ctr">
              <a:defRPr/>
            </a:pPr>
            <a:r>
              <a:rPr lang="ru-RU" b="1" dirty="0" smtClean="0"/>
              <a:t>Количество человеко-часов 116 952.</a:t>
            </a:r>
          </a:p>
          <a:p>
            <a:pPr fontAlgn="ctr">
              <a:defRPr/>
            </a:pPr>
            <a:endParaRPr lang="ru-RU" sz="1400" b="1" dirty="0" smtClean="0">
              <a:solidFill>
                <a:srgbClr val="CC1235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ctr">
              <a:defRPr/>
            </a:pPr>
            <a:endParaRPr lang="ru-RU" sz="1400" b="1" dirty="0" smtClean="0">
              <a:solidFill>
                <a:srgbClr val="CC1235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2038889"/>
              </p:ext>
            </p:extLst>
          </p:nvPr>
        </p:nvGraphicFramePr>
        <p:xfrm>
          <a:off x="531813" y="2087034"/>
          <a:ext cx="6984999" cy="14631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42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440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763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9353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lt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800" b="1" i="0" kern="1200" dirty="0">
                        <a:solidFill>
                          <a:schemeClr val="lt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43" marR="91443" marT="45728" marB="45728">
                    <a:solidFill>
                      <a:srgbClr val="CC123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lt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спорт</a:t>
                      </a:r>
                      <a:endParaRPr lang="ru-RU" sz="1800" b="1" i="0" kern="1200" dirty="0">
                        <a:solidFill>
                          <a:schemeClr val="lt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43" marR="91443" marT="45728" marB="45728">
                    <a:solidFill>
                      <a:srgbClr val="CC123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kern="1200" dirty="0" smtClean="0">
                          <a:solidFill>
                            <a:schemeClr val="lt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досуг</a:t>
                      </a:r>
                      <a:endParaRPr lang="ru-RU" sz="1800" b="1" i="0" kern="1200" dirty="0">
                        <a:solidFill>
                          <a:schemeClr val="lt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43" marR="91443" marT="45728" marB="45728">
                    <a:solidFill>
                      <a:srgbClr val="CC12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353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2023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14 секций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17 кружков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353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2024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14 секций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24 кружка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353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2024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15 секций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16 кружков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7059C248-43D9-BA25-1F44-28C3547DB8FB}"/>
              </a:ext>
            </a:extLst>
          </p:cNvPr>
          <p:cNvSpPr txBox="1"/>
          <p:nvPr/>
        </p:nvSpPr>
        <p:spPr>
          <a:xfrm>
            <a:off x="541867" y="3835401"/>
            <a:ext cx="8483600" cy="1292662"/>
          </a:xfrm>
          <a:prstGeom prst="rect">
            <a:avLst/>
          </a:prstGeom>
          <a:noFill/>
        </p:spPr>
        <p:txBody>
          <a:bodyPr wrap="square" numCol="1" spcCol="720000">
            <a:spAutoFit/>
          </a:bodyPr>
          <a:lstStyle/>
          <a:p>
            <a:r>
              <a:rPr lang="ru-RU" b="1" dirty="0" smtClean="0"/>
              <a:t>Статистика по возрастным категориям занимающихся в бюджетных кружках, секциях и студиях</a:t>
            </a:r>
            <a:endParaRPr lang="ru-RU" dirty="0" smtClean="0"/>
          </a:p>
          <a:p>
            <a:pPr fontAlgn="ctr">
              <a:defRPr/>
            </a:pPr>
            <a:endParaRPr lang="ru-RU" sz="1400" b="1" dirty="0" smtClean="0">
              <a:solidFill>
                <a:srgbClr val="CC1235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ctr">
              <a:defRPr/>
            </a:pPr>
            <a:endParaRPr lang="ru-RU" sz="1400" b="1" dirty="0" smtClean="0">
              <a:solidFill>
                <a:srgbClr val="CC1235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9340222"/>
              </p:ext>
            </p:extLst>
          </p:nvPr>
        </p:nvGraphicFramePr>
        <p:xfrm>
          <a:off x="565679" y="4508501"/>
          <a:ext cx="7917922" cy="17374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9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0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26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26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26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387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93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0" dirty="0">
                          <a:latin typeface="+mn-lt"/>
                          <a:ea typeface="Times New Roman"/>
                          <a:cs typeface="Times New Roman"/>
                        </a:rPr>
                        <a:t>Вид занятий</a:t>
                      </a:r>
                    </a:p>
                  </a:txBody>
                  <a:tcPr marL="68580" marR="68580" marT="0" marB="0">
                    <a:solidFill>
                      <a:srgbClr val="CC12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0" dirty="0">
                          <a:latin typeface="+mn-lt"/>
                          <a:ea typeface="Times New Roman"/>
                          <a:cs typeface="Times New Roman"/>
                        </a:rPr>
                        <a:t>дошкольники</a:t>
                      </a:r>
                    </a:p>
                  </a:txBody>
                  <a:tcPr marL="68580" marR="68580" marT="0" marB="0">
                    <a:solidFill>
                      <a:srgbClr val="CC12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0" dirty="0">
                          <a:latin typeface="+mn-lt"/>
                          <a:ea typeface="Times New Roman"/>
                          <a:cs typeface="Times New Roman"/>
                        </a:rPr>
                        <a:t>7-11 лет</a:t>
                      </a:r>
                    </a:p>
                  </a:txBody>
                  <a:tcPr marL="68580" marR="68580" marT="0" marB="0">
                    <a:solidFill>
                      <a:srgbClr val="CC12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0" dirty="0">
                          <a:latin typeface="+mn-lt"/>
                          <a:ea typeface="Times New Roman"/>
                          <a:cs typeface="Times New Roman"/>
                        </a:rPr>
                        <a:t>12-17 лет</a:t>
                      </a:r>
                    </a:p>
                  </a:txBody>
                  <a:tcPr marL="68580" marR="68580" marT="0" marB="0">
                    <a:solidFill>
                      <a:srgbClr val="CC12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0" dirty="0">
                          <a:latin typeface="+mn-lt"/>
                          <a:ea typeface="Times New Roman"/>
                          <a:cs typeface="Times New Roman"/>
                        </a:rPr>
                        <a:t>18-30 лет</a:t>
                      </a:r>
                    </a:p>
                  </a:txBody>
                  <a:tcPr marL="68580" marR="68580" marT="0" marB="0">
                    <a:solidFill>
                      <a:srgbClr val="CC12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0" dirty="0">
                          <a:latin typeface="+mn-lt"/>
                          <a:ea typeface="Times New Roman"/>
                          <a:cs typeface="Times New Roman"/>
                        </a:rPr>
                        <a:t>31-55 лет</a:t>
                      </a:r>
                    </a:p>
                  </a:txBody>
                  <a:tcPr marL="68580" marR="68580" marT="0" marB="0">
                    <a:solidFill>
                      <a:srgbClr val="CC12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0" dirty="0">
                          <a:latin typeface="+mn-lt"/>
                          <a:ea typeface="Times New Roman"/>
                          <a:cs typeface="Times New Roman"/>
                        </a:rPr>
                        <a:t>Старше </a:t>
                      </a:r>
                      <a:endParaRPr lang="ru-RU" sz="1400" i="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i="0" dirty="0" smtClean="0">
                          <a:latin typeface="+mn-lt"/>
                          <a:ea typeface="Times New Roman"/>
                          <a:cs typeface="Times New Roman"/>
                        </a:rPr>
                        <a:t>55 </a:t>
                      </a:r>
                      <a:r>
                        <a:rPr lang="ru-RU" sz="1400" i="0" dirty="0">
                          <a:latin typeface="+mn-lt"/>
                          <a:ea typeface="Times New Roman"/>
                          <a:cs typeface="Times New Roman"/>
                        </a:rPr>
                        <a:t>лет</a:t>
                      </a:r>
                    </a:p>
                  </a:txBody>
                  <a:tcPr marL="68580" marR="68580" marT="0" marB="0">
                    <a:solidFill>
                      <a:srgbClr val="CC12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353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Досуг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353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Спорт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353">
                <a:tc>
                  <a:txBody>
                    <a:bodyPr/>
                    <a:lstStyle/>
                    <a:p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Итог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173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F5E94-2AED-4D37-A1B0-9F3E004F7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672510" y="-672512"/>
            <a:ext cx="1432361" cy="277738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7F5C475-E2CD-4D70-9763-6811597197AE}"/>
              </a:ext>
            </a:extLst>
          </p:cNvPr>
          <p:cNvSpPr/>
          <p:nvPr/>
        </p:nvSpPr>
        <p:spPr>
          <a:xfrm>
            <a:off x="2777382" y="257130"/>
            <a:ext cx="9127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БЮДЖЕТНЫЕ СЕКЦИИ</a:t>
            </a:r>
          </a:p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 «Моссовет» (Ивановское, Восточное Измайлово)</a:t>
            </a:r>
            <a:endParaRPr lang="ru-RU" sz="20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9160184" y="1714574"/>
            <a:ext cx="2735483" cy="3205383"/>
            <a:chOff x="9077769" y="1223508"/>
            <a:chExt cx="2860231" cy="3193270"/>
          </a:xfrm>
        </p:grpSpPr>
        <p:pic>
          <p:nvPicPr>
            <p:cNvPr id="70" name="Рисунок 69">
              <a:extLst>
                <a:ext uri="{FF2B5EF4-FFF2-40B4-BE49-F238E27FC236}">
                  <a16:creationId xmlns:a16="http://schemas.microsoft.com/office/drawing/2014/main" id="{2E116EE1-06B5-406D-A227-95AE63EEA0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180180" y="3467057"/>
              <a:ext cx="749189" cy="720000"/>
            </a:xfrm>
            <a:prstGeom prst="rect">
              <a:avLst/>
            </a:prstGeom>
          </p:spPr>
        </p:pic>
        <p:sp>
          <p:nvSpPr>
            <p:cNvPr id="72" name="Прямоугольник 71">
              <a:extLst>
                <a:ext uri="{FF2B5EF4-FFF2-40B4-BE49-F238E27FC236}">
                  <a16:creationId xmlns:a16="http://schemas.microsoft.com/office/drawing/2014/main" id="{47B020CC-01DE-4154-A6B6-010A00C3538E}"/>
                </a:ext>
              </a:extLst>
            </p:cNvPr>
            <p:cNvSpPr/>
            <p:nvPr/>
          </p:nvSpPr>
          <p:spPr>
            <a:xfrm>
              <a:off x="10113426" y="3462671"/>
              <a:ext cx="1728357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CC1235"/>
                  </a:solidFill>
                </a:rPr>
                <a:t>Количество </a:t>
              </a:r>
            </a:p>
            <a:p>
              <a:pPr algn="ctr"/>
              <a:r>
                <a:rPr lang="ru-RU" sz="1400" b="1" dirty="0" smtClean="0">
                  <a:solidFill>
                    <a:srgbClr val="CC1235"/>
                  </a:solidFill>
                </a:rPr>
                <a:t>человеко-часов </a:t>
              </a:r>
            </a:p>
            <a:p>
              <a:pPr algn="ctr"/>
              <a:r>
                <a:rPr lang="ru-RU" sz="1400" b="1" dirty="0" smtClean="0">
                  <a:solidFill>
                    <a:srgbClr val="CC1235"/>
                  </a:solidFill>
                </a:rPr>
                <a:t>за 2025 год</a:t>
              </a:r>
            </a:p>
            <a:p>
              <a:pPr algn="ctr"/>
              <a:r>
                <a:rPr lang="ru-RU" sz="1400" b="1" dirty="0" smtClean="0">
                  <a:solidFill>
                    <a:srgbClr val="CC1235"/>
                  </a:solidFill>
                </a:rPr>
                <a:t>58 285</a:t>
              </a:r>
              <a:endParaRPr lang="ru-RU" sz="1400" dirty="0">
                <a:solidFill>
                  <a:srgbClr val="CC1235"/>
                </a:solidFill>
              </a:endParaRPr>
            </a:p>
          </p:txBody>
        </p:sp>
        <p:pic>
          <p:nvPicPr>
            <p:cNvPr id="74" name="Рисунок 73">
              <a:extLst>
                <a:ext uri="{FF2B5EF4-FFF2-40B4-BE49-F238E27FC236}">
                  <a16:creationId xmlns:a16="http://schemas.microsoft.com/office/drawing/2014/main" id="{18AC18F5-90BE-4057-A0A6-D763005B3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361843" y="1380680"/>
              <a:ext cx="732203" cy="720000"/>
            </a:xfrm>
            <a:prstGeom prst="rect">
              <a:avLst/>
            </a:prstGeom>
          </p:spPr>
        </p:pic>
        <p:sp>
          <p:nvSpPr>
            <p:cNvPr id="75" name="Прямоугольник 74">
              <a:extLst>
                <a:ext uri="{FF2B5EF4-FFF2-40B4-BE49-F238E27FC236}">
                  <a16:creationId xmlns:a16="http://schemas.microsoft.com/office/drawing/2014/main" id="{2EC6C04F-E1B3-468F-8C3B-73989E4FBCB1}"/>
                </a:ext>
              </a:extLst>
            </p:cNvPr>
            <p:cNvSpPr/>
            <p:nvPr/>
          </p:nvSpPr>
          <p:spPr>
            <a:xfrm>
              <a:off x="10055508" y="1223508"/>
              <a:ext cx="1861407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CC1235"/>
                  </a:solidFill>
                </a:rPr>
                <a:t> Среднемесячная </a:t>
              </a:r>
            </a:p>
            <a:p>
              <a:pPr algn="ctr"/>
              <a:r>
                <a:rPr lang="ru-RU" sz="1400" b="1" dirty="0" smtClean="0">
                  <a:solidFill>
                    <a:srgbClr val="CC1235"/>
                  </a:solidFill>
                </a:rPr>
                <a:t>посещаемость </a:t>
              </a:r>
            </a:p>
            <a:p>
              <a:pPr algn="ctr"/>
              <a:r>
                <a:rPr lang="ru-RU" sz="1400" b="1" dirty="0" smtClean="0">
                  <a:solidFill>
                    <a:srgbClr val="CC1235"/>
                  </a:solidFill>
                </a:rPr>
                <a:t>380</a:t>
              </a:r>
              <a:r>
                <a:rPr lang="ru-RU" sz="1400" b="1" dirty="0">
                  <a:solidFill>
                    <a:srgbClr val="CC1235"/>
                  </a:solidFill>
                </a:rPr>
                <a:t/>
              </a:r>
              <a:br>
                <a:rPr lang="ru-RU" sz="1400" b="1" dirty="0">
                  <a:solidFill>
                    <a:srgbClr val="CC1235"/>
                  </a:solidFill>
                </a:rPr>
              </a:br>
              <a:r>
                <a:rPr lang="ru-RU" sz="1400" b="1" dirty="0" smtClean="0">
                  <a:solidFill>
                    <a:srgbClr val="CC1235"/>
                  </a:solidFill>
                </a:rPr>
                <a:t>человек</a:t>
              </a:r>
              <a:endParaRPr lang="ru-RU" sz="1400" dirty="0">
                <a:solidFill>
                  <a:srgbClr val="CC1235"/>
                </a:solidFill>
              </a:endParaRPr>
            </a:p>
          </p:txBody>
        </p:sp>
        <p:pic>
          <p:nvPicPr>
            <p:cNvPr id="80" name="Рисунок 79">
              <a:extLst>
                <a:ext uri="{FF2B5EF4-FFF2-40B4-BE49-F238E27FC236}">
                  <a16:creationId xmlns:a16="http://schemas.microsoft.com/office/drawing/2014/main" id="{6825D37F-08C6-466B-9E6F-776D886A6E5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077769" y="2417481"/>
              <a:ext cx="1146933" cy="720000"/>
            </a:xfrm>
            <a:prstGeom prst="rect">
              <a:avLst/>
            </a:prstGeom>
          </p:spPr>
        </p:pic>
        <p:sp>
          <p:nvSpPr>
            <p:cNvPr id="81" name="Прямоугольник 80">
              <a:extLst>
                <a:ext uri="{FF2B5EF4-FFF2-40B4-BE49-F238E27FC236}">
                  <a16:creationId xmlns:a16="http://schemas.microsoft.com/office/drawing/2014/main" id="{F6AE0AE0-83ED-48B5-B385-B2C07EC82646}"/>
                </a:ext>
              </a:extLst>
            </p:cNvPr>
            <p:cNvSpPr/>
            <p:nvPr/>
          </p:nvSpPr>
          <p:spPr>
            <a:xfrm>
              <a:off x="10076550" y="2318538"/>
              <a:ext cx="186145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CC1235"/>
                  </a:solidFill>
                </a:rPr>
                <a:t>Возраст занимающихся от 4 лет</a:t>
              </a:r>
              <a:endParaRPr lang="ru-RU" sz="1400" b="1" dirty="0">
                <a:solidFill>
                  <a:srgbClr val="CC1235"/>
                </a:solidFill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84FBD0BD-99A1-6775-E41B-D5D368160A1D}"/>
                  </a:ext>
                </a:extLst>
              </p14:cNvPr>
              <p14:cNvContentPartPr/>
              <p14:nvPr/>
            </p14:nvContentPartPr>
            <p14:xfrm>
              <a:off x="1134118" y="3121224"/>
              <a:ext cx="360" cy="360"/>
            </p14:xfrm>
          </p:contentPart>
        </mc:Choice>
        <mc:Fallback xmlns=""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FBD0BD-99A1-6775-E41B-D5D368160A1D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127998" y="3115104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C23F83BC-FFA3-CB2C-3CBD-499E57F2AE3A}"/>
              </a:ext>
            </a:extLst>
          </p:cNvPr>
          <p:cNvSpPr/>
          <p:nvPr/>
        </p:nvSpPr>
        <p:spPr>
          <a:xfrm>
            <a:off x="296332" y="1481667"/>
            <a:ext cx="8871944" cy="4773475"/>
          </a:xfrm>
          <a:prstGeom prst="roundRect">
            <a:avLst>
              <a:gd name="adj" fmla="val 858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59C248-43D9-BA25-1F44-28C3547DB8FB}"/>
              </a:ext>
            </a:extLst>
          </p:cNvPr>
          <p:cNvSpPr txBox="1"/>
          <p:nvPr/>
        </p:nvSpPr>
        <p:spPr>
          <a:xfrm>
            <a:off x="511432" y="1249124"/>
            <a:ext cx="8686800" cy="5324535"/>
          </a:xfrm>
          <a:prstGeom prst="rect">
            <a:avLst/>
          </a:prstGeom>
          <a:noFill/>
        </p:spPr>
        <p:txBody>
          <a:bodyPr wrap="square" numCol="1" spcCol="720000">
            <a:spAutoFit/>
          </a:bodyPr>
          <a:lstStyle/>
          <a:p>
            <a:pPr fontAlgn="ctr">
              <a:defRPr/>
            </a:pPr>
            <a:endParaRPr lang="ru-RU" sz="1400" b="1" dirty="0" smtClean="0"/>
          </a:p>
          <a:p>
            <a:pPr fontAlgn="ctr">
              <a:defRPr/>
            </a:pPr>
            <a:r>
              <a:rPr lang="ru-RU" sz="1400" b="1" dirty="0" smtClean="0"/>
              <a:t>В 2025 году в Учреждении функционировало 15 спортивных секций и клубов на бесплатной основе.</a:t>
            </a:r>
          </a:p>
          <a:p>
            <a:pPr fontAlgn="ctr">
              <a:defRPr/>
            </a:pPr>
            <a:endParaRPr lang="ru-RU" sz="1400" b="1" dirty="0" smtClean="0"/>
          </a:p>
          <a:p>
            <a:pPr>
              <a:buFont typeface="Wingdings" pitchFamily="2" charset="2"/>
              <a:buChar char="v"/>
              <a:defRPr/>
            </a:pPr>
            <a:r>
              <a:rPr lang="ru-RU" sz="1400" b="1" dirty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Баскетбол (18- 55 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Гимнастика с </a:t>
            </a: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ОФП  (4–12 </a:t>
            </a:r>
            <a:r>
              <a:rPr lang="ru-RU" b="1" dirty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Аэробика с элементами ОФП  (</a:t>
            </a: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16-55 </a:t>
            </a:r>
            <a:r>
              <a:rPr lang="ru-RU" b="1" dirty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Гимнастика с ЛФК (16–55 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en-US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Dance-Mix </a:t>
            </a: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(16–50лет)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Секция «Настольные игры» (с 14 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Секция Лыжные гонки (5-13 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Хоккей  ( </a:t>
            </a: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 6   </a:t>
            </a:r>
            <a:r>
              <a:rPr lang="ru-RU" b="1" dirty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Волейбол </a:t>
            </a: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dirty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 18 </a:t>
            </a:r>
            <a:r>
              <a:rPr lang="ru-RU" b="1" dirty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лет</a:t>
            </a: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Мини-футбол (6 – 12лет)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Настольный теннис (</a:t>
            </a: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8-55 </a:t>
            </a:r>
            <a:r>
              <a:rPr lang="ru-RU" b="1" dirty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Шахматная секция  «Ладья»  (6-17 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Военно-патриотический клуб «Отважные»  (12– 18 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Секция «ОФП на свежем воздухе» ( с 18 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Спортивная секция Игровой клуб ( с 18 лет)</a:t>
            </a:r>
          </a:p>
          <a:p>
            <a:pPr>
              <a:buFont typeface="Wingdings" pitchFamily="2" charset="2"/>
              <a:buChar char="v"/>
              <a:defRPr/>
            </a:pPr>
            <a:endParaRPr lang="ru-RU" sz="1400" b="1" dirty="0" smtClean="0">
              <a:solidFill>
                <a:srgbClr val="CC1235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4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F5E94-2AED-4D37-A1B0-9F3E004F7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477674" y="-477676"/>
            <a:ext cx="1017385" cy="1972734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7F5C475-E2CD-4D70-9763-6811597197AE}"/>
              </a:ext>
            </a:extLst>
          </p:cNvPr>
          <p:cNvSpPr/>
          <p:nvPr/>
        </p:nvSpPr>
        <p:spPr>
          <a:xfrm>
            <a:off x="2777382" y="257130"/>
            <a:ext cx="9127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БЮДЖЕТНЫЕ КРУЖКИ</a:t>
            </a:r>
          </a:p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 ИВАНОВСКОЕ – ВОСТОЧНОЕ ИЗМАЙЛОВО</a:t>
            </a:r>
            <a:endParaRPr lang="ru-RU" sz="20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8976169" y="1697641"/>
            <a:ext cx="2860231" cy="3193270"/>
            <a:chOff x="9077769" y="1223508"/>
            <a:chExt cx="2860231" cy="3193270"/>
          </a:xfrm>
        </p:grpSpPr>
        <p:pic>
          <p:nvPicPr>
            <p:cNvPr id="70" name="Рисунок 69">
              <a:extLst>
                <a:ext uri="{FF2B5EF4-FFF2-40B4-BE49-F238E27FC236}">
                  <a16:creationId xmlns:a16="http://schemas.microsoft.com/office/drawing/2014/main" id="{2E116EE1-06B5-406D-A227-95AE63EEA0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96DAC541-7B7A-43D3-8B79-37D633B846F1}">
                  <asvg:svgBlip xmlns=""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180180" y="3467057"/>
              <a:ext cx="749189" cy="720000"/>
            </a:xfrm>
            <a:prstGeom prst="rect">
              <a:avLst/>
            </a:prstGeom>
          </p:spPr>
        </p:pic>
        <p:sp>
          <p:nvSpPr>
            <p:cNvPr id="72" name="Прямоугольник 71">
              <a:extLst>
                <a:ext uri="{FF2B5EF4-FFF2-40B4-BE49-F238E27FC236}">
                  <a16:creationId xmlns:a16="http://schemas.microsoft.com/office/drawing/2014/main" id="{47B020CC-01DE-4154-A6B6-010A00C3538E}"/>
                </a:ext>
              </a:extLst>
            </p:cNvPr>
            <p:cNvSpPr/>
            <p:nvPr/>
          </p:nvSpPr>
          <p:spPr>
            <a:xfrm>
              <a:off x="10113426" y="3462671"/>
              <a:ext cx="1728357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CC1235"/>
                  </a:solidFill>
                </a:rPr>
                <a:t>Количество </a:t>
              </a:r>
            </a:p>
            <a:p>
              <a:pPr algn="ctr"/>
              <a:r>
                <a:rPr lang="ru-RU" sz="1400" b="1" dirty="0" smtClean="0">
                  <a:solidFill>
                    <a:srgbClr val="CC1235"/>
                  </a:solidFill>
                </a:rPr>
                <a:t>человеко-часов </a:t>
              </a:r>
            </a:p>
            <a:p>
              <a:pPr algn="ctr"/>
              <a:r>
                <a:rPr lang="ru-RU" sz="1400" b="1" dirty="0" smtClean="0">
                  <a:solidFill>
                    <a:srgbClr val="CC1235"/>
                  </a:solidFill>
                </a:rPr>
                <a:t>за 2025 год</a:t>
              </a:r>
            </a:p>
            <a:p>
              <a:pPr algn="ctr"/>
              <a:r>
                <a:rPr lang="ru-RU" sz="1400" b="1" dirty="0" smtClean="0">
                  <a:solidFill>
                    <a:srgbClr val="CC1235"/>
                  </a:solidFill>
                </a:rPr>
                <a:t>58 667</a:t>
              </a:r>
              <a:endParaRPr lang="ru-RU" sz="1400" dirty="0">
                <a:solidFill>
                  <a:srgbClr val="CC1235"/>
                </a:solidFill>
              </a:endParaRPr>
            </a:p>
          </p:txBody>
        </p:sp>
        <p:pic>
          <p:nvPicPr>
            <p:cNvPr id="74" name="Рисунок 73">
              <a:extLst>
                <a:ext uri="{FF2B5EF4-FFF2-40B4-BE49-F238E27FC236}">
                  <a16:creationId xmlns:a16="http://schemas.microsoft.com/office/drawing/2014/main" id="{18AC18F5-90BE-4057-A0A6-D763005B3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361843" y="1380680"/>
              <a:ext cx="732203" cy="720000"/>
            </a:xfrm>
            <a:prstGeom prst="rect">
              <a:avLst/>
            </a:prstGeom>
          </p:spPr>
        </p:pic>
        <p:sp>
          <p:nvSpPr>
            <p:cNvPr id="75" name="Прямоугольник 74">
              <a:extLst>
                <a:ext uri="{FF2B5EF4-FFF2-40B4-BE49-F238E27FC236}">
                  <a16:creationId xmlns:a16="http://schemas.microsoft.com/office/drawing/2014/main" id="{2EC6C04F-E1B3-468F-8C3B-73989E4FBCB1}"/>
                </a:ext>
              </a:extLst>
            </p:cNvPr>
            <p:cNvSpPr/>
            <p:nvPr/>
          </p:nvSpPr>
          <p:spPr>
            <a:xfrm>
              <a:off x="10055508" y="1223508"/>
              <a:ext cx="1861407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CC1235"/>
                  </a:solidFill>
                </a:rPr>
                <a:t> Среднемесячная </a:t>
              </a:r>
            </a:p>
            <a:p>
              <a:pPr algn="ctr"/>
              <a:r>
                <a:rPr lang="ru-RU" sz="1400" b="1" dirty="0" smtClean="0">
                  <a:solidFill>
                    <a:srgbClr val="CC1235"/>
                  </a:solidFill>
                </a:rPr>
                <a:t>посещаемость </a:t>
              </a:r>
            </a:p>
            <a:p>
              <a:pPr algn="ctr"/>
              <a:r>
                <a:rPr lang="ru-RU" sz="1400" b="1" dirty="0" smtClean="0">
                  <a:solidFill>
                    <a:srgbClr val="CC1235"/>
                  </a:solidFill>
                </a:rPr>
                <a:t>539</a:t>
              </a:r>
              <a:br>
                <a:rPr lang="ru-RU" sz="1400" b="1" dirty="0" smtClean="0">
                  <a:solidFill>
                    <a:srgbClr val="CC1235"/>
                  </a:solidFill>
                </a:rPr>
              </a:br>
              <a:r>
                <a:rPr lang="ru-RU" sz="1400" b="1" dirty="0" smtClean="0">
                  <a:solidFill>
                    <a:srgbClr val="CC1235"/>
                  </a:solidFill>
                </a:rPr>
                <a:t>человек</a:t>
              </a:r>
              <a:endParaRPr lang="ru-RU" sz="1400" dirty="0">
                <a:solidFill>
                  <a:srgbClr val="CC1235"/>
                </a:solidFill>
              </a:endParaRPr>
            </a:p>
          </p:txBody>
        </p:sp>
        <p:pic>
          <p:nvPicPr>
            <p:cNvPr id="80" name="Рисунок 79">
              <a:extLst>
                <a:ext uri="{FF2B5EF4-FFF2-40B4-BE49-F238E27FC236}">
                  <a16:creationId xmlns:a16="http://schemas.microsoft.com/office/drawing/2014/main" id="{6825D37F-08C6-466B-9E6F-776D886A6E5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077769" y="2417481"/>
              <a:ext cx="1146933" cy="720000"/>
            </a:xfrm>
            <a:prstGeom prst="rect">
              <a:avLst/>
            </a:prstGeom>
          </p:spPr>
        </p:pic>
        <p:sp>
          <p:nvSpPr>
            <p:cNvPr id="81" name="Прямоугольник 80">
              <a:extLst>
                <a:ext uri="{FF2B5EF4-FFF2-40B4-BE49-F238E27FC236}">
                  <a16:creationId xmlns:a16="http://schemas.microsoft.com/office/drawing/2014/main" id="{F6AE0AE0-83ED-48B5-B385-B2C07EC82646}"/>
                </a:ext>
              </a:extLst>
            </p:cNvPr>
            <p:cNvSpPr/>
            <p:nvPr/>
          </p:nvSpPr>
          <p:spPr>
            <a:xfrm>
              <a:off x="10076550" y="2318538"/>
              <a:ext cx="186145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CC1235"/>
                  </a:solidFill>
                </a:rPr>
                <a:t>Возраст занимающихся от </a:t>
              </a:r>
              <a:r>
                <a:rPr lang="en-US" sz="1400" b="1" dirty="0" smtClean="0">
                  <a:solidFill>
                    <a:srgbClr val="CC1235"/>
                  </a:solidFill>
                </a:rPr>
                <a:t>3</a:t>
              </a:r>
              <a:r>
                <a:rPr lang="ru-RU" sz="1400" b="1" dirty="0" smtClean="0">
                  <a:solidFill>
                    <a:srgbClr val="CC1235"/>
                  </a:solidFill>
                </a:rPr>
                <a:t> лет</a:t>
              </a:r>
              <a:endParaRPr lang="ru-RU" sz="1400" b="1" dirty="0">
                <a:solidFill>
                  <a:srgbClr val="CC1235"/>
                </a:solidFill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" name="Рукописный ввод 1">
                <a:extLst>
                  <a:ext uri="{FF2B5EF4-FFF2-40B4-BE49-F238E27FC236}">
                    <a16:creationId xmlns:a16="http://schemas.microsoft.com/office/drawing/2014/main" id="{84FBD0BD-99A1-6775-E41B-D5D368160A1D}"/>
                  </a:ext>
                </a:extLst>
              </p14:cNvPr>
              <p14:cNvContentPartPr/>
              <p14:nvPr/>
            </p14:nvContentPartPr>
            <p14:xfrm>
              <a:off x="1134118" y="3121224"/>
              <a:ext cx="360" cy="360"/>
            </p14:xfrm>
          </p:contentPart>
        </mc:Choice>
        <mc:Fallback xmlns="">
          <p:pic>
            <p:nvPicPr>
              <p:cNvPr id="2" name="Рукописный ввод 1">
                <a:extLst>
                  <a:ext uri="{FF2B5EF4-FFF2-40B4-BE49-F238E27FC236}">
                    <a16:creationId xmlns:a16="http://schemas.microsoft.com/office/drawing/2014/main" xmlns="" xmlns:p14="http://schemas.microsoft.com/office/powerpoint/2010/main" id="{84FBD0BD-99A1-6775-E41B-D5D368160A1D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1127998" y="3115104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C23F83BC-FFA3-CB2C-3CBD-499E57F2AE3A}"/>
              </a:ext>
            </a:extLst>
          </p:cNvPr>
          <p:cNvSpPr/>
          <p:nvPr/>
        </p:nvSpPr>
        <p:spPr>
          <a:xfrm>
            <a:off x="296332" y="973667"/>
            <a:ext cx="8576735" cy="5706533"/>
          </a:xfrm>
          <a:prstGeom prst="roundRect">
            <a:avLst>
              <a:gd name="adj" fmla="val 858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59C248-43D9-BA25-1F44-28C3547DB8FB}"/>
              </a:ext>
            </a:extLst>
          </p:cNvPr>
          <p:cNvSpPr txBox="1"/>
          <p:nvPr/>
        </p:nvSpPr>
        <p:spPr>
          <a:xfrm>
            <a:off x="465666" y="948690"/>
            <a:ext cx="8686800" cy="5386090"/>
          </a:xfrm>
          <a:prstGeom prst="rect">
            <a:avLst/>
          </a:prstGeom>
          <a:noFill/>
        </p:spPr>
        <p:txBody>
          <a:bodyPr wrap="square" numCol="1" spcCol="720000">
            <a:spAutoFit/>
          </a:bodyPr>
          <a:lstStyle/>
          <a:p>
            <a:pPr fontAlgn="ctr">
              <a:defRPr/>
            </a:pPr>
            <a:r>
              <a:rPr lang="ru-RU" sz="1400" b="1" dirty="0" smtClean="0"/>
              <a:t>В 2025 году в Учреждении функционировало 16 досуговых кружков и клубов на бесплатной основе.</a:t>
            </a:r>
          </a:p>
          <a:p>
            <a:pPr fontAlgn="ctr">
              <a:defRPr/>
            </a:pPr>
            <a:endParaRPr lang="ru-RU" sz="1400" b="1" dirty="0" smtClean="0"/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Детский вокальный ансамбль «Мир музыки» (4-12 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Вокальный ансамбль «Вдохновение» (18-55 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Театральная студия «Зазеркалье» (4- 14  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Студия театр «Мюзикл» ( с 15 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Студия </a:t>
            </a:r>
            <a:r>
              <a:rPr lang="ru-RU" b="1" dirty="0" err="1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логоритмики</a:t>
            </a: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 «Полёт» (3-7 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Творческая студия «Ровесник» (18-54 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Студия «Художественное слово» (7-12лет)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Студия декупажа «Кудесницы» (с 18 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Студия  вязания «Волшебная спица» (18-54 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Семейный клуб (занятия с родителями) (3-54 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Студия рисования «Палитра» (5-12 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Студия  музыкально-инструментального развития «Аккорд» (7-17 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Студия тестопластики «Волшебное тесто» (4-14 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Студия бисероплетения «Бусинка» (6-55 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Студия творчества «Кредо» (18-45 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Студия краеведения «Моя Россия» (18-54 лет)</a:t>
            </a:r>
          </a:p>
          <a:p>
            <a:pPr>
              <a:defRPr/>
            </a:pPr>
            <a:endParaRPr lang="ru-RU" sz="1400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4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F5E94-2AED-4D37-A1B0-9F3E004F7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672510" y="-672512"/>
            <a:ext cx="1432361" cy="2777383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7F5C475-E2CD-4D70-9763-6811597197AE}"/>
              </a:ext>
            </a:extLst>
          </p:cNvPr>
          <p:cNvSpPr/>
          <p:nvPr/>
        </p:nvSpPr>
        <p:spPr>
          <a:xfrm>
            <a:off x="2777382" y="257130"/>
            <a:ext cx="912736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СТАТИСТИКА ПО ВОЗРАСТАМ ЗАНИМАЮЩИХСЯ </a:t>
            </a:r>
          </a:p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БЮДЖЕТНЫХ СТУДИЙ И СЕКЦИЙ</a:t>
            </a:r>
          </a:p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 ИВАНОВСКОЕ – ВОСТОЧНОЕ ИЗМАЙЛОВО</a:t>
            </a:r>
            <a:endParaRPr lang="ru-RU" sz="20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9" name="Таблица 2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346944"/>
              </p:ext>
            </p:extLst>
          </p:nvPr>
        </p:nvGraphicFramePr>
        <p:xfrm>
          <a:off x="2789510" y="1325034"/>
          <a:ext cx="6985002" cy="16155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96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177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4443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2281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2462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784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784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9353"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kern="1200" dirty="0" smtClean="0">
                          <a:solidFill>
                            <a:schemeClr val="lt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ВИД ЗАНЯТИЙ</a:t>
                      </a:r>
                      <a:endParaRPr lang="ru-RU" sz="1400" b="1" i="0" kern="1200" dirty="0">
                        <a:solidFill>
                          <a:schemeClr val="lt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43" marR="91443" marT="45728" marB="45728">
                    <a:solidFill>
                      <a:srgbClr val="CC123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kern="1200" dirty="0" smtClean="0">
                          <a:solidFill>
                            <a:schemeClr val="lt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ДОШКОЛЬНЫЙ ВОЗРАСТ</a:t>
                      </a:r>
                      <a:endParaRPr lang="ru-RU" sz="1400" b="1" i="0" kern="1200" dirty="0">
                        <a:solidFill>
                          <a:schemeClr val="lt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43" marR="91443" marT="45728" marB="45728">
                    <a:solidFill>
                      <a:srgbClr val="CC123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i="0" kern="1200" dirty="0" smtClean="0">
                          <a:solidFill>
                            <a:schemeClr val="lt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7-11</a:t>
                      </a:r>
                      <a:endParaRPr lang="ru-RU" sz="1400" b="1" i="0" kern="1200" dirty="0">
                        <a:solidFill>
                          <a:schemeClr val="lt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43" marR="91443" marT="45728" marB="45728">
                    <a:solidFill>
                      <a:srgbClr val="CC12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 smtClean="0">
                          <a:solidFill>
                            <a:schemeClr val="lt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12-17</a:t>
                      </a:r>
                    </a:p>
                    <a:p>
                      <a:pPr algn="ctr"/>
                      <a:endParaRPr lang="ru-RU" sz="1400" b="1" i="0" kern="1200" dirty="0">
                        <a:solidFill>
                          <a:schemeClr val="lt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43" marR="91443" marT="45728" marB="45728">
                    <a:solidFill>
                      <a:srgbClr val="CC12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 smtClean="0">
                          <a:solidFill>
                            <a:schemeClr val="lt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18-30</a:t>
                      </a:r>
                    </a:p>
                    <a:p>
                      <a:pPr algn="ctr"/>
                      <a:endParaRPr lang="ru-RU" sz="1400" b="1" i="0" kern="1200" dirty="0">
                        <a:solidFill>
                          <a:schemeClr val="lt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43" marR="91443" marT="45728" marB="45728">
                    <a:solidFill>
                      <a:srgbClr val="CC12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 smtClean="0">
                          <a:solidFill>
                            <a:schemeClr val="lt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31-55</a:t>
                      </a:r>
                    </a:p>
                  </a:txBody>
                  <a:tcPr marL="91443" marR="91443" marT="45728" marB="45728">
                    <a:solidFill>
                      <a:srgbClr val="CC123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kern="1200" dirty="0" smtClean="0">
                          <a:solidFill>
                            <a:schemeClr val="lt1"/>
                          </a:solidFill>
                          <a:latin typeface="+mn-lt"/>
                          <a:ea typeface="Times New Roman"/>
                          <a:cs typeface="Times New Roman"/>
                        </a:rPr>
                        <a:t>55+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b="1" i="0" kern="1200" dirty="0" smtClean="0">
                        <a:solidFill>
                          <a:schemeClr val="lt1"/>
                        </a:solidFill>
                        <a:latin typeface="+mn-lt"/>
                        <a:ea typeface="Times New Roman"/>
                        <a:cs typeface="Times New Roman"/>
                      </a:endParaRPr>
                    </a:p>
                  </a:txBody>
                  <a:tcPr marL="91443" marR="91443" marT="45728" marB="45728">
                    <a:solidFill>
                      <a:srgbClr val="CC12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35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СПОРТ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126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142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46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31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35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0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35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ДОСУГ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162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135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56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54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117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15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35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ВСЕГО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288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277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102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85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152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15</a:t>
                      </a:r>
                      <a:endParaRPr lang="ru-RU" sz="18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31" name="Диаграмма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3934268"/>
              </p:ext>
            </p:extLst>
          </p:nvPr>
        </p:nvGraphicFramePr>
        <p:xfrm>
          <a:off x="3419793" y="3139440"/>
          <a:ext cx="5907087" cy="34721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0444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F5E94-2AED-4D37-A1B0-9F3E004F7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672510" y="-672512"/>
            <a:ext cx="1432361" cy="2777383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7F5C475-E2CD-4D70-9763-6811597197AE}"/>
              </a:ext>
            </a:extLst>
          </p:cNvPr>
          <p:cNvSpPr/>
          <p:nvPr/>
        </p:nvSpPr>
        <p:spPr>
          <a:xfrm>
            <a:off x="2777382" y="257130"/>
            <a:ext cx="9127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КУЛЬТУРНО-МАССОВЫЕ МЕРОПРИЯТИЯ</a:t>
            </a:r>
          </a:p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 ИВАНОВСКОЕ – ВОСТОЧНОЕ ИЗМАЙЛОВО</a:t>
            </a:r>
            <a:endParaRPr lang="ru-RU" sz="20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84753" y="3106395"/>
            <a:ext cx="12600" cy="12600"/>
          </a:xfrm>
          <a:prstGeom prst="rect">
            <a:avLst/>
          </a:prstGeom>
        </p:spPr>
      </p:pic>
      <p:sp>
        <p:nvSpPr>
          <p:cNvPr id="14" name="Прямоугольник: скругленные углы 17">
            <a:extLst>
              <a:ext uri="{FF2B5EF4-FFF2-40B4-BE49-F238E27FC236}">
                <a16:creationId xmlns:a16="http://schemas.microsoft.com/office/drawing/2014/main" id="{C23F83BC-FFA3-CB2C-3CBD-499E57F2AE3A}"/>
              </a:ext>
            </a:extLst>
          </p:cNvPr>
          <p:cNvSpPr/>
          <p:nvPr/>
        </p:nvSpPr>
        <p:spPr>
          <a:xfrm>
            <a:off x="453087" y="1472959"/>
            <a:ext cx="11016102" cy="2733281"/>
          </a:xfrm>
          <a:prstGeom prst="roundRect">
            <a:avLst>
              <a:gd name="adj" fmla="val 858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59C248-43D9-BA25-1F44-28C3547DB8FB}"/>
              </a:ext>
            </a:extLst>
          </p:cNvPr>
          <p:cNvSpPr txBox="1"/>
          <p:nvPr/>
        </p:nvSpPr>
        <p:spPr>
          <a:xfrm>
            <a:off x="415349" y="1557623"/>
            <a:ext cx="11445725" cy="2554545"/>
          </a:xfrm>
          <a:prstGeom prst="rect">
            <a:avLst/>
          </a:prstGeom>
          <a:noFill/>
        </p:spPr>
        <p:txBody>
          <a:bodyPr wrap="square" numCol="1" spcCol="720000">
            <a:spAutoFit/>
          </a:bodyPr>
          <a:lstStyle/>
          <a:p>
            <a:pPr algn="ctr" fontAlgn="ctr">
              <a:defRPr/>
            </a:pPr>
            <a:r>
              <a:rPr lang="ru-RU" sz="4000" b="1" dirty="0" smtClean="0">
                <a:solidFill>
                  <a:srgbClr val="CC1235"/>
                </a:solidFill>
              </a:rPr>
              <a:t>По культурно-массовому направлению проведено 45 мероприятий с общим охватом населения </a:t>
            </a:r>
          </a:p>
          <a:p>
            <a:pPr algn="ctr" fontAlgn="ctr">
              <a:defRPr/>
            </a:pPr>
            <a:r>
              <a:rPr lang="ru-RU" sz="4000" b="1" dirty="0" smtClean="0">
                <a:solidFill>
                  <a:srgbClr val="CC1235"/>
                </a:solidFill>
              </a:rPr>
              <a:t>≈</a:t>
            </a:r>
            <a:r>
              <a:rPr lang="ru-RU" sz="4000" dirty="0" smtClean="0"/>
              <a:t> </a:t>
            </a:r>
            <a:r>
              <a:rPr lang="ru-RU" sz="4000" b="1" dirty="0" smtClean="0">
                <a:solidFill>
                  <a:srgbClr val="CC1235"/>
                </a:solidFill>
              </a:rPr>
              <a:t>5 125 человек</a:t>
            </a:r>
          </a:p>
        </p:txBody>
      </p:sp>
    </p:spTree>
    <p:extLst>
      <p:ext uri="{BB962C8B-B14F-4D97-AF65-F5344CB8AC3E}">
        <p14:creationId xmlns:p14="http://schemas.microsoft.com/office/powerpoint/2010/main" val="40444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F5E94-2AED-4D37-A1B0-9F3E004F7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672511" y="-672511"/>
            <a:ext cx="1432361" cy="2777383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7F5C475-E2CD-4D70-9763-6811597197AE}"/>
              </a:ext>
            </a:extLst>
          </p:cNvPr>
          <p:cNvSpPr/>
          <p:nvPr/>
        </p:nvSpPr>
        <p:spPr>
          <a:xfrm>
            <a:off x="2777382" y="257130"/>
            <a:ext cx="9127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КУЛЬТУРНО-МАССОВЫЕ МЕРОПРИЯТИЯ</a:t>
            </a:r>
          </a:p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 ИВАНОВСКОЕ – ВОСТОЧНОЕ ИЗМАЙЛОВО</a:t>
            </a:r>
            <a:endParaRPr lang="ru-RU" sz="20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84753" y="3106395"/>
            <a:ext cx="12600" cy="12600"/>
          </a:xfrm>
          <a:prstGeom prst="rect">
            <a:avLst/>
          </a:prstGeom>
        </p:spPr>
      </p:pic>
      <p:pic>
        <p:nvPicPr>
          <p:cNvPr id="6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84753" y="3106395"/>
            <a:ext cx="12600" cy="12600"/>
          </a:xfrm>
          <a:prstGeom prst="rect">
            <a:avLst/>
          </a:prstGeom>
        </p:spPr>
      </p:pic>
      <p:pic>
        <p:nvPicPr>
          <p:cNvPr id="7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84753" y="3106395"/>
            <a:ext cx="12600" cy="12600"/>
          </a:xfrm>
          <a:prstGeom prst="rect">
            <a:avLst/>
          </a:prstGeom>
        </p:spPr>
      </p:pic>
      <p:pic>
        <p:nvPicPr>
          <p:cNvPr id="8" name="Picture 2" descr="E:\Документы ГБУ\Отчеты ГБУ\Отчеты и планы 2025\Мероприятия\Для депутатов\Досуг\Свеча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375738" y="1741535"/>
            <a:ext cx="4544378" cy="340828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9" name="Picture 2" descr="E:\Документы ГБУ\Отчеты ГБУ\Отчеты и планы 2025\Мероприятия\Для депутатов\Досуг\Свеча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6143608" y="1637585"/>
            <a:ext cx="4800000" cy="3600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40444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F5E94-2AED-4D37-A1B0-9F3E004F7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672511" y="-672511"/>
            <a:ext cx="1432361" cy="2777383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7F5C475-E2CD-4D70-9763-6811597197AE}"/>
              </a:ext>
            </a:extLst>
          </p:cNvPr>
          <p:cNvSpPr/>
          <p:nvPr/>
        </p:nvSpPr>
        <p:spPr>
          <a:xfrm>
            <a:off x="2777382" y="257130"/>
            <a:ext cx="9127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КУЛЬТУРНО-МАССОВЫЕ МЕРОПРИЯТИЯ</a:t>
            </a:r>
          </a:p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 ИВАНОВСКОЕ – ВОСТОЧНОЕ ИЗМАЙЛОВО</a:t>
            </a:r>
            <a:endParaRPr lang="ru-RU" sz="20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84753" y="3106395"/>
            <a:ext cx="12600" cy="12600"/>
          </a:xfrm>
          <a:prstGeom prst="rect">
            <a:avLst/>
          </a:prstGeom>
        </p:spPr>
      </p:pic>
      <p:pic>
        <p:nvPicPr>
          <p:cNvPr id="6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84753" y="3106395"/>
            <a:ext cx="12600" cy="12600"/>
          </a:xfrm>
          <a:prstGeom prst="rect">
            <a:avLst/>
          </a:prstGeom>
        </p:spPr>
      </p:pic>
      <p:pic>
        <p:nvPicPr>
          <p:cNvPr id="7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84753" y="3106395"/>
            <a:ext cx="12600" cy="12600"/>
          </a:xfrm>
          <a:prstGeom prst="rect">
            <a:avLst/>
          </a:prstGeom>
        </p:spPr>
      </p:pic>
      <p:pic>
        <p:nvPicPr>
          <p:cNvPr id="8" name="Picture 2" descr="E:\Документы ГБУ\Отчеты ГБУ\Отчеты и планы 2025\Мероприятия\Для депутатов\Досуг\Свеча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375738" y="1741535"/>
            <a:ext cx="4544377" cy="340828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9" name="Picture 2" descr="E:\Документы ГБУ\Отчеты ГБУ\Отчеты и планы 2025\Мероприятия\Для депутатов\Досуг\Свеча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6143608" y="1637585"/>
            <a:ext cx="4800000" cy="3600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40444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F5E94-2AED-4D37-A1B0-9F3E004F7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672511" y="-672511"/>
            <a:ext cx="1432361" cy="2777383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7F5C475-E2CD-4D70-9763-6811597197AE}"/>
              </a:ext>
            </a:extLst>
          </p:cNvPr>
          <p:cNvSpPr/>
          <p:nvPr/>
        </p:nvSpPr>
        <p:spPr>
          <a:xfrm>
            <a:off x="2777382" y="257130"/>
            <a:ext cx="9127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КУЛЬТУРНО-МАССОВЫЕ МЕРОПРИЯТИЯ</a:t>
            </a:r>
          </a:p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 ИВАНОВСКОЕ – ВОСТОЧНОЕ ИЗМАЙЛОВО</a:t>
            </a:r>
            <a:endParaRPr lang="ru-RU" sz="20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84753" y="3106395"/>
            <a:ext cx="12600" cy="12600"/>
          </a:xfrm>
          <a:prstGeom prst="rect">
            <a:avLst/>
          </a:prstGeom>
        </p:spPr>
      </p:pic>
      <p:pic>
        <p:nvPicPr>
          <p:cNvPr id="6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84753" y="3106395"/>
            <a:ext cx="12600" cy="12600"/>
          </a:xfrm>
          <a:prstGeom prst="rect">
            <a:avLst/>
          </a:prstGeom>
        </p:spPr>
      </p:pic>
      <p:pic>
        <p:nvPicPr>
          <p:cNvPr id="7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84753" y="3106395"/>
            <a:ext cx="12600" cy="12600"/>
          </a:xfrm>
          <a:prstGeom prst="rect">
            <a:avLst/>
          </a:prstGeom>
        </p:spPr>
      </p:pic>
      <p:pic>
        <p:nvPicPr>
          <p:cNvPr id="8" name="Picture 2" descr="E:\Документы ГБУ\Отчеты ГБУ\Отчеты и планы 2025\Мероприятия\Для депутатов\Досуг\Свеча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375738" y="1741535"/>
            <a:ext cx="4544377" cy="340828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9" name="Picture 2" descr="E:\Документы ГБУ\Отчеты ГБУ\Отчеты и планы 2025\Мероприятия\Для депутатов\Досуг\Свеча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6143608" y="1637585"/>
            <a:ext cx="4800000" cy="3600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40444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F5E94-2AED-4D37-A1B0-9F3E004F7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672511" y="-672511"/>
            <a:ext cx="1432361" cy="2777383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7F5C475-E2CD-4D70-9763-6811597197AE}"/>
              </a:ext>
            </a:extLst>
          </p:cNvPr>
          <p:cNvSpPr/>
          <p:nvPr/>
        </p:nvSpPr>
        <p:spPr>
          <a:xfrm>
            <a:off x="2777382" y="257130"/>
            <a:ext cx="9127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КУЛЬТУРНО-МАССОВЫЕ МЕРОПРИЯТИЯ</a:t>
            </a:r>
          </a:p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 ИВАНОВСКОЕ – ВОСТОЧНОЕ ИЗМАЙЛОВО</a:t>
            </a:r>
            <a:endParaRPr lang="ru-RU" sz="20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84753" y="3106395"/>
            <a:ext cx="12600" cy="12600"/>
          </a:xfrm>
          <a:prstGeom prst="rect">
            <a:avLst/>
          </a:prstGeom>
        </p:spPr>
      </p:pic>
      <p:pic>
        <p:nvPicPr>
          <p:cNvPr id="6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84753" y="3106395"/>
            <a:ext cx="12600" cy="12600"/>
          </a:xfrm>
          <a:prstGeom prst="rect">
            <a:avLst/>
          </a:prstGeom>
        </p:spPr>
      </p:pic>
      <p:pic>
        <p:nvPicPr>
          <p:cNvPr id="7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84753" y="3106395"/>
            <a:ext cx="12600" cy="12600"/>
          </a:xfrm>
          <a:prstGeom prst="rect">
            <a:avLst/>
          </a:prstGeom>
        </p:spPr>
      </p:pic>
      <p:pic>
        <p:nvPicPr>
          <p:cNvPr id="8" name="Picture 2" descr="E:\Документы ГБУ\Отчеты ГБУ\Отчеты и планы 2025\Мероприятия\Для депутатов\Досуг\Свеча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375738" y="1741535"/>
            <a:ext cx="4544376" cy="3408282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9" name="Picture 2" descr="E:\Документы ГБУ\Отчеты ГБУ\Отчеты и планы 2025\Мероприятия\Для депутатов\Досуг\Свеча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6143608" y="2087585"/>
            <a:ext cx="4800000" cy="2700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40444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F5E94-2AED-4D37-A1B0-9F3E004F7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672511" y="-672511"/>
            <a:ext cx="1432361" cy="2777383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7F5C475-E2CD-4D70-9763-6811597197AE}"/>
              </a:ext>
            </a:extLst>
          </p:cNvPr>
          <p:cNvSpPr/>
          <p:nvPr/>
        </p:nvSpPr>
        <p:spPr>
          <a:xfrm>
            <a:off x="2777382" y="257130"/>
            <a:ext cx="9127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КУЛЬТУРНО-МАССОВЫЕ МЕРОПРИЯТИЯ</a:t>
            </a:r>
          </a:p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 ИВАНОВСКОЕ – ВОСТОЧНОЕ ИЗМАЙЛОВО</a:t>
            </a:r>
            <a:endParaRPr lang="ru-RU" sz="20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84753" y="3106395"/>
            <a:ext cx="12600" cy="12600"/>
          </a:xfrm>
          <a:prstGeom prst="rect">
            <a:avLst/>
          </a:prstGeom>
        </p:spPr>
      </p:pic>
      <p:pic>
        <p:nvPicPr>
          <p:cNvPr id="6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84753" y="3106395"/>
            <a:ext cx="12600" cy="12600"/>
          </a:xfrm>
          <a:prstGeom prst="rect">
            <a:avLst/>
          </a:prstGeom>
        </p:spPr>
      </p:pic>
      <p:pic>
        <p:nvPicPr>
          <p:cNvPr id="7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84753" y="3106395"/>
            <a:ext cx="12600" cy="12600"/>
          </a:xfrm>
          <a:prstGeom prst="rect">
            <a:avLst/>
          </a:prstGeom>
        </p:spPr>
      </p:pic>
      <p:pic>
        <p:nvPicPr>
          <p:cNvPr id="8" name="Picture 2" descr="E:\Документы ГБУ\Отчеты ГБУ\Отчеты и планы 2025\Мероприятия\Для депутатов\Досуг\Свеча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375738" y="1931476"/>
            <a:ext cx="4544376" cy="30284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9" name="Picture 2" descr="E:\Документы ГБУ\Отчеты ГБУ\Отчеты и планы 2025\Мероприятия\Для депутатов\Досуг\Свеча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6287512" y="1934108"/>
            <a:ext cx="4555815" cy="3036024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40444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F5E94-2AED-4D37-A1B0-9F3E004F7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672511" y="-672511"/>
            <a:ext cx="1432361" cy="2777383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7F5C475-E2CD-4D70-9763-6811597197AE}"/>
              </a:ext>
            </a:extLst>
          </p:cNvPr>
          <p:cNvSpPr/>
          <p:nvPr/>
        </p:nvSpPr>
        <p:spPr>
          <a:xfrm>
            <a:off x="2777382" y="257130"/>
            <a:ext cx="9127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КУЛЬТУРНО-МАССОВЫЕ МЕРОПРИЯТИЯ</a:t>
            </a:r>
          </a:p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 ИВАНОВСКОЕ – ВОСТОЧНОЕ ИЗМАЙЛОВО</a:t>
            </a:r>
            <a:endParaRPr lang="ru-RU" sz="20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84753" y="3106395"/>
            <a:ext cx="12600" cy="12600"/>
          </a:xfrm>
          <a:prstGeom prst="rect">
            <a:avLst/>
          </a:prstGeom>
        </p:spPr>
      </p:pic>
      <p:pic>
        <p:nvPicPr>
          <p:cNvPr id="6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84753" y="3106395"/>
            <a:ext cx="12600" cy="12600"/>
          </a:xfrm>
          <a:prstGeom prst="rect">
            <a:avLst/>
          </a:prstGeom>
        </p:spPr>
      </p:pic>
      <p:pic>
        <p:nvPicPr>
          <p:cNvPr id="7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84753" y="3106395"/>
            <a:ext cx="12600" cy="12600"/>
          </a:xfrm>
          <a:prstGeom prst="rect">
            <a:avLst/>
          </a:prstGeom>
        </p:spPr>
      </p:pic>
      <p:pic>
        <p:nvPicPr>
          <p:cNvPr id="8" name="Picture 2" descr="E:\Документы ГБУ\Отчеты ГБУ\Отчеты и планы 2025\Мероприятия\Для депутатов\Досуг\Свеча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375738" y="1931476"/>
            <a:ext cx="4544375" cy="30284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9" name="Picture 2" descr="E:\Документы ГБУ\Отчеты ГБУ\Отчеты и планы 2025\Мероприятия\Для депутатов\Досуг\Свеча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6287512" y="1934108"/>
            <a:ext cx="4555815" cy="303602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40444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F5E94-2AED-4D37-A1B0-9F3E004F7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672510" y="-672512"/>
            <a:ext cx="1432361" cy="2777383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7F5C475-E2CD-4D70-9763-6811597197AE}"/>
              </a:ext>
            </a:extLst>
          </p:cNvPr>
          <p:cNvSpPr/>
          <p:nvPr/>
        </p:nvSpPr>
        <p:spPr>
          <a:xfrm>
            <a:off x="2777382" y="257130"/>
            <a:ext cx="9127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СПОРТИВНО-МАССОВЫЕ МЕРОПРИЯТИЯ</a:t>
            </a:r>
          </a:p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 ИВАНОВСКОЕ – ВОСТОЧНОЕ ИЗМАЙЛОВО</a:t>
            </a:r>
            <a:endParaRPr lang="ru-RU" sz="20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84753" y="3106395"/>
            <a:ext cx="12600" cy="12600"/>
          </a:xfrm>
          <a:prstGeom prst="rect">
            <a:avLst/>
          </a:prstGeom>
        </p:spPr>
      </p:pic>
      <p:sp>
        <p:nvSpPr>
          <p:cNvPr id="14" name="Прямоугольник: скругленные углы 17">
            <a:extLst>
              <a:ext uri="{FF2B5EF4-FFF2-40B4-BE49-F238E27FC236}">
                <a16:creationId xmlns:a16="http://schemas.microsoft.com/office/drawing/2014/main" id="{C23F83BC-FFA3-CB2C-3CBD-499E57F2AE3A}"/>
              </a:ext>
            </a:extLst>
          </p:cNvPr>
          <p:cNvSpPr/>
          <p:nvPr/>
        </p:nvSpPr>
        <p:spPr>
          <a:xfrm>
            <a:off x="453086" y="1472959"/>
            <a:ext cx="11277359" cy="2733281"/>
          </a:xfrm>
          <a:prstGeom prst="roundRect">
            <a:avLst>
              <a:gd name="adj" fmla="val 858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059C248-43D9-BA25-1F44-28C3547DB8FB}"/>
              </a:ext>
            </a:extLst>
          </p:cNvPr>
          <p:cNvSpPr txBox="1"/>
          <p:nvPr/>
        </p:nvSpPr>
        <p:spPr>
          <a:xfrm>
            <a:off x="415349" y="1557623"/>
            <a:ext cx="11445725" cy="2554545"/>
          </a:xfrm>
          <a:prstGeom prst="rect">
            <a:avLst/>
          </a:prstGeom>
          <a:noFill/>
        </p:spPr>
        <p:txBody>
          <a:bodyPr wrap="square" numCol="1" spcCol="720000">
            <a:spAutoFit/>
          </a:bodyPr>
          <a:lstStyle/>
          <a:p>
            <a:pPr algn="ctr" fontAlgn="ctr">
              <a:defRPr/>
            </a:pPr>
            <a:r>
              <a:rPr lang="ru-RU" sz="4000" b="1" dirty="0" smtClean="0">
                <a:solidFill>
                  <a:srgbClr val="CC1235"/>
                </a:solidFill>
              </a:rPr>
              <a:t>По спортивно – массовому направлению проведено 42 мероприятия с общим охватом населения </a:t>
            </a:r>
          </a:p>
          <a:p>
            <a:pPr algn="ctr" fontAlgn="ctr">
              <a:defRPr/>
            </a:pPr>
            <a:r>
              <a:rPr lang="ru-RU" sz="4000" b="1" dirty="0" smtClean="0">
                <a:solidFill>
                  <a:srgbClr val="CC1235"/>
                </a:solidFill>
              </a:rPr>
              <a:t>≈</a:t>
            </a:r>
            <a:r>
              <a:rPr lang="ru-RU" sz="4000" dirty="0" smtClean="0"/>
              <a:t> </a:t>
            </a:r>
            <a:r>
              <a:rPr lang="ru-RU" sz="4000" b="1" dirty="0" smtClean="0">
                <a:solidFill>
                  <a:srgbClr val="CC1235"/>
                </a:solidFill>
              </a:rPr>
              <a:t>2 650 человек</a:t>
            </a:r>
          </a:p>
        </p:txBody>
      </p:sp>
    </p:spTree>
    <p:extLst>
      <p:ext uri="{BB962C8B-B14F-4D97-AF65-F5344CB8AC3E}">
        <p14:creationId xmlns:p14="http://schemas.microsoft.com/office/powerpoint/2010/main" val="40444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F5E94-2AED-4D37-A1B0-9F3E004F7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672510" y="-672512"/>
            <a:ext cx="1432361" cy="2777383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7F5C475-E2CD-4D70-9763-6811597197AE}"/>
              </a:ext>
            </a:extLst>
          </p:cNvPr>
          <p:cNvSpPr/>
          <p:nvPr/>
        </p:nvSpPr>
        <p:spPr>
          <a:xfrm>
            <a:off x="2777382" y="257130"/>
            <a:ext cx="9127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СПОРТИВНО-МАССОВЫЕ МЕРОПРИЯТИЯ</a:t>
            </a:r>
          </a:p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 ИВАНОВСКОЕ – ВОСТОЧНОЕ ИЗМАЙЛОВО</a:t>
            </a:r>
            <a:endParaRPr lang="ru-RU" sz="20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84753" y="3106395"/>
            <a:ext cx="12600" cy="12600"/>
          </a:xfrm>
          <a:prstGeom prst="rect">
            <a:avLst/>
          </a:prstGeom>
        </p:spPr>
      </p:pic>
      <p:pic>
        <p:nvPicPr>
          <p:cNvPr id="7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84753" y="3106395"/>
            <a:ext cx="12600" cy="12600"/>
          </a:xfrm>
          <a:prstGeom prst="rect">
            <a:avLst/>
          </a:prstGeom>
        </p:spPr>
      </p:pic>
      <p:pic>
        <p:nvPicPr>
          <p:cNvPr id="16" name="Picture 2" descr="E:\Документы ГБУ\Отчеты ГБУ\Отчеты и планы 2025\Мероприятия\Для депутатов\Досуг\Свеча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1375738" y="1645677"/>
            <a:ext cx="4544378" cy="3600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8" name="Picture 2" descr="E:\Документы ГБУ\Отчеты ГБУ\Отчеты и планы 2025\Мероприятия\Для депутатов\Досуг\Свеча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6143608" y="1637585"/>
            <a:ext cx="4800000" cy="36000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40444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F5E94-2AED-4D37-A1B0-9F3E004F7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672510" y="-672512"/>
            <a:ext cx="1432361" cy="2777383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7F5C475-E2CD-4D70-9763-6811597197AE}"/>
              </a:ext>
            </a:extLst>
          </p:cNvPr>
          <p:cNvSpPr/>
          <p:nvPr/>
        </p:nvSpPr>
        <p:spPr>
          <a:xfrm>
            <a:off x="2777382" y="257130"/>
            <a:ext cx="9127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СПОРТИВНО-МАССОВЫЕ МЕРОПРИЯТИЯ</a:t>
            </a:r>
          </a:p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 ИВАНОВСКОЕ – ВОСТОЧНОЕ ИЗМАЙЛОВО</a:t>
            </a:r>
            <a:endParaRPr lang="ru-RU" sz="20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84753" y="3106395"/>
            <a:ext cx="12600" cy="12600"/>
          </a:xfrm>
          <a:prstGeom prst="rect">
            <a:avLst/>
          </a:prstGeom>
        </p:spPr>
      </p:pic>
      <p:pic>
        <p:nvPicPr>
          <p:cNvPr id="7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84753" y="3106395"/>
            <a:ext cx="12600" cy="12600"/>
          </a:xfrm>
          <a:prstGeom prst="rect">
            <a:avLst/>
          </a:prstGeom>
        </p:spPr>
      </p:pic>
      <p:pic>
        <p:nvPicPr>
          <p:cNvPr id="6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84753" y="3106395"/>
            <a:ext cx="12600" cy="12600"/>
          </a:xfrm>
          <a:prstGeom prst="rect">
            <a:avLst/>
          </a:prstGeom>
        </p:spPr>
      </p:pic>
      <p:pic>
        <p:nvPicPr>
          <p:cNvPr id="8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84753" y="3106395"/>
            <a:ext cx="12600" cy="12600"/>
          </a:xfrm>
          <a:prstGeom prst="rect">
            <a:avLst/>
          </a:prstGeom>
        </p:spPr>
      </p:pic>
      <p:pic>
        <p:nvPicPr>
          <p:cNvPr id="9" name="Picture 2" descr="E:\Документы ГБУ\Отчеты ГБУ\Отчеты и планы 2025\Мероприятия\Для депутатов\Досуг\Свеча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3325918" y="875686"/>
            <a:ext cx="4544378" cy="340828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  <p:pic>
        <p:nvPicPr>
          <p:cNvPr id="10" name="Picture 2" descr="E:\Документы ГБУ\Отчеты ГБУ\Отчеты и планы 2025\Мероприятия\Для депутатов\Досуг\Свеча.jpg"/>
          <p:cNvPicPr>
            <a:picLocks noChangeAspect="1" noChangeArrowheads="1"/>
          </p:cNvPicPr>
          <p:nvPr/>
        </p:nvPicPr>
        <p:blipFill>
          <a:blip r:embed="rId7" cstate="print"/>
          <a:stretch>
            <a:fillRect/>
          </a:stretch>
        </p:blipFill>
        <p:spPr bwMode="auto">
          <a:xfrm>
            <a:off x="2801598" y="4291317"/>
            <a:ext cx="5436094" cy="2445301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40444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F5E94-2AED-4D37-A1B0-9F3E004F7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672510" y="-672512"/>
            <a:ext cx="1432361" cy="2777383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7F5C475-E2CD-4D70-9763-6811597197AE}"/>
              </a:ext>
            </a:extLst>
          </p:cNvPr>
          <p:cNvSpPr/>
          <p:nvPr/>
        </p:nvSpPr>
        <p:spPr>
          <a:xfrm>
            <a:off x="2777382" y="257130"/>
            <a:ext cx="9127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КУБОК ПРЕФЕКТА ПО ФУТБОЛУ</a:t>
            </a:r>
          </a:p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 ИВАНОВСКОЕ – ВОСТОЧНОЕ ИЗМАЙЛОВО</a:t>
            </a:r>
            <a:endParaRPr lang="ru-RU" sz="20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93461" y="2975766"/>
            <a:ext cx="12600" cy="12600"/>
          </a:xfrm>
          <a:prstGeom prst="rect">
            <a:avLst/>
          </a:prstGeom>
        </p:spPr>
      </p:pic>
      <p:pic>
        <p:nvPicPr>
          <p:cNvPr id="7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93461" y="2975766"/>
            <a:ext cx="12600" cy="126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D48CF5C-0633-41D3-9011-0202CC189320}"/>
              </a:ext>
            </a:extLst>
          </p:cNvPr>
          <p:cNvSpPr txBox="1"/>
          <p:nvPr/>
        </p:nvSpPr>
        <p:spPr>
          <a:xfrm>
            <a:off x="2037985" y="2495949"/>
            <a:ext cx="2041980" cy="861774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1200">
                <a:solidFill>
                  <a:srgbClr val="212761"/>
                </a:solidFill>
              </a:defRPr>
            </a:lvl1pPr>
          </a:lstStyle>
          <a:p>
            <a:pPr algn="l"/>
            <a:r>
              <a:rPr lang="ru-RU" altLang="ko-KR" sz="1600" b="1" dirty="0" smtClean="0">
                <a:solidFill>
                  <a:schemeClr val="bg1"/>
                </a:solidFill>
              </a:rPr>
              <a:t>Дети от 8 до 14 лет</a:t>
            </a:r>
          </a:p>
          <a:p>
            <a:pPr algn="l"/>
            <a:r>
              <a:rPr lang="ru-RU" altLang="ko-KR" sz="1800" dirty="0" smtClean="0">
                <a:solidFill>
                  <a:schemeClr val="bg1"/>
                </a:solidFill>
                <a:latin typeface="Russo One" pitchFamily="2" charset="0"/>
              </a:rPr>
              <a:t>640 чел</a:t>
            </a:r>
            <a:endParaRPr lang="ko-KR" altLang="en-US" sz="1800" dirty="0" smtClean="0">
              <a:solidFill>
                <a:schemeClr val="bg1"/>
              </a:solidFill>
              <a:latin typeface="Russo One" pitchFamily="2" charset="0"/>
            </a:endParaRPr>
          </a:p>
        </p:txBody>
      </p:sp>
      <p:sp>
        <p:nvSpPr>
          <p:cNvPr id="15" name="직사각형 39">
            <a:extLst>
              <a:ext uri="{FF2B5EF4-FFF2-40B4-BE49-F238E27FC236}">
                <a16:creationId xmlns:a16="http://schemas.microsoft.com/office/drawing/2014/main" id="{428AA36B-5E3A-4D52-AA7D-156AB3CE6EE6}"/>
              </a:ext>
            </a:extLst>
          </p:cNvPr>
          <p:cNvSpPr/>
          <p:nvPr/>
        </p:nvSpPr>
        <p:spPr>
          <a:xfrm>
            <a:off x="2027878" y="2104430"/>
            <a:ext cx="1604412" cy="400110"/>
          </a:xfrm>
          <a:prstGeom prst="rect">
            <a:avLst/>
          </a:prstGeom>
          <a:solidFill>
            <a:srgbClr val="FF3939"/>
          </a:solidFill>
        </p:spPr>
        <p:txBody>
          <a:bodyPr wrap="square">
            <a:spAutoFit/>
          </a:bodyPr>
          <a:lstStyle/>
          <a:p>
            <a:pPr algn="ctr"/>
            <a:r>
              <a:rPr lang="ru-RU" altLang="ko-KR" dirty="0" smtClean="0">
                <a:solidFill>
                  <a:schemeClr val="bg1"/>
                </a:solidFill>
                <a:latin typeface="Russo One" pitchFamily="2" charset="0"/>
              </a:rPr>
              <a:t>Участники</a:t>
            </a:r>
            <a:r>
              <a:rPr lang="ru-RU" altLang="ko-KR" sz="2000" dirty="0" smtClean="0">
                <a:latin typeface="+mj-lt"/>
              </a:rPr>
              <a:t> </a:t>
            </a:r>
            <a:endParaRPr lang="ko-KR" altLang="en-US" sz="2000" dirty="0">
              <a:latin typeface="+mj-lt"/>
            </a:endParaRPr>
          </a:p>
        </p:txBody>
      </p:sp>
      <p:sp>
        <p:nvSpPr>
          <p:cNvPr id="17" name="타원 63">
            <a:extLst>
              <a:ext uri="{FF2B5EF4-FFF2-40B4-BE49-F238E27FC236}">
                <a16:creationId xmlns:a16="http://schemas.microsoft.com/office/drawing/2014/main" id="{6F1E9885-DB42-4CD6-9FDE-370C5ECC0874}"/>
              </a:ext>
            </a:extLst>
          </p:cNvPr>
          <p:cNvSpPr/>
          <p:nvPr/>
        </p:nvSpPr>
        <p:spPr>
          <a:xfrm>
            <a:off x="645277" y="2003196"/>
            <a:ext cx="1253759" cy="1253759"/>
          </a:xfrm>
          <a:prstGeom prst="ellipse">
            <a:avLst/>
          </a:prstGeom>
          <a:blipFill dpi="0" rotWithShape="1">
            <a:blip r:embed="rId6" cstate="print"/>
            <a:srcRect/>
            <a:stretch>
              <a:fillRect l="-50000" r="-50000"/>
            </a:stretch>
          </a:blipFill>
          <a:ln w="12700">
            <a:solidFill>
              <a:srgbClr val="FF39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43BAEA2-8C36-4D64-BE23-FB4961E1F365}"/>
              </a:ext>
            </a:extLst>
          </p:cNvPr>
          <p:cNvSpPr txBox="1"/>
          <p:nvPr/>
        </p:nvSpPr>
        <p:spPr>
          <a:xfrm>
            <a:off x="3204754" y="1143075"/>
            <a:ext cx="4901927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 b="1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ru-RU" altLang="ko-KR" sz="2000" dirty="0" smtClean="0">
                <a:solidFill>
                  <a:srgbClr val="CC1235"/>
                </a:solidFill>
                <a:latin typeface="Arial" panose="020B0604020202020204" pitchFamily="34" charset="0"/>
              </a:rPr>
              <a:t>ТУРНИР В ЦИФРАХ</a:t>
            </a:r>
            <a:endParaRPr lang="ko-KR" altLang="en-US" sz="2000" dirty="0">
              <a:solidFill>
                <a:srgbClr val="CC1235"/>
              </a:solidFill>
              <a:latin typeface="Arial" panose="020B0604020202020204" pitchFamily="34" charset="0"/>
            </a:endParaRPr>
          </a:p>
        </p:txBody>
      </p:sp>
      <p:sp>
        <p:nvSpPr>
          <p:cNvPr id="19" name="타원 63">
            <a:extLst>
              <a:ext uri="{FF2B5EF4-FFF2-40B4-BE49-F238E27FC236}">
                <a16:creationId xmlns:a16="http://schemas.microsoft.com/office/drawing/2014/main" id="{6F1E9885-DB42-4CD6-9FDE-370C5ECC0874}"/>
              </a:ext>
            </a:extLst>
          </p:cNvPr>
          <p:cNvSpPr/>
          <p:nvPr/>
        </p:nvSpPr>
        <p:spPr>
          <a:xfrm>
            <a:off x="654802" y="3555771"/>
            <a:ext cx="1253759" cy="1253759"/>
          </a:xfrm>
          <a:prstGeom prst="ellipse">
            <a:avLst/>
          </a:prstGeom>
          <a:blipFill dpi="0" rotWithShape="1">
            <a:blip r:embed="rId7" cstate="print"/>
            <a:srcRect/>
            <a:stretch>
              <a:fillRect l="-10000" r="-10000"/>
            </a:stretch>
          </a:blipFill>
          <a:ln w="12700">
            <a:solidFill>
              <a:srgbClr val="FF39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0" name="직사각형 39">
            <a:extLst>
              <a:ext uri="{FF2B5EF4-FFF2-40B4-BE49-F238E27FC236}">
                <a16:creationId xmlns:a16="http://schemas.microsoft.com/office/drawing/2014/main" id="{428AA36B-5E3A-4D52-AA7D-156AB3CE6EE6}"/>
              </a:ext>
            </a:extLst>
          </p:cNvPr>
          <p:cNvSpPr/>
          <p:nvPr/>
        </p:nvSpPr>
        <p:spPr>
          <a:xfrm>
            <a:off x="2046928" y="3771305"/>
            <a:ext cx="1756812" cy="400110"/>
          </a:xfrm>
          <a:prstGeom prst="rect">
            <a:avLst/>
          </a:prstGeom>
          <a:solidFill>
            <a:srgbClr val="FF3939"/>
          </a:solidFill>
        </p:spPr>
        <p:txBody>
          <a:bodyPr wrap="square">
            <a:spAutoFit/>
          </a:bodyPr>
          <a:lstStyle/>
          <a:p>
            <a:pPr algn="ctr"/>
            <a:r>
              <a:rPr lang="ru-RU" altLang="ko-KR" dirty="0" smtClean="0">
                <a:solidFill>
                  <a:schemeClr val="bg1"/>
                </a:solidFill>
                <a:latin typeface="Russo One" pitchFamily="2" charset="0"/>
              </a:rPr>
              <a:t>Болельщики</a:t>
            </a:r>
            <a:r>
              <a:rPr lang="ru-RU" altLang="ko-KR" sz="2000" dirty="0" smtClean="0">
                <a:latin typeface="+mj-lt"/>
              </a:rPr>
              <a:t> </a:t>
            </a:r>
            <a:endParaRPr lang="ko-KR" altLang="en-US" sz="2000" dirty="0">
              <a:latin typeface="+mj-lt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D48CF5C-0633-41D3-9011-0202CC189320}"/>
              </a:ext>
            </a:extLst>
          </p:cNvPr>
          <p:cNvSpPr txBox="1"/>
          <p:nvPr/>
        </p:nvSpPr>
        <p:spPr>
          <a:xfrm>
            <a:off x="2047510" y="4172349"/>
            <a:ext cx="1413330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1200">
                <a:solidFill>
                  <a:srgbClr val="212761"/>
                </a:solidFill>
              </a:defRPr>
            </a:lvl1pPr>
          </a:lstStyle>
          <a:p>
            <a:pPr algn="l"/>
            <a:r>
              <a:rPr lang="en-US" altLang="ko-KR" sz="1800" dirty="0" smtClean="0">
                <a:solidFill>
                  <a:schemeClr val="bg1"/>
                </a:solidFill>
                <a:latin typeface="Russo One" pitchFamily="2" charset="0"/>
              </a:rPr>
              <a:t>~</a:t>
            </a:r>
            <a:r>
              <a:rPr lang="ru-RU" altLang="ko-KR" sz="1800" dirty="0" smtClean="0">
                <a:solidFill>
                  <a:schemeClr val="bg1"/>
                </a:solidFill>
                <a:latin typeface="Russo One" pitchFamily="2" charset="0"/>
              </a:rPr>
              <a:t> 800 чел</a:t>
            </a:r>
            <a:endParaRPr lang="ko-KR" altLang="en-US" sz="1800" dirty="0" smtClean="0">
              <a:solidFill>
                <a:schemeClr val="bg1"/>
              </a:solidFill>
              <a:latin typeface="Russo One" pitchFamily="2" charset="0"/>
            </a:endParaRPr>
          </a:p>
        </p:txBody>
      </p:sp>
      <p:sp>
        <p:nvSpPr>
          <p:cNvPr id="22" name="타원 63">
            <a:extLst>
              <a:ext uri="{FF2B5EF4-FFF2-40B4-BE49-F238E27FC236}">
                <a16:creationId xmlns:a16="http://schemas.microsoft.com/office/drawing/2014/main" id="{6F1E9885-DB42-4CD6-9FDE-370C5ECC0874}"/>
              </a:ext>
            </a:extLst>
          </p:cNvPr>
          <p:cNvSpPr/>
          <p:nvPr/>
        </p:nvSpPr>
        <p:spPr>
          <a:xfrm>
            <a:off x="9179677" y="1984146"/>
            <a:ext cx="1253759" cy="1253759"/>
          </a:xfrm>
          <a:prstGeom prst="ellipse">
            <a:avLst/>
          </a:prstGeom>
          <a:blipFill dpi="0" rotWithShape="1">
            <a:blip r:embed="rId8" cstate="print"/>
            <a:srcRect/>
            <a:stretch>
              <a:fillRect l="1000" r="-30000"/>
            </a:stretch>
          </a:blipFill>
          <a:ln w="12700">
            <a:solidFill>
              <a:srgbClr val="FF39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3" name="직사각형 39">
            <a:extLst>
              <a:ext uri="{FF2B5EF4-FFF2-40B4-BE49-F238E27FC236}">
                <a16:creationId xmlns:a16="http://schemas.microsoft.com/office/drawing/2014/main" id="{428AA36B-5E3A-4D52-AA7D-156AB3CE6EE6}"/>
              </a:ext>
            </a:extLst>
          </p:cNvPr>
          <p:cNvSpPr/>
          <p:nvPr/>
        </p:nvSpPr>
        <p:spPr>
          <a:xfrm>
            <a:off x="10628953" y="2190155"/>
            <a:ext cx="890037" cy="400110"/>
          </a:xfrm>
          <a:prstGeom prst="rect">
            <a:avLst/>
          </a:prstGeom>
          <a:solidFill>
            <a:srgbClr val="FF3939"/>
          </a:solidFill>
        </p:spPr>
        <p:txBody>
          <a:bodyPr wrap="square">
            <a:spAutoFit/>
          </a:bodyPr>
          <a:lstStyle/>
          <a:p>
            <a:r>
              <a:rPr lang="ru-RU" altLang="ko-KR" dirty="0" smtClean="0">
                <a:solidFill>
                  <a:schemeClr val="bg1"/>
                </a:solidFill>
                <a:latin typeface="Russo One" pitchFamily="2" charset="0"/>
              </a:rPr>
              <a:t>Гости</a:t>
            </a:r>
            <a:r>
              <a:rPr lang="ru-RU" altLang="ko-KR" sz="2000" dirty="0" smtClean="0">
                <a:latin typeface="+mj-lt"/>
              </a:rPr>
              <a:t> </a:t>
            </a:r>
            <a:endParaRPr lang="ko-KR" altLang="en-US" sz="2000" dirty="0">
              <a:latin typeface="+mj-lt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D48CF5C-0633-41D3-9011-0202CC189320}"/>
              </a:ext>
            </a:extLst>
          </p:cNvPr>
          <p:cNvSpPr txBox="1"/>
          <p:nvPr/>
        </p:nvSpPr>
        <p:spPr>
          <a:xfrm>
            <a:off x="10629536" y="2581674"/>
            <a:ext cx="1165680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1200">
                <a:solidFill>
                  <a:srgbClr val="212761"/>
                </a:solidFill>
              </a:defRPr>
            </a:lvl1pPr>
          </a:lstStyle>
          <a:p>
            <a:pPr algn="l"/>
            <a:r>
              <a:rPr lang="en-US" altLang="ko-KR" sz="1800" dirty="0" smtClean="0">
                <a:solidFill>
                  <a:schemeClr val="bg1"/>
                </a:solidFill>
                <a:latin typeface="Russo One" pitchFamily="2" charset="0"/>
              </a:rPr>
              <a:t>~</a:t>
            </a:r>
            <a:r>
              <a:rPr lang="ru-RU" altLang="ko-KR" sz="1800" dirty="0" smtClean="0">
                <a:solidFill>
                  <a:schemeClr val="bg1"/>
                </a:solidFill>
                <a:latin typeface="Russo One" pitchFamily="2" charset="0"/>
              </a:rPr>
              <a:t> 20 чел</a:t>
            </a:r>
            <a:endParaRPr lang="ko-KR" altLang="en-US" sz="1800" dirty="0" smtClean="0">
              <a:solidFill>
                <a:schemeClr val="bg1"/>
              </a:solidFill>
              <a:latin typeface="Russo One" pitchFamily="2" charset="0"/>
            </a:endParaRPr>
          </a:p>
        </p:txBody>
      </p:sp>
      <p:sp>
        <p:nvSpPr>
          <p:cNvPr id="26" name="타원 63">
            <a:extLst>
              <a:ext uri="{FF2B5EF4-FFF2-40B4-BE49-F238E27FC236}">
                <a16:creationId xmlns:a16="http://schemas.microsoft.com/office/drawing/2014/main" id="{6F1E9885-DB42-4CD6-9FDE-370C5ECC0874}"/>
              </a:ext>
            </a:extLst>
          </p:cNvPr>
          <p:cNvSpPr/>
          <p:nvPr/>
        </p:nvSpPr>
        <p:spPr>
          <a:xfrm>
            <a:off x="4683877" y="1965096"/>
            <a:ext cx="1253759" cy="1253759"/>
          </a:xfrm>
          <a:prstGeom prst="ellipse">
            <a:avLst/>
          </a:prstGeom>
          <a:blipFill dpi="0" rotWithShape="1">
            <a:blip r:embed="rId9" cstate="print"/>
            <a:srcRect/>
            <a:stretch>
              <a:fillRect l="-10000" r="-20000"/>
            </a:stretch>
          </a:blipFill>
          <a:ln w="12700">
            <a:solidFill>
              <a:srgbClr val="FF39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27" name="직사각형 39">
            <a:extLst>
              <a:ext uri="{FF2B5EF4-FFF2-40B4-BE49-F238E27FC236}">
                <a16:creationId xmlns:a16="http://schemas.microsoft.com/office/drawing/2014/main" id="{428AA36B-5E3A-4D52-AA7D-156AB3CE6EE6}"/>
              </a:ext>
            </a:extLst>
          </p:cNvPr>
          <p:cNvSpPr/>
          <p:nvPr/>
        </p:nvSpPr>
        <p:spPr>
          <a:xfrm>
            <a:off x="6142677" y="2199680"/>
            <a:ext cx="2680738" cy="400110"/>
          </a:xfrm>
          <a:prstGeom prst="rect">
            <a:avLst/>
          </a:prstGeom>
          <a:solidFill>
            <a:srgbClr val="FF3939"/>
          </a:solidFill>
        </p:spPr>
        <p:txBody>
          <a:bodyPr wrap="square">
            <a:spAutoFit/>
          </a:bodyPr>
          <a:lstStyle/>
          <a:p>
            <a:pPr algn="ctr"/>
            <a:r>
              <a:rPr lang="ru-RU" altLang="ko-KR" dirty="0" smtClean="0">
                <a:solidFill>
                  <a:schemeClr val="bg1"/>
                </a:solidFill>
                <a:latin typeface="Russo One" pitchFamily="2" charset="0"/>
              </a:rPr>
              <a:t>Судейская бригада</a:t>
            </a:r>
            <a:r>
              <a:rPr lang="ru-RU" altLang="ko-KR" sz="2000" dirty="0" smtClean="0">
                <a:latin typeface="+mj-lt"/>
              </a:rPr>
              <a:t> </a:t>
            </a:r>
            <a:endParaRPr lang="ko-KR" altLang="en-US" sz="2000" dirty="0">
              <a:latin typeface="+mj-lt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D48CF5C-0633-41D3-9011-0202CC189320}"/>
              </a:ext>
            </a:extLst>
          </p:cNvPr>
          <p:cNvSpPr txBox="1"/>
          <p:nvPr/>
        </p:nvSpPr>
        <p:spPr>
          <a:xfrm>
            <a:off x="6143260" y="2591199"/>
            <a:ext cx="889455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1200">
                <a:solidFill>
                  <a:srgbClr val="212761"/>
                </a:solidFill>
              </a:defRPr>
            </a:lvl1pPr>
          </a:lstStyle>
          <a:p>
            <a:pPr algn="l"/>
            <a:r>
              <a:rPr lang="ru-RU" altLang="ko-KR" sz="1800" dirty="0" smtClean="0">
                <a:solidFill>
                  <a:schemeClr val="bg1"/>
                </a:solidFill>
                <a:latin typeface="Russo One" pitchFamily="2" charset="0"/>
              </a:rPr>
              <a:t>6 чел</a:t>
            </a:r>
            <a:endParaRPr lang="ko-KR" altLang="en-US" sz="1800" dirty="0" smtClean="0">
              <a:solidFill>
                <a:schemeClr val="bg1"/>
              </a:solidFill>
              <a:latin typeface="Russo One" pitchFamily="2" charset="0"/>
            </a:endParaRPr>
          </a:p>
        </p:txBody>
      </p:sp>
      <p:sp>
        <p:nvSpPr>
          <p:cNvPr id="29" name="타원 63">
            <a:extLst>
              <a:ext uri="{FF2B5EF4-FFF2-40B4-BE49-F238E27FC236}">
                <a16:creationId xmlns:a16="http://schemas.microsoft.com/office/drawing/2014/main" id="{6F1E9885-DB42-4CD6-9FDE-370C5ECC0874}"/>
              </a:ext>
            </a:extLst>
          </p:cNvPr>
          <p:cNvSpPr/>
          <p:nvPr/>
        </p:nvSpPr>
        <p:spPr>
          <a:xfrm>
            <a:off x="4674352" y="3536721"/>
            <a:ext cx="1253759" cy="1253759"/>
          </a:xfrm>
          <a:prstGeom prst="ellipse">
            <a:avLst/>
          </a:prstGeom>
          <a:blipFill dpi="0" rotWithShape="1">
            <a:blip r:embed="rId10" cstate="print"/>
            <a:srcRect/>
            <a:stretch>
              <a:fillRect/>
            </a:stretch>
          </a:blipFill>
          <a:ln w="12700">
            <a:solidFill>
              <a:srgbClr val="FF39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0" name="직사각형 39">
            <a:extLst>
              <a:ext uri="{FF2B5EF4-FFF2-40B4-BE49-F238E27FC236}">
                <a16:creationId xmlns:a16="http://schemas.microsoft.com/office/drawing/2014/main" id="{428AA36B-5E3A-4D52-AA7D-156AB3CE6EE6}"/>
              </a:ext>
            </a:extLst>
          </p:cNvPr>
          <p:cNvSpPr/>
          <p:nvPr/>
        </p:nvSpPr>
        <p:spPr>
          <a:xfrm>
            <a:off x="6152202" y="3542705"/>
            <a:ext cx="2004463" cy="369332"/>
          </a:xfrm>
          <a:prstGeom prst="rect">
            <a:avLst/>
          </a:prstGeom>
          <a:solidFill>
            <a:srgbClr val="FF3939"/>
          </a:solidFill>
        </p:spPr>
        <p:txBody>
          <a:bodyPr wrap="square">
            <a:spAutoFit/>
          </a:bodyPr>
          <a:lstStyle/>
          <a:p>
            <a:pPr algn="ctr"/>
            <a:r>
              <a:rPr lang="ru-RU" altLang="ko-KR" dirty="0" smtClean="0">
                <a:solidFill>
                  <a:schemeClr val="bg1"/>
                </a:solidFill>
                <a:latin typeface="Russo One" pitchFamily="2" charset="0"/>
              </a:rPr>
              <a:t>Организаторы</a:t>
            </a:r>
            <a:endParaRPr lang="ko-KR" altLang="en-US" sz="2000" dirty="0">
              <a:latin typeface="+mj-lt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9D48CF5C-0633-41D3-9011-0202CC189320}"/>
              </a:ext>
            </a:extLst>
          </p:cNvPr>
          <p:cNvSpPr txBox="1"/>
          <p:nvPr/>
        </p:nvSpPr>
        <p:spPr>
          <a:xfrm>
            <a:off x="6152785" y="3915174"/>
            <a:ext cx="1556205" cy="923330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1200">
                <a:solidFill>
                  <a:srgbClr val="212761"/>
                </a:solidFill>
              </a:defRPr>
            </a:lvl1pPr>
          </a:lstStyle>
          <a:p>
            <a:pPr algn="l"/>
            <a:r>
              <a:rPr lang="ru-RU" altLang="ko-KR" sz="1800" dirty="0" smtClean="0">
                <a:solidFill>
                  <a:schemeClr val="bg1"/>
                </a:solidFill>
                <a:latin typeface="Russo One" pitchFamily="2" charset="0"/>
              </a:rPr>
              <a:t>7 чел</a:t>
            </a:r>
          </a:p>
          <a:p>
            <a:pPr algn="l"/>
            <a:r>
              <a:rPr lang="ru-RU" altLang="ko-KR" sz="1800" dirty="0" smtClean="0">
                <a:solidFill>
                  <a:schemeClr val="bg1"/>
                </a:solidFill>
                <a:latin typeface="Russo One" pitchFamily="2" charset="0"/>
              </a:rPr>
              <a:t>Волонтеры</a:t>
            </a:r>
          </a:p>
          <a:p>
            <a:pPr algn="l"/>
            <a:r>
              <a:rPr lang="ru-RU" altLang="ko-KR" sz="1800" dirty="0" smtClean="0">
                <a:solidFill>
                  <a:schemeClr val="bg1"/>
                </a:solidFill>
                <a:latin typeface="Russo One" pitchFamily="2" charset="0"/>
              </a:rPr>
              <a:t>15 чел</a:t>
            </a:r>
            <a:endParaRPr lang="ko-KR" altLang="en-US" sz="1800" dirty="0" smtClean="0">
              <a:solidFill>
                <a:schemeClr val="bg1"/>
              </a:solidFill>
              <a:latin typeface="Russo One" pitchFamily="2" charset="0"/>
            </a:endParaRPr>
          </a:p>
        </p:txBody>
      </p:sp>
      <p:sp>
        <p:nvSpPr>
          <p:cNvPr id="32" name="타원 63">
            <a:extLst>
              <a:ext uri="{FF2B5EF4-FFF2-40B4-BE49-F238E27FC236}">
                <a16:creationId xmlns:a16="http://schemas.microsoft.com/office/drawing/2014/main" id="{6F1E9885-DB42-4CD6-9FDE-370C5ECC0874}"/>
              </a:ext>
            </a:extLst>
          </p:cNvPr>
          <p:cNvSpPr/>
          <p:nvPr/>
        </p:nvSpPr>
        <p:spPr>
          <a:xfrm>
            <a:off x="692902" y="5270271"/>
            <a:ext cx="1253759" cy="1253759"/>
          </a:xfrm>
          <a:prstGeom prst="ellipse">
            <a:avLst/>
          </a:prstGeom>
          <a:blipFill dpi="0" rotWithShape="1">
            <a:blip r:embed="rId11" cstate="print"/>
            <a:srcRect/>
            <a:stretch>
              <a:fillRect/>
            </a:stretch>
          </a:blipFill>
          <a:ln w="12700">
            <a:solidFill>
              <a:srgbClr val="FF39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3" name="직사각형 39">
            <a:extLst>
              <a:ext uri="{FF2B5EF4-FFF2-40B4-BE49-F238E27FC236}">
                <a16:creationId xmlns:a16="http://schemas.microsoft.com/office/drawing/2014/main" id="{428AA36B-5E3A-4D52-AA7D-156AB3CE6EE6}"/>
              </a:ext>
            </a:extLst>
          </p:cNvPr>
          <p:cNvSpPr/>
          <p:nvPr/>
        </p:nvSpPr>
        <p:spPr>
          <a:xfrm>
            <a:off x="2056454" y="5523905"/>
            <a:ext cx="1280562" cy="369332"/>
          </a:xfrm>
          <a:prstGeom prst="rect">
            <a:avLst/>
          </a:prstGeom>
          <a:solidFill>
            <a:srgbClr val="FF3939"/>
          </a:solidFill>
        </p:spPr>
        <p:txBody>
          <a:bodyPr wrap="square">
            <a:spAutoFit/>
          </a:bodyPr>
          <a:lstStyle/>
          <a:p>
            <a:pPr algn="ctr"/>
            <a:r>
              <a:rPr lang="ru-RU" altLang="ko-KR" dirty="0" smtClean="0">
                <a:solidFill>
                  <a:schemeClr val="bg1"/>
                </a:solidFill>
                <a:latin typeface="Russo One" pitchFamily="2" charset="0"/>
              </a:rPr>
              <a:t>Тренеры</a:t>
            </a:r>
            <a:endParaRPr lang="ko-KR" altLang="en-US" sz="2000" dirty="0">
              <a:latin typeface="+mj-lt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D48CF5C-0633-41D3-9011-0202CC189320}"/>
              </a:ext>
            </a:extLst>
          </p:cNvPr>
          <p:cNvSpPr txBox="1"/>
          <p:nvPr/>
        </p:nvSpPr>
        <p:spPr>
          <a:xfrm>
            <a:off x="2057035" y="5896374"/>
            <a:ext cx="1413330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1200">
                <a:solidFill>
                  <a:srgbClr val="212761"/>
                </a:solidFill>
              </a:defRPr>
            </a:lvl1pPr>
          </a:lstStyle>
          <a:p>
            <a:pPr algn="l"/>
            <a:r>
              <a:rPr lang="en-US" altLang="ko-KR" sz="1800" dirty="0" smtClean="0">
                <a:solidFill>
                  <a:schemeClr val="bg1"/>
                </a:solidFill>
                <a:latin typeface="Russo One" pitchFamily="2" charset="0"/>
              </a:rPr>
              <a:t>~</a:t>
            </a:r>
            <a:r>
              <a:rPr lang="ru-RU" altLang="ko-KR" sz="1800" dirty="0" smtClean="0">
                <a:solidFill>
                  <a:schemeClr val="bg1"/>
                </a:solidFill>
                <a:latin typeface="Russo One" pitchFamily="2" charset="0"/>
              </a:rPr>
              <a:t> 35 чел</a:t>
            </a:r>
            <a:endParaRPr lang="ko-KR" altLang="en-US" sz="1800" dirty="0" smtClean="0">
              <a:solidFill>
                <a:schemeClr val="bg1"/>
              </a:solidFill>
              <a:latin typeface="Russo One" pitchFamily="2" charset="0"/>
            </a:endParaRPr>
          </a:p>
        </p:txBody>
      </p:sp>
      <p:sp>
        <p:nvSpPr>
          <p:cNvPr id="35" name="타원 63">
            <a:extLst>
              <a:ext uri="{FF2B5EF4-FFF2-40B4-BE49-F238E27FC236}">
                <a16:creationId xmlns:a16="http://schemas.microsoft.com/office/drawing/2014/main" id="{6F1E9885-DB42-4CD6-9FDE-370C5ECC0874}"/>
              </a:ext>
            </a:extLst>
          </p:cNvPr>
          <p:cNvSpPr/>
          <p:nvPr/>
        </p:nvSpPr>
        <p:spPr>
          <a:xfrm>
            <a:off x="9189202" y="3565296"/>
            <a:ext cx="1253759" cy="1253759"/>
          </a:xfrm>
          <a:prstGeom prst="ellipse">
            <a:avLst/>
          </a:prstGeom>
          <a:blipFill dpi="0" rotWithShape="1">
            <a:blip r:embed="rId12" cstate="print"/>
            <a:srcRect/>
            <a:stretch>
              <a:fillRect l="-10000" r="-10000"/>
            </a:stretch>
          </a:blipFill>
          <a:ln w="12700">
            <a:solidFill>
              <a:srgbClr val="FF39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>
              <a:solidFill>
                <a:schemeClr val="tx1"/>
              </a:solidFill>
              <a:latin typeface="+mj-lt"/>
            </a:endParaRPr>
          </a:p>
        </p:txBody>
      </p:sp>
      <p:sp>
        <p:nvSpPr>
          <p:cNvPr id="36" name="직사각형 39">
            <a:extLst>
              <a:ext uri="{FF2B5EF4-FFF2-40B4-BE49-F238E27FC236}">
                <a16:creationId xmlns:a16="http://schemas.microsoft.com/office/drawing/2014/main" id="{428AA36B-5E3A-4D52-AA7D-156AB3CE6EE6}"/>
              </a:ext>
            </a:extLst>
          </p:cNvPr>
          <p:cNvSpPr/>
          <p:nvPr/>
        </p:nvSpPr>
        <p:spPr>
          <a:xfrm>
            <a:off x="10581329" y="3657005"/>
            <a:ext cx="1432962" cy="584775"/>
          </a:xfrm>
          <a:prstGeom prst="rect">
            <a:avLst/>
          </a:prstGeom>
          <a:solidFill>
            <a:srgbClr val="FF3939"/>
          </a:solidFill>
        </p:spPr>
        <p:txBody>
          <a:bodyPr wrap="square">
            <a:spAutoFit/>
          </a:bodyPr>
          <a:lstStyle/>
          <a:p>
            <a:pPr algn="ctr"/>
            <a:r>
              <a:rPr lang="ru-RU" altLang="ko-KR" sz="1600" dirty="0" smtClean="0">
                <a:solidFill>
                  <a:schemeClr val="bg1"/>
                </a:solidFill>
                <a:latin typeface="Russo One" pitchFamily="2" charset="0"/>
              </a:rPr>
              <a:t>Мед. работники</a:t>
            </a:r>
            <a:endParaRPr lang="ko-KR" altLang="en-US" sz="1600" dirty="0">
              <a:latin typeface="+mj-lt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9D48CF5C-0633-41D3-9011-0202CC189320}"/>
              </a:ext>
            </a:extLst>
          </p:cNvPr>
          <p:cNvSpPr txBox="1"/>
          <p:nvPr/>
        </p:nvSpPr>
        <p:spPr>
          <a:xfrm>
            <a:off x="10591436" y="4239024"/>
            <a:ext cx="1165680" cy="369332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1200">
                <a:solidFill>
                  <a:srgbClr val="212761"/>
                </a:solidFill>
              </a:defRPr>
            </a:lvl1pPr>
          </a:lstStyle>
          <a:p>
            <a:pPr algn="l"/>
            <a:r>
              <a:rPr lang="ru-RU" altLang="ko-KR" sz="1800" dirty="0" smtClean="0">
                <a:solidFill>
                  <a:schemeClr val="bg1"/>
                </a:solidFill>
                <a:latin typeface="Russo One" pitchFamily="2" charset="0"/>
              </a:rPr>
              <a:t>5 чел</a:t>
            </a:r>
            <a:endParaRPr lang="ko-KR" altLang="en-US" sz="1800" dirty="0" smtClean="0">
              <a:solidFill>
                <a:schemeClr val="bg1"/>
              </a:solidFill>
              <a:latin typeface="Russo One" pitchFamily="2" charset="0"/>
            </a:endParaRPr>
          </a:p>
        </p:txBody>
      </p:sp>
      <p:sp>
        <p:nvSpPr>
          <p:cNvPr id="38" name="직사각형 39">
            <a:extLst>
              <a:ext uri="{FF2B5EF4-FFF2-40B4-BE49-F238E27FC236}">
                <a16:creationId xmlns:a16="http://schemas.microsoft.com/office/drawing/2014/main" id="{428AA36B-5E3A-4D52-AA7D-156AB3CE6EE6}"/>
              </a:ext>
            </a:extLst>
          </p:cNvPr>
          <p:cNvSpPr/>
          <p:nvPr/>
        </p:nvSpPr>
        <p:spPr>
          <a:xfrm>
            <a:off x="4761550" y="5428655"/>
            <a:ext cx="5995440" cy="461665"/>
          </a:xfrm>
          <a:prstGeom prst="rect">
            <a:avLst/>
          </a:prstGeom>
          <a:solidFill>
            <a:srgbClr val="FF3939"/>
          </a:solidFill>
        </p:spPr>
        <p:txBody>
          <a:bodyPr wrap="square">
            <a:spAutoFit/>
          </a:bodyPr>
          <a:lstStyle/>
          <a:p>
            <a:pPr algn="ctr"/>
            <a:r>
              <a:rPr lang="ru-RU" altLang="ko-KR" sz="2400" dirty="0" smtClean="0">
                <a:solidFill>
                  <a:schemeClr val="bg1"/>
                </a:solidFill>
                <a:latin typeface="Russo One" pitchFamily="2" charset="0"/>
              </a:rPr>
              <a:t>Всего в мероприятие участвовало </a:t>
            </a:r>
            <a:endParaRPr lang="ko-KR" altLang="en-US" sz="2400" dirty="0">
              <a:latin typeface="+mj-l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9D48CF5C-0633-41D3-9011-0202CC189320}"/>
              </a:ext>
            </a:extLst>
          </p:cNvPr>
          <p:cNvSpPr txBox="1"/>
          <p:nvPr/>
        </p:nvSpPr>
        <p:spPr>
          <a:xfrm>
            <a:off x="7061290" y="5896374"/>
            <a:ext cx="3705225" cy="830997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>
            <a:defPPr>
              <a:defRPr lang="ko-KR"/>
            </a:defPPr>
            <a:lvl1pPr algn="ctr">
              <a:defRPr sz="1200">
                <a:solidFill>
                  <a:srgbClr val="212761"/>
                </a:solidFill>
              </a:defRPr>
            </a:lvl1pPr>
          </a:lstStyle>
          <a:p>
            <a:pPr algn="l"/>
            <a:r>
              <a:rPr lang="en-US" altLang="ko-KR" sz="4800" dirty="0" smtClean="0">
                <a:solidFill>
                  <a:schemeClr val="bg1"/>
                </a:solidFill>
                <a:latin typeface="Russo One" pitchFamily="2" charset="0"/>
              </a:rPr>
              <a:t>~</a:t>
            </a:r>
            <a:r>
              <a:rPr lang="ru-RU" altLang="ko-KR" sz="4800" dirty="0" smtClean="0">
                <a:solidFill>
                  <a:schemeClr val="bg1"/>
                </a:solidFill>
                <a:latin typeface="Russo One" pitchFamily="2" charset="0"/>
              </a:rPr>
              <a:t> 1 700 чел</a:t>
            </a:r>
            <a:endParaRPr lang="ko-KR" altLang="en-US" sz="4800" dirty="0" smtClean="0">
              <a:solidFill>
                <a:schemeClr val="bg1"/>
              </a:solidFill>
              <a:latin typeface="Russo On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4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F5E94-2AED-4D37-A1B0-9F3E004F7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672510" y="-672512"/>
            <a:ext cx="1432361" cy="2777383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7F5C475-E2CD-4D70-9763-6811597197AE}"/>
              </a:ext>
            </a:extLst>
          </p:cNvPr>
          <p:cNvSpPr/>
          <p:nvPr/>
        </p:nvSpPr>
        <p:spPr>
          <a:xfrm>
            <a:off x="2777382" y="257130"/>
            <a:ext cx="9127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КУБОК ПРЕФЕКТА ПО ФУТБОЛУ</a:t>
            </a:r>
          </a:p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 ИВАНОВСКОЕ – ВОСТОЧНОЕ ИЗМАЙЛОВО</a:t>
            </a:r>
            <a:endParaRPr lang="ru-RU" sz="20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E4A1421-807E-4A31-BF23-7BB478021F50}"/>
              </a:ext>
            </a:extLst>
          </p:cNvPr>
          <p:cNvSpPr txBox="1"/>
          <p:nvPr/>
        </p:nvSpPr>
        <p:spPr>
          <a:xfrm>
            <a:off x="2325912" y="947444"/>
            <a:ext cx="7366002" cy="70788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3200" b="1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pPr algn="ctr"/>
            <a:r>
              <a:rPr lang="ru-RU" altLang="ko-KR" sz="4000" dirty="0" smtClean="0">
                <a:solidFill>
                  <a:srgbClr val="CC1235"/>
                </a:solidFill>
              </a:rPr>
              <a:t>ТУРНИР В ЦИФРАХ</a:t>
            </a:r>
            <a:endParaRPr lang="ko-KR" altLang="en-US" sz="4000" dirty="0">
              <a:solidFill>
                <a:srgbClr val="CC1235"/>
              </a:solidFill>
            </a:endParaRPr>
          </a:p>
        </p:txBody>
      </p:sp>
      <p:sp>
        <p:nvSpPr>
          <p:cNvPr id="54" name="타원 7">
            <a:extLst>
              <a:ext uri="{FF2B5EF4-FFF2-40B4-BE49-F238E27FC236}">
                <a16:creationId xmlns:a16="http://schemas.microsoft.com/office/drawing/2014/main" id="{F6DC7A0D-C798-4071-9BDF-3FC1076BD103}"/>
              </a:ext>
            </a:extLst>
          </p:cNvPr>
          <p:cNvSpPr/>
          <p:nvPr/>
        </p:nvSpPr>
        <p:spPr>
          <a:xfrm>
            <a:off x="1159172" y="2371273"/>
            <a:ext cx="2309742" cy="2309742"/>
          </a:xfrm>
          <a:prstGeom prst="ellipse">
            <a:avLst/>
          </a:prstGeom>
          <a:solidFill>
            <a:schemeClr val="tx1">
              <a:alpha val="55000"/>
            </a:schemeClr>
          </a:solidFill>
          <a:ln w="25400">
            <a:solidFill>
              <a:srgbClr val="FF39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altLang="ko-KR" sz="3600" dirty="0" smtClean="0">
                <a:solidFill>
                  <a:srgbClr val="FF0000"/>
                </a:solidFill>
                <a:latin typeface="Russo One" pitchFamily="2" charset="0"/>
              </a:rPr>
              <a:t>12 </a:t>
            </a:r>
          </a:p>
          <a:p>
            <a:pPr algn="ctr"/>
            <a:r>
              <a:rPr lang="ru-RU" altLang="ko-KR" sz="3600" dirty="0" smtClean="0">
                <a:solidFill>
                  <a:srgbClr val="FF0000"/>
                </a:solidFill>
                <a:latin typeface="Russo One" pitchFamily="2" charset="0"/>
              </a:rPr>
              <a:t>часов</a:t>
            </a:r>
            <a:endParaRPr lang="ko-KR" altLang="en-US" sz="3600" dirty="0">
              <a:solidFill>
                <a:srgbClr val="FF0000"/>
              </a:solidFill>
              <a:latin typeface="Russo One" pitchFamily="2" charset="0"/>
            </a:endParaRPr>
          </a:p>
        </p:txBody>
      </p:sp>
      <p:sp>
        <p:nvSpPr>
          <p:cNvPr id="55" name="타원 8">
            <a:extLst>
              <a:ext uri="{FF2B5EF4-FFF2-40B4-BE49-F238E27FC236}">
                <a16:creationId xmlns:a16="http://schemas.microsoft.com/office/drawing/2014/main" id="{9A3F3E08-7EB4-41C2-9A9C-58DA8735FE35}"/>
              </a:ext>
            </a:extLst>
          </p:cNvPr>
          <p:cNvSpPr/>
          <p:nvPr/>
        </p:nvSpPr>
        <p:spPr>
          <a:xfrm>
            <a:off x="2733972" y="3298373"/>
            <a:ext cx="2309742" cy="2309742"/>
          </a:xfrm>
          <a:prstGeom prst="ellipse">
            <a:avLst/>
          </a:prstGeom>
          <a:solidFill>
            <a:schemeClr val="tx1">
              <a:alpha val="55000"/>
            </a:schemeClr>
          </a:solidFill>
          <a:ln w="25400">
            <a:solidFill>
              <a:srgbClr val="FF39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altLang="ko-KR" sz="2800" dirty="0" smtClean="0">
                <a:solidFill>
                  <a:srgbClr val="FF0000"/>
                </a:solidFill>
                <a:latin typeface="Russo One" pitchFamily="2" charset="0"/>
              </a:rPr>
              <a:t>56 команд</a:t>
            </a:r>
            <a:endParaRPr lang="ko-KR" altLang="en-US" sz="2800" dirty="0">
              <a:solidFill>
                <a:srgbClr val="FF0000"/>
              </a:solidFill>
              <a:latin typeface="Russo One" pitchFamily="2" charset="0"/>
            </a:endParaRPr>
          </a:p>
        </p:txBody>
      </p:sp>
      <p:sp>
        <p:nvSpPr>
          <p:cNvPr id="56" name="타원 9">
            <a:extLst>
              <a:ext uri="{FF2B5EF4-FFF2-40B4-BE49-F238E27FC236}">
                <a16:creationId xmlns:a16="http://schemas.microsoft.com/office/drawing/2014/main" id="{4DEDD388-0D4D-498A-8A0F-20AE31EFD078}"/>
              </a:ext>
            </a:extLst>
          </p:cNvPr>
          <p:cNvSpPr/>
          <p:nvPr/>
        </p:nvSpPr>
        <p:spPr>
          <a:xfrm>
            <a:off x="1159172" y="4225473"/>
            <a:ext cx="2309742" cy="2309742"/>
          </a:xfrm>
          <a:prstGeom prst="ellipse">
            <a:avLst/>
          </a:prstGeom>
          <a:solidFill>
            <a:schemeClr val="tx1">
              <a:alpha val="55000"/>
            </a:schemeClr>
          </a:solidFill>
          <a:ln w="25400">
            <a:solidFill>
              <a:srgbClr val="FF39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altLang="ko-KR" sz="2800" dirty="0" smtClean="0">
                <a:solidFill>
                  <a:srgbClr val="FF0000"/>
                </a:solidFill>
                <a:latin typeface="Russo One" pitchFamily="2" charset="0"/>
              </a:rPr>
              <a:t>116 матчей</a:t>
            </a:r>
            <a:endParaRPr lang="ko-KR" altLang="en-US" sz="2800" dirty="0">
              <a:solidFill>
                <a:srgbClr val="FF0000"/>
              </a:solidFill>
              <a:latin typeface="Russo One" pitchFamily="2" charset="0"/>
            </a:endParaRPr>
          </a:p>
        </p:txBody>
      </p:sp>
      <p:sp>
        <p:nvSpPr>
          <p:cNvPr id="57" name="타원 10">
            <a:extLst>
              <a:ext uri="{FF2B5EF4-FFF2-40B4-BE49-F238E27FC236}">
                <a16:creationId xmlns:a16="http://schemas.microsoft.com/office/drawing/2014/main" id="{07C08584-D4B9-4C62-B317-A63822138F99}"/>
              </a:ext>
            </a:extLst>
          </p:cNvPr>
          <p:cNvSpPr/>
          <p:nvPr/>
        </p:nvSpPr>
        <p:spPr>
          <a:xfrm>
            <a:off x="5831114" y="2599873"/>
            <a:ext cx="228600" cy="228600"/>
          </a:xfrm>
          <a:prstGeom prst="ellipse">
            <a:avLst/>
          </a:prstGeom>
          <a:solidFill>
            <a:schemeClr val="bg1"/>
          </a:solidFill>
          <a:ln w="25400">
            <a:solidFill>
              <a:srgbClr val="FF39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4A0C346-BD30-42D8-A442-A1EAD85EAB76}"/>
              </a:ext>
            </a:extLst>
          </p:cNvPr>
          <p:cNvSpPr txBox="1"/>
          <p:nvPr/>
        </p:nvSpPr>
        <p:spPr>
          <a:xfrm>
            <a:off x="6198728" y="2824974"/>
            <a:ext cx="4669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400" dirty="0" smtClean="0">
                <a:solidFill>
                  <a:srgbClr val="FF0000"/>
                </a:solidFill>
              </a:rPr>
              <a:t>На каждую возрастную категорию было отведено 3 часа, за исключением старшей, 4 часа.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59" name="직사각형 12">
            <a:extLst>
              <a:ext uri="{FF2B5EF4-FFF2-40B4-BE49-F238E27FC236}">
                <a16:creationId xmlns:a16="http://schemas.microsoft.com/office/drawing/2014/main" id="{9734EFA5-F2E8-4D59-AF2D-3836538E2A23}"/>
              </a:ext>
            </a:extLst>
          </p:cNvPr>
          <p:cNvSpPr/>
          <p:nvPr/>
        </p:nvSpPr>
        <p:spPr>
          <a:xfrm>
            <a:off x="6199414" y="2435613"/>
            <a:ext cx="46592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2000" dirty="0" smtClean="0">
                <a:solidFill>
                  <a:srgbClr val="FF0000"/>
                </a:solidFill>
                <a:latin typeface="Russo One" pitchFamily="2" charset="0"/>
              </a:rPr>
              <a:t>12 часов турнира</a:t>
            </a:r>
            <a:endParaRPr lang="ko-KR" altLang="en-US" sz="2000" dirty="0">
              <a:solidFill>
                <a:srgbClr val="FF0000"/>
              </a:solidFill>
              <a:latin typeface="Russo One" pitchFamily="2" charset="0"/>
            </a:endParaRPr>
          </a:p>
        </p:txBody>
      </p:sp>
      <p:sp>
        <p:nvSpPr>
          <p:cNvPr id="60" name="타원 13">
            <a:extLst>
              <a:ext uri="{FF2B5EF4-FFF2-40B4-BE49-F238E27FC236}">
                <a16:creationId xmlns:a16="http://schemas.microsoft.com/office/drawing/2014/main" id="{2DEC6522-F876-4803-899B-F80509C0A414}"/>
              </a:ext>
            </a:extLst>
          </p:cNvPr>
          <p:cNvSpPr/>
          <p:nvPr/>
        </p:nvSpPr>
        <p:spPr>
          <a:xfrm>
            <a:off x="5831114" y="3957979"/>
            <a:ext cx="228600" cy="228600"/>
          </a:xfrm>
          <a:prstGeom prst="ellipse">
            <a:avLst/>
          </a:prstGeom>
          <a:solidFill>
            <a:schemeClr val="bg1"/>
          </a:solidFill>
          <a:ln w="25400">
            <a:solidFill>
              <a:srgbClr val="FF39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1BA646BA-F314-4C3B-9635-2B5EB39D47DF}"/>
              </a:ext>
            </a:extLst>
          </p:cNvPr>
          <p:cNvSpPr txBox="1"/>
          <p:nvPr/>
        </p:nvSpPr>
        <p:spPr>
          <a:xfrm>
            <a:off x="6198728" y="4183080"/>
            <a:ext cx="4669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400" dirty="0" smtClean="0">
                <a:solidFill>
                  <a:srgbClr val="FF0000"/>
                </a:solidFill>
              </a:rPr>
              <a:t>В каждой возрастной категории 16 команд, каждая команда представляла свой район.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62" name="직사각형 15">
            <a:extLst>
              <a:ext uri="{FF2B5EF4-FFF2-40B4-BE49-F238E27FC236}">
                <a16:creationId xmlns:a16="http://schemas.microsoft.com/office/drawing/2014/main" id="{FB443E44-93CB-4CD6-B5F9-7162B715C7C5}"/>
              </a:ext>
            </a:extLst>
          </p:cNvPr>
          <p:cNvSpPr/>
          <p:nvPr/>
        </p:nvSpPr>
        <p:spPr>
          <a:xfrm>
            <a:off x="6199414" y="3793719"/>
            <a:ext cx="46592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2000" dirty="0" smtClean="0">
                <a:solidFill>
                  <a:srgbClr val="FF0000"/>
                </a:solidFill>
                <a:latin typeface="Russo One" pitchFamily="2" charset="0"/>
              </a:rPr>
              <a:t>56 команд</a:t>
            </a:r>
            <a:endParaRPr lang="ko-KR" altLang="en-US" sz="2000" dirty="0">
              <a:solidFill>
                <a:srgbClr val="FF0000"/>
              </a:solidFill>
              <a:latin typeface="Russo One" pitchFamily="2" charset="0"/>
            </a:endParaRPr>
          </a:p>
        </p:txBody>
      </p:sp>
      <p:sp>
        <p:nvSpPr>
          <p:cNvPr id="63" name="타원 16">
            <a:extLst>
              <a:ext uri="{FF2B5EF4-FFF2-40B4-BE49-F238E27FC236}">
                <a16:creationId xmlns:a16="http://schemas.microsoft.com/office/drawing/2014/main" id="{169DEE22-8F4F-470F-80DB-E30E2A90FBB4}"/>
              </a:ext>
            </a:extLst>
          </p:cNvPr>
          <p:cNvSpPr/>
          <p:nvPr/>
        </p:nvSpPr>
        <p:spPr>
          <a:xfrm>
            <a:off x="5831114" y="5316084"/>
            <a:ext cx="228600" cy="228600"/>
          </a:xfrm>
          <a:prstGeom prst="ellipse">
            <a:avLst/>
          </a:prstGeom>
          <a:solidFill>
            <a:schemeClr val="tx1"/>
          </a:solidFill>
          <a:ln w="25400">
            <a:solidFill>
              <a:srgbClr val="FF39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61A774B1-BDA4-41F8-8B88-E74EFBE155DE}"/>
              </a:ext>
            </a:extLst>
          </p:cNvPr>
          <p:cNvSpPr txBox="1"/>
          <p:nvPr/>
        </p:nvSpPr>
        <p:spPr>
          <a:xfrm>
            <a:off x="6198728" y="5541185"/>
            <a:ext cx="46693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ko-KR" sz="1400" dirty="0" smtClean="0">
                <a:solidFill>
                  <a:srgbClr val="FF0000"/>
                </a:solidFill>
              </a:rPr>
              <a:t>Каждый матч длился 15 минут, в случае результата «ничья» назначалась серия пенальти.</a:t>
            </a:r>
            <a:endParaRPr lang="ko-KR" altLang="en-US" sz="1400" dirty="0">
              <a:solidFill>
                <a:srgbClr val="FF0000"/>
              </a:solidFill>
            </a:endParaRPr>
          </a:p>
        </p:txBody>
      </p:sp>
      <p:sp>
        <p:nvSpPr>
          <p:cNvPr id="65" name="직사각형 18">
            <a:extLst>
              <a:ext uri="{FF2B5EF4-FFF2-40B4-BE49-F238E27FC236}">
                <a16:creationId xmlns:a16="http://schemas.microsoft.com/office/drawing/2014/main" id="{FC364338-819B-4ED9-9D51-623A98EB5272}"/>
              </a:ext>
            </a:extLst>
          </p:cNvPr>
          <p:cNvSpPr/>
          <p:nvPr/>
        </p:nvSpPr>
        <p:spPr>
          <a:xfrm>
            <a:off x="6199414" y="5151824"/>
            <a:ext cx="465924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ko-KR" sz="2000" dirty="0" smtClean="0">
                <a:solidFill>
                  <a:srgbClr val="FF0000"/>
                </a:solidFill>
                <a:latin typeface="Russo One" pitchFamily="2" charset="0"/>
              </a:rPr>
              <a:t>116 матчей</a:t>
            </a:r>
            <a:endParaRPr lang="ko-KR" altLang="en-US" sz="2000" dirty="0">
              <a:solidFill>
                <a:srgbClr val="FF0000"/>
              </a:solidFill>
              <a:latin typeface="Russo On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4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F5E94-2AED-4D37-A1B0-9F3E004F7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672510" y="-672512"/>
            <a:ext cx="1432361" cy="2777383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7F5C475-E2CD-4D70-9763-6811597197AE}"/>
              </a:ext>
            </a:extLst>
          </p:cNvPr>
          <p:cNvSpPr/>
          <p:nvPr/>
        </p:nvSpPr>
        <p:spPr>
          <a:xfrm>
            <a:off x="2777382" y="257130"/>
            <a:ext cx="9127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КУБОК ПРЕФЕКТА ПО ФУТБОЛУ</a:t>
            </a:r>
          </a:p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 ИВАНОВСКОЕ – ВОСТОЧНОЕ ИЗМАЙЛОВО</a:t>
            </a:r>
            <a:endParaRPr lang="ru-RU" sz="20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E:\Downloads\DSC0607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19833" y="1689282"/>
            <a:ext cx="5399398" cy="3600000"/>
          </a:xfrm>
          <a:prstGeom prst="rect">
            <a:avLst/>
          </a:prstGeom>
          <a:noFill/>
        </p:spPr>
      </p:pic>
      <p:pic>
        <p:nvPicPr>
          <p:cNvPr id="6" name="Picture 2" descr="E:\Downloads\DSC06074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6573865" y="1697731"/>
            <a:ext cx="5399398" cy="35992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44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F5E94-2AED-4D37-A1B0-9F3E004F7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672510" y="-672512"/>
            <a:ext cx="1432361" cy="2777383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7F5C475-E2CD-4D70-9763-6811597197AE}"/>
              </a:ext>
            </a:extLst>
          </p:cNvPr>
          <p:cNvSpPr/>
          <p:nvPr/>
        </p:nvSpPr>
        <p:spPr>
          <a:xfrm>
            <a:off x="2777382" y="257130"/>
            <a:ext cx="9127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КУБОК ПРЕФЕКТА ПО ФУТБОЛУ</a:t>
            </a:r>
          </a:p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 ИВАНОВСКОЕ – ВОСТОЧНОЕ ИЗМАЙЛОВО</a:t>
            </a:r>
            <a:endParaRPr lang="ru-RU" sz="20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E:\Downloads\DSC06074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119833" y="1689483"/>
            <a:ext cx="5399398" cy="3599598"/>
          </a:xfrm>
          <a:prstGeom prst="rect">
            <a:avLst/>
          </a:prstGeom>
          <a:noFill/>
        </p:spPr>
      </p:pic>
      <p:pic>
        <p:nvPicPr>
          <p:cNvPr id="6" name="Picture 2" descr="E:\Downloads\DSC06074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6574334" y="1697731"/>
            <a:ext cx="5398460" cy="359928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44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F5E94-2AED-4D37-A1B0-9F3E004F7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672510" y="-672512"/>
            <a:ext cx="1432361" cy="2777383"/>
          </a:xfrm>
          <a:prstGeom prst="rect">
            <a:avLst/>
          </a:prstGeom>
        </p:spPr>
      </p:pic>
      <p:sp>
        <p:nvSpPr>
          <p:cNvPr id="25" name="Прямоугольник 24">
            <a:extLst>
              <a:ext uri="{FF2B5EF4-FFF2-40B4-BE49-F238E27FC236}">
                <a16:creationId xmlns:a16="http://schemas.microsoft.com/office/drawing/2014/main" id="{37F5C475-E2CD-4D70-9763-6811597197AE}"/>
              </a:ext>
            </a:extLst>
          </p:cNvPr>
          <p:cNvSpPr/>
          <p:nvPr/>
        </p:nvSpPr>
        <p:spPr>
          <a:xfrm>
            <a:off x="2777382" y="257130"/>
            <a:ext cx="9127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КУБОК ПРЕФЕКТА ПО ФУТБОЛУ</a:t>
            </a:r>
          </a:p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 ИВАНОВСКОЕ – ВОСТОЧНОЕ ИЗМАЙЛОВО</a:t>
            </a:r>
            <a:endParaRPr lang="ru-RU" sz="20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E:\Downloads\DSC06074.jpg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119833" y="1690186"/>
            <a:ext cx="5399398" cy="3598192"/>
          </a:xfrm>
          <a:prstGeom prst="rect">
            <a:avLst/>
          </a:prstGeom>
          <a:noFill/>
        </p:spPr>
      </p:pic>
      <p:pic>
        <p:nvPicPr>
          <p:cNvPr id="6" name="Picture 2" descr="E:\Downloads\DSC06074.jpg"/>
          <p:cNvPicPr>
            <a:picLocks noChangeAspect="1" noChangeArrowheads="1"/>
          </p:cNvPicPr>
          <p:nvPr/>
        </p:nvPicPr>
        <p:blipFill>
          <a:blip r:embed="rId6" cstate="print"/>
          <a:stretch>
            <a:fillRect/>
          </a:stretch>
        </p:blipFill>
        <p:spPr bwMode="auto">
          <a:xfrm>
            <a:off x="6574334" y="1697887"/>
            <a:ext cx="5398460" cy="35989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44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F5E94-2AED-4D37-A1B0-9F3E004F7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672510" y="-672512"/>
            <a:ext cx="1432361" cy="277738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7F5C475-E2CD-4D70-9763-6811597197AE}"/>
              </a:ext>
            </a:extLst>
          </p:cNvPr>
          <p:cNvSpPr/>
          <p:nvPr/>
        </p:nvSpPr>
        <p:spPr>
          <a:xfrm>
            <a:off x="2777382" y="257130"/>
            <a:ext cx="9127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ВНЕБЮДЖЕТНЫЕ СЕКЦИИ И КРУЖКИ</a:t>
            </a:r>
          </a:p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 ИВАНОВСКОЕ – ВОСТОЧНОЕ ИЗМАЙЛОВО</a:t>
            </a:r>
            <a:endParaRPr lang="ru-RU" sz="20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2EC6C04F-E1B3-468F-8C3B-73989E4FBCB1}"/>
              </a:ext>
            </a:extLst>
          </p:cNvPr>
          <p:cNvSpPr/>
          <p:nvPr/>
        </p:nvSpPr>
        <p:spPr>
          <a:xfrm>
            <a:off x="10807971" y="2568015"/>
            <a:ext cx="1847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sz="1400" dirty="0">
              <a:solidFill>
                <a:srgbClr val="CC1235"/>
              </a:solidFill>
            </a:endParaRPr>
          </a:p>
        </p:txBody>
      </p:sp>
      <p:pic>
        <p:nvPicPr>
          <p:cNvPr id="2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6707" y="2618715"/>
            <a:ext cx="12600" cy="12600"/>
          </a:xfrm>
          <a:prstGeom prst="rect">
            <a:avLst/>
          </a:prstGeom>
        </p:spPr>
      </p:pic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C23F83BC-FFA3-CB2C-3CBD-499E57F2AE3A}"/>
              </a:ext>
            </a:extLst>
          </p:cNvPr>
          <p:cNvSpPr/>
          <p:nvPr/>
        </p:nvSpPr>
        <p:spPr>
          <a:xfrm>
            <a:off x="226578" y="1780249"/>
            <a:ext cx="8501362" cy="4565424"/>
          </a:xfrm>
          <a:prstGeom prst="roundRect">
            <a:avLst>
              <a:gd name="adj" fmla="val 858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59C248-43D9-BA25-1F44-28C3547DB8FB}"/>
              </a:ext>
            </a:extLst>
          </p:cNvPr>
          <p:cNvSpPr txBox="1"/>
          <p:nvPr/>
        </p:nvSpPr>
        <p:spPr>
          <a:xfrm>
            <a:off x="406641" y="1069944"/>
            <a:ext cx="11204513" cy="5816977"/>
          </a:xfrm>
          <a:prstGeom prst="rect">
            <a:avLst/>
          </a:prstGeom>
          <a:noFill/>
        </p:spPr>
        <p:txBody>
          <a:bodyPr wrap="square" numCol="1" spcCol="720000">
            <a:spAutoFit/>
          </a:bodyPr>
          <a:lstStyle/>
          <a:p>
            <a:pPr fontAlgn="ctr">
              <a:defRPr/>
            </a:pPr>
            <a:endParaRPr lang="ru-RU" sz="1400" b="1" dirty="0" smtClean="0"/>
          </a:p>
          <a:p>
            <a:pPr fontAlgn="ctr">
              <a:defRPr/>
            </a:pPr>
            <a:endParaRPr lang="ru-RU" sz="1400" b="1" dirty="0"/>
          </a:p>
          <a:p>
            <a:pPr fontAlgn="ctr">
              <a:defRPr/>
            </a:pPr>
            <a:r>
              <a:rPr lang="ru-RU" sz="1400" b="1" dirty="0" smtClean="0"/>
              <a:t>В 2025 году в Учреждении функционировало 33  спортивных секций и клубов на внебюджетной основе.</a:t>
            </a:r>
          </a:p>
          <a:p>
            <a:pPr>
              <a:defRPr/>
            </a:pPr>
            <a:endParaRPr lang="ru-RU" sz="1400" b="1" dirty="0" smtClean="0">
              <a:solidFill>
                <a:srgbClr val="CC1235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Студия «Аэробика» (18-70 лет)</a:t>
            </a:r>
          </a:p>
          <a:p>
            <a:pPr lvl="0"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Бальные танцы «</a:t>
            </a:r>
            <a:r>
              <a:rPr lang="ru-RU" b="1" dirty="0" err="1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Ассоль</a:t>
            </a: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» ( с 3 лет)</a:t>
            </a:r>
          </a:p>
          <a:p>
            <a:pPr lvl="0"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Секция «Баскетбол»  ( с 6 лет)</a:t>
            </a:r>
          </a:p>
          <a:p>
            <a:pPr lvl="0"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Секция «Бокс» (младшая группа) (с 9 лет)</a:t>
            </a:r>
          </a:p>
          <a:p>
            <a:pPr lvl="0"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Секция «Волейбол»</a:t>
            </a:r>
          </a:p>
          <a:p>
            <a:pPr lvl="0"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Секция Дзюдо (младшая группа ) (3-6 лет)</a:t>
            </a:r>
          </a:p>
          <a:p>
            <a:pPr lvl="0"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Секция «Каратэ»  (младшая группа) (3-6 лет)</a:t>
            </a:r>
          </a:p>
          <a:p>
            <a:pPr lvl="0"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Секция «Каратэ»  (средняя группа) (7-10 лет)</a:t>
            </a:r>
          </a:p>
          <a:p>
            <a:pPr lvl="0"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Секция «Каратэ» (старшая группа) (11-17 лет)</a:t>
            </a:r>
          </a:p>
          <a:p>
            <a:pPr lvl="0"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Секция «Модерн» – три возрастные группы</a:t>
            </a:r>
          </a:p>
          <a:p>
            <a:pPr lvl="0"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Секция «Настольный теннис» – три возрастные группы</a:t>
            </a:r>
          </a:p>
          <a:p>
            <a:pPr lvl="0"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Секция «Хип-Хоп» – две возрастные группы</a:t>
            </a:r>
          </a:p>
          <a:p>
            <a:pPr lvl="0"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Секция «Хай-</a:t>
            </a:r>
            <a:r>
              <a:rPr lang="ru-RU" b="1" dirty="0" err="1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Хилс</a:t>
            </a: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» ( с 18 лет)</a:t>
            </a:r>
          </a:p>
          <a:p>
            <a:pPr lvl="0"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Секция «Футбол» – семь возрастных групп</a:t>
            </a:r>
          </a:p>
          <a:p>
            <a:pPr lvl="0"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 Секция «Шахматы»  (6-14 лет)</a:t>
            </a:r>
          </a:p>
          <a:p>
            <a:pPr lvl="0"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Секция «Народные танцы «Сирин» – три возрастные группы</a:t>
            </a:r>
          </a:p>
          <a:p>
            <a:pPr>
              <a:defRPr/>
            </a:pPr>
            <a:endParaRPr lang="ru-RU" sz="1400" b="1" dirty="0" smtClean="0">
              <a:solidFill>
                <a:srgbClr val="CC1235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44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F5E94-2AED-4D37-A1B0-9F3E004F7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672510" y="-672512"/>
            <a:ext cx="1432361" cy="277738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7F5C475-E2CD-4D70-9763-6811597197AE}"/>
              </a:ext>
            </a:extLst>
          </p:cNvPr>
          <p:cNvSpPr/>
          <p:nvPr/>
        </p:nvSpPr>
        <p:spPr>
          <a:xfrm>
            <a:off x="2777382" y="257130"/>
            <a:ext cx="9127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ВНЕБЮДЖЕТНЫЕ СЕКЦИИ И КРУЖКИ</a:t>
            </a:r>
          </a:p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 ИВАНОВСКОЕ – ВОСТОЧНОЕ ИЗМАЙЛОВО</a:t>
            </a:r>
            <a:endParaRPr lang="ru-RU" sz="20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5" name="Прямоугольник 74">
            <a:extLst>
              <a:ext uri="{FF2B5EF4-FFF2-40B4-BE49-F238E27FC236}">
                <a16:creationId xmlns:a16="http://schemas.microsoft.com/office/drawing/2014/main" id="{2EC6C04F-E1B3-468F-8C3B-73989E4FBCB1}"/>
              </a:ext>
            </a:extLst>
          </p:cNvPr>
          <p:cNvSpPr/>
          <p:nvPr/>
        </p:nvSpPr>
        <p:spPr>
          <a:xfrm>
            <a:off x="10807971" y="2568015"/>
            <a:ext cx="1847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endParaRPr lang="ru-RU" sz="1400" dirty="0">
              <a:solidFill>
                <a:srgbClr val="CC1235"/>
              </a:solidFill>
            </a:endParaRPr>
          </a:p>
        </p:txBody>
      </p:sp>
      <p:pic>
        <p:nvPicPr>
          <p:cNvPr id="2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36707" y="2618715"/>
            <a:ext cx="12600" cy="12600"/>
          </a:xfrm>
          <a:prstGeom prst="rect">
            <a:avLst/>
          </a:prstGeom>
        </p:spPr>
      </p:pic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C23F83BC-FFA3-CB2C-3CBD-499E57F2AE3A}"/>
              </a:ext>
            </a:extLst>
          </p:cNvPr>
          <p:cNvSpPr/>
          <p:nvPr/>
        </p:nvSpPr>
        <p:spPr>
          <a:xfrm>
            <a:off x="305041" y="985278"/>
            <a:ext cx="8500535" cy="4144069"/>
          </a:xfrm>
          <a:prstGeom prst="roundRect">
            <a:avLst>
              <a:gd name="adj" fmla="val 858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059C248-43D9-BA25-1F44-28C3547DB8FB}"/>
              </a:ext>
            </a:extLst>
          </p:cNvPr>
          <p:cNvSpPr txBox="1"/>
          <p:nvPr/>
        </p:nvSpPr>
        <p:spPr>
          <a:xfrm>
            <a:off x="305040" y="1578634"/>
            <a:ext cx="8593667" cy="3785652"/>
          </a:xfrm>
          <a:prstGeom prst="rect">
            <a:avLst/>
          </a:prstGeom>
          <a:noFill/>
        </p:spPr>
        <p:txBody>
          <a:bodyPr wrap="square" numCol="1" spcCol="720000">
            <a:spAutoFit/>
          </a:bodyPr>
          <a:lstStyle/>
          <a:p>
            <a:pPr fontAlgn="ctr">
              <a:defRPr/>
            </a:pPr>
            <a:r>
              <a:rPr lang="ru-RU" sz="1400" b="1" dirty="0" smtClean="0"/>
              <a:t>11 творческих кружков и студий на внебюджетной основе.</a:t>
            </a:r>
          </a:p>
          <a:p>
            <a:pPr>
              <a:defRPr/>
            </a:pPr>
            <a:endParaRPr lang="ru-RU" sz="1400" b="1" dirty="0" smtClean="0">
              <a:solidFill>
                <a:srgbClr val="CC1235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Хореографическая студия «Башмачок» (5-7 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Студия развития речи и мышления «Колокольчик» (5-7 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Студия  «Хип-Хоп» (6-10 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Студия изучения китайского языка (8-12 лет)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Студия коррекции речи и логопедии (с 4 лет) 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Студия логопедических занятий для детей и родителей (1,5-3 года)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Студия лепки из воска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Студия </a:t>
            </a:r>
            <a:r>
              <a:rPr lang="ru-RU" b="1" dirty="0" err="1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пластилинографии</a:t>
            </a:r>
            <a:endParaRPr lang="ru-RU" b="1" dirty="0" smtClean="0">
              <a:solidFill>
                <a:srgbClr val="CC1235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Студия «Детский креатив»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Студия «Русский как иностранный»</a:t>
            </a:r>
          </a:p>
          <a:p>
            <a:pPr>
              <a:buFont typeface="Wingdings" pitchFamily="2" charset="2"/>
              <a:buChar char="v"/>
              <a:defRPr/>
            </a:pP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Спортивные бальные танцы</a:t>
            </a:r>
          </a:p>
          <a:p>
            <a:pPr>
              <a:defRPr/>
            </a:pPr>
            <a:endParaRPr lang="ru-RU" sz="1400" b="1" dirty="0" smtClean="0">
              <a:solidFill>
                <a:srgbClr val="CC1235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4221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F5E94-2AED-4D37-A1B0-9F3E004F7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672510" y="-672512"/>
            <a:ext cx="1432361" cy="277738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7F5C475-E2CD-4D70-9763-6811597197AE}"/>
              </a:ext>
            </a:extLst>
          </p:cNvPr>
          <p:cNvSpPr/>
          <p:nvPr/>
        </p:nvSpPr>
        <p:spPr>
          <a:xfrm>
            <a:off x="2777382" y="257130"/>
            <a:ext cx="9127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ВНЕБЮДЖЕТНЫЕ СЕКЦИИ И КРУЖКИ</a:t>
            </a:r>
          </a:p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 ИВАНОВСКОЕ – ВОСТОЧНОЕ ИЗМАЙЛОВО</a:t>
            </a:r>
            <a:endParaRPr lang="ru-RU" sz="20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Группа 12"/>
          <p:cNvGrpSpPr/>
          <p:nvPr/>
        </p:nvGrpSpPr>
        <p:grpSpPr>
          <a:xfrm>
            <a:off x="8991893" y="2568015"/>
            <a:ext cx="2860231" cy="1913973"/>
            <a:chOff x="9077769" y="1223508"/>
            <a:chExt cx="2860231" cy="1913973"/>
          </a:xfrm>
        </p:grpSpPr>
        <p:pic>
          <p:nvPicPr>
            <p:cNvPr id="74" name="Рисунок 73">
              <a:extLst>
                <a:ext uri="{FF2B5EF4-FFF2-40B4-BE49-F238E27FC236}">
                  <a16:creationId xmlns:a16="http://schemas.microsoft.com/office/drawing/2014/main" id="{18AC18F5-90BE-4057-A0A6-D763005B30E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96DAC541-7B7A-43D3-8B79-37D633B846F1}">
                  <asvg:svgBlip xmlns=""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9361843" y="1380680"/>
              <a:ext cx="732203" cy="720000"/>
            </a:xfrm>
            <a:prstGeom prst="rect">
              <a:avLst/>
            </a:prstGeom>
          </p:spPr>
        </p:pic>
        <p:sp>
          <p:nvSpPr>
            <p:cNvPr id="75" name="Прямоугольник 74">
              <a:extLst>
                <a:ext uri="{FF2B5EF4-FFF2-40B4-BE49-F238E27FC236}">
                  <a16:creationId xmlns:a16="http://schemas.microsoft.com/office/drawing/2014/main" id="{2EC6C04F-E1B3-468F-8C3B-73989E4FBCB1}"/>
                </a:ext>
              </a:extLst>
            </p:cNvPr>
            <p:cNvSpPr/>
            <p:nvPr/>
          </p:nvSpPr>
          <p:spPr>
            <a:xfrm>
              <a:off x="10055508" y="1223508"/>
              <a:ext cx="1861407" cy="95410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CC1235"/>
                  </a:solidFill>
                </a:rPr>
                <a:t> Среднемесячная </a:t>
              </a:r>
            </a:p>
            <a:p>
              <a:pPr algn="ctr"/>
              <a:r>
                <a:rPr lang="ru-RU" sz="1400" b="1" dirty="0" smtClean="0">
                  <a:solidFill>
                    <a:srgbClr val="CC1235"/>
                  </a:solidFill>
                </a:rPr>
                <a:t>посещаемость </a:t>
              </a:r>
            </a:p>
            <a:p>
              <a:pPr algn="ctr"/>
              <a:r>
                <a:rPr lang="ru-RU" sz="1400" b="1" dirty="0" smtClean="0">
                  <a:solidFill>
                    <a:srgbClr val="CC1235"/>
                  </a:solidFill>
                </a:rPr>
                <a:t>9936</a:t>
              </a:r>
              <a:r>
                <a:rPr lang="ru-RU" sz="1400" b="1" dirty="0">
                  <a:solidFill>
                    <a:srgbClr val="CC1235"/>
                  </a:solidFill>
                </a:rPr>
                <a:t/>
              </a:r>
              <a:br>
                <a:rPr lang="ru-RU" sz="1400" b="1" dirty="0">
                  <a:solidFill>
                    <a:srgbClr val="CC1235"/>
                  </a:solidFill>
                </a:rPr>
              </a:br>
              <a:r>
                <a:rPr lang="ru-RU" sz="1400" b="1" dirty="0" smtClean="0">
                  <a:solidFill>
                    <a:srgbClr val="CC1235"/>
                  </a:solidFill>
                </a:rPr>
                <a:t>человек</a:t>
              </a:r>
              <a:endParaRPr lang="ru-RU" sz="1400" dirty="0">
                <a:solidFill>
                  <a:srgbClr val="CC1235"/>
                </a:solidFill>
              </a:endParaRPr>
            </a:p>
          </p:txBody>
        </p:sp>
        <p:pic>
          <p:nvPicPr>
            <p:cNvPr id="80" name="Рисунок 79">
              <a:extLst>
                <a:ext uri="{FF2B5EF4-FFF2-40B4-BE49-F238E27FC236}">
                  <a16:creationId xmlns:a16="http://schemas.microsoft.com/office/drawing/2014/main" id="{6825D37F-08C6-466B-9E6F-776D886A6E5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96DAC541-7B7A-43D3-8B79-37D633B846F1}">
                  <asvg:svgBlip xmlns=""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077769" y="2417481"/>
              <a:ext cx="1146933" cy="720000"/>
            </a:xfrm>
            <a:prstGeom prst="rect">
              <a:avLst/>
            </a:prstGeom>
          </p:spPr>
        </p:pic>
        <p:sp>
          <p:nvSpPr>
            <p:cNvPr id="81" name="Прямоугольник 80">
              <a:extLst>
                <a:ext uri="{FF2B5EF4-FFF2-40B4-BE49-F238E27FC236}">
                  <a16:creationId xmlns:a16="http://schemas.microsoft.com/office/drawing/2014/main" id="{F6AE0AE0-83ED-48B5-B385-B2C07EC82646}"/>
                </a:ext>
              </a:extLst>
            </p:cNvPr>
            <p:cNvSpPr/>
            <p:nvPr/>
          </p:nvSpPr>
          <p:spPr>
            <a:xfrm>
              <a:off x="10076550" y="2318538"/>
              <a:ext cx="1861450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dirty="0" smtClean="0">
                  <a:solidFill>
                    <a:srgbClr val="CC1235"/>
                  </a:solidFill>
                </a:rPr>
                <a:t>Возраст занимающихся от 1,5 лет</a:t>
              </a:r>
              <a:endParaRPr lang="ru-RU" sz="1400" b="1" dirty="0">
                <a:solidFill>
                  <a:srgbClr val="CC1235"/>
                </a:solidFill>
              </a:endParaRPr>
            </a:p>
          </p:txBody>
        </p:sp>
      </p:grpSp>
      <p:pic>
        <p:nvPicPr>
          <p:cNvPr id="2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136707" y="2618715"/>
            <a:ext cx="12600" cy="12600"/>
          </a:xfrm>
          <a:prstGeom prst="rect">
            <a:avLst/>
          </a:prstGeom>
        </p:spPr>
      </p:pic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C23F83BC-FFA3-CB2C-3CBD-499E57F2AE3A}"/>
              </a:ext>
            </a:extLst>
          </p:cNvPr>
          <p:cNvSpPr/>
          <p:nvPr/>
        </p:nvSpPr>
        <p:spPr>
          <a:xfrm>
            <a:off x="305041" y="985278"/>
            <a:ext cx="8500535" cy="4144069"/>
          </a:xfrm>
          <a:prstGeom prst="roundRect">
            <a:avLst>
              <a:gd name="adj" fmla="val 858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526984"/>
              </p:ext>
            </p:extLst>
          </p:nvPr>
        </p:nvGraphicFramePr>
        <p:xfrm>
          <a:off x="392986" y="1908488"/>
          <a:ext cx="7917922" cy="15366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90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502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50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264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426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14264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3878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2935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i="0" dirty="0">
                          <a:latin typeface="+mn-lt"/>
                          <a:ea typeface="Times New Roman"/>
                          <a:cs typeface="Times New Roman"/>
                        </a:rPr>
                        <a:t>Вид занятий</a:t>
                      </a:r>
                    </a:p>
                  </a:txBody>
                  <a:tcPr marL="68580" marR="68580" marT="0" marB="0">
                    <a:solidFill>
                      <a:srgbClr val="CC12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i="0" dirty="0">
                          <a:latin typeface="+mn-lt"/>
                          <a:ea typeface="Times New Roman"/>
                          <a:cs typeface="Times New Roman"/>
                        </a:rPr>
                        <a:t>дошкольники</a:t>
                      </a:r>
                    </a:p>
                  </a:txBody>
                  <a:tcPr marL="68580" marR="68580" marT="0" marB="0">
                    <a:solidFill>
                      <a:srgbClr val="CC12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i="0" dirty="0">
                          <a:latin typeface="+mn-lt"/>
                          <a:ea typeface="Times New Roman"/>
                          <a:cs typeface="Times New Roman"/>
                        </a:rPr>
                        <a:t>7-11 лет</a:t>
                      </a:r>
                    </a:p>
                  </a:txBody>
                  <a:tcPr marL="68580" marR="68580" marT="0" marB="0">
                    <a:solidFill>
                      <a:srgbClr val="CC12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i="0" dirty="0">
                          <a:latin typeface="+mn-lt"/>
                          <a:ea typeface="Times New Roman"/>
                          <a:cs typeface="Times New Roman"/>
                        </a:rPr>
                        <a:t>12-17 лет</a:t>
                      </a:r>
                    </a:p>
                  </a:txBody>
                  <a:tcPr marL="68580" marR="68580" marT="0" marB="0">
                    <a:solidFill>
                      <a:srgbClr val="CC12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i="0" dirty="0">
                          <a:latin typeface="+mn-lt"/>
                          <a:ea typeface="Times New Roman"/>
                          <a:cs typeface="Times New Roman"/>
                        </a:rPr>
                        <a:t>18-30 лет</a:t>
                      </a:r>
                    </a:p>
                  </a:txBody>
                  <a:tcPr marL="68580" marR="68580" marT="0" marB="0">
                    <a:solidFill>
                      <a:srgbClr val="CC12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i="0" dirty="0">
                          <a:latin typeface="+mn-lt"/>
                          <a:ea typeface="Times New Roman"/>
                          <a:cs typeface="Times New Roman"/>
                        </a:rPr>
                        <a:t>31-55 лет</a:t>
                      </a:r>
                    </a:p>
                  </a:txBody>
                  <a:tcPr marL="68580" marR="68580" marT="0" marB="0">
                    <a:solidFill>
                      <a:srgbClr val="CC12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i="0" dirty="0">
                          <a:latin typeface="+mn-lt"/>
                          <a:ea typeface="Times New Roman"/>
                          <a:cs typeface="Times New Roman"/>
                        </a:rPr>
                        <a:t>Старше </a:t>
                      </a:r>
                      <a:endParaRPr lang="ru-RU" sz="1200" i="0" dirty="0" smtClean="0">
                        <a:latin typeface="+mn-lt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i="0" dirty="0" smtClean="0">
                          <a:latin typeface="+mn-lt"/>
                          <a:ea typeface="Times New Roman"/>
                          <a:cs typeface="Times New Roman"/>
                        </a:rPr>
                        <a:t>55 </a:t>
                      </a:r>
                      <a:r>
                        <a:rPr lang="ru-RU" sz="1200" i="0" dirty="0">
                          <a:latin typeface="+mn-lt"/>
                          <a:ea typeface="Times New Roman"/>
                          <a:cs typeface="Times New Roman"/>
                        </a:rPr>
                        <a:t>лет</a:t>
                      </a:r>
                    </a:p>
                  </a:txBody>
                  <a:tcPr marL="68580" marR="68580" marT="0" marB="0">
                    <a:solidFill>
                      <a:srgbClr val="CC12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353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Спорт</a:t>
                      </a:r>
                      <a:endParaRPr lang="ru-RU" sz="12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353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Досуг</a:t>
                      </a:r>
                      <a:endParaRPr lang="ru-RU" sz="12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353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</a:rPr>
                        <a:t>Итог</a:t>
                      </a:r>
                      <a:endParaRPr lang="ru-RU" sz="1200" dirty="0">
                        <a:solidFill>
                          <a:srgbClr val="CC1235"/>
                        </a:solidFill>
                        <a:latin typeface="Arial Black" pitchFamily="34" charset="0"/>
                      </a:endParaRPr>
                    </a:p>
                  </a:txBody>
                  <a:tcPr marL="91443" marR="91443" marT="45728" marB="45728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258/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400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kern="1200" dirty="0" smtClean="0">
                          <a:solidFill>
                            <a:srgbClr val="CC1235"/>
                          </a:solidFill>
                          <a:latin typeface="Arial Black" pitchFamily="34" charset="0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8821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F5E94-2AED-4D37-A1B0-9F3E004F7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672510" y="-672512"/>
            <a:ext cx="1432361" cy="277738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7F5C475-E2CD-4D70-9763-6811597197AE}"/>
              </a:ext>
            </a:extLst>
          </p:cNvPr>
          <p:cNvSpPr/>
          <p:nvPr/>
        </p:nvSpPr>
        <p:spPr>
          <a:xfrm>
            <a:off x="2777382" y="257130"/>
            <a:ext cx="9127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ПРОЕКТ «МОСКОВСКОЕ ДОЛГОЛЕТИЕ»</a:t>
            </a:r>
          </a:p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 ИВАНОВСКОЕ – ВОСТОЧНОЕ ИЗМАЙЛОВО</a:t>
            </a:r>
            <a:endParaRPr lang="ru-RU" sz="20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19289" y="3385070"/>
            <a:ext cx="12600" cy="12600"/>
          </a:xfrm>
          <a:prstGeom prst="rect">
            <a:avLst/>
          </a:prstGeom>
        </p:spPr>
      </p:pic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C23F83BC-FFA3-CB2C-3CBD-499E57F2AE3A}"/>
              </a:ext>
            </a:extLst>
          </p:cNvPr>
          <p:cNvSpPr/>
          <p:nvPr/>
        </p:nvSpPr>
        <p:spPr>
          <a:xfrm>
            <a:off x="242761" y="1398326"/>
            <a:ext cx="8708277" cy="4557411"/>
          </a:xfrm>
          <a:prstGeom prst="roundRect">
            <a:avLst>
              <a:gd name="adj" fmla="val 858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59C248-43D9-BA25-1F44-28C3547DB8FB}"/>
              </a:ext>
            </a:extLst>
          </p:cNvPr>
          <p:cNvSpPr txBox="1"/>
          <p:nvPr/>
        </p:nvSpPr>
        <p:spPr>
          <a:xfrm>
            <a:off x="544500" y="1432361"/>
            <a:ext cx="8686800" cy="4401205"/>
          </a:xfrm>
          <a:prstGeom prst="rect">
            <a:avLst/>
          </a:prstGeom>
          <a:noFill/>
        </p:spPr>
        <p:txBody>
          <a:bodyPr wrap="square" numCol="1" spcCol="720000">
            <a:spAutoFit/>
          </a:bodyPr>
          <a:lstStyle/>
          <a:p>
            <a:pPr lvl="0">
              <a:buFont typeface="Wingdings" pitchFamily="2" charset="2"/>
              <a:buChar char="v"/>
              <a:defRPr/>
            </a:pPr>
            <a:r>
              <a:rPr lang="ru-RU" sz="2000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Танцевальная физкультура </a:t>
            </a:r>
          </a:p>
          <a:p>
            <a:pPr lvl="0">
              <a:buFont typeface="Wingdings" pitchFamily="2" charset="2"/>
              <a:buChar char="v"/>
              <a:defRPr/>
            </a:pPr>
            <a:r>
              <a:rPr lang="ru-RU" sz="2000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Дыхательная гимнастика </a:t>
            </a:r>
            <a:endParaRPr lang="ru-RU" sz="2000" b="1" dirty="0">
              <a:solidFill>
                <a:srgbClr val="CC1235"/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v"/>
              <a:defRPr/>
            </a:pPr>
            <a:r>
              <a:rPr lang="ru-RU" sz="2000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Аэробика </a:t>
            </a:r>
          </a:p>
          <a:p>
            <a:pPr lvl="0">
              <a:buFont typeface="Wingdings" pitchFamily="2" charset="2"/>
              <a:buChar char="v"/>
              <a:defRPr/>
            </a:pPr>
            <a:r>
              <a:rPr lang="ru-RU" sz="2000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Футбол</a:t>
            </a:r>
          </a:p>
          <a:p>
            <a:pPr lvl="0">
              <a:buFont typeface="Wingdings" pitchFamily="2" charset="2"/>
              <a:buChar char="v"/>
              <a:defRPr/>
            </a:pPr>
            <a:r>
              <a:rPr lang="ru-RU" sz="2000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Настольный теннис</a:t>
            </a:r>
          </a:p>
          <a:p>
            <a:pPr lvl="0">
              <a:buFont typeface="Wingdings" pitchFamily="2" charset="2"/>
              <a:buChar char="v"/>
              <a:defRPr/>
            </a:pPr>
            <a:r>
              <a:rPr lang="ru-RU" sz="2000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ОФП</a:t>
            </a:r>
          </a:p>
          <a:p>
            <a:pPr lvl="0">
              <a:buFont typeface="Wingdings" pitchFamily="2" charset="2"/>
              <a:buChar char="v"/>
              <a:defRPr/>
            </a:pPr>
            <a:r>
              <a:rPr lang="ru-RU" sz="2000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Суставная гимнастика</a:t>
            </a:r>
          </a:p>
          <a:p>
            <a:pPr lvl="0">
              <a:buFont typeface="Wingdings" pitchFamily="2" charset="2"/>
              <a:buChar char="v"/>
              <a:defRPr/>
            </a:pPr>
            <a:r>
              <a:rPr lang="ru-RU" sz="2000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Школа моделей </a:t>
            </a:r>
          </a:p>
          <a:p>
            <a:pPr lvl="0">
              <a:buFont typeface="Wingdings" pitchFamily="2" charset="2"/>
              <a:buChar char="v"/>
              <a:defRPr/>
            </a:pPr>
            <a:r>
              <a:rPr lang="ru-RU" sz="2000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Танцы для всех</a:t>
            </a:r>
          </a:p>
          <a:p>
            <a:pPr lvl="0">
              <a:buFont typeface="Wingdings" pitchFamily="2" charset="2"/>
              <a:buChar char="v"/>
              <a:defRPr/>
            </a:pPr>
            <a:r>
              <a:rPr lang="ru-RU" sz="2000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Фольклорная песня</a:t>
            </a:r>
          </a:p>
          <a:p>
            <a:pPr lvl="0">
              <a:buFont typeface="Wingdings" pitchFamily="2" charset="2"/>
              <a:buChar char="v"/>
              <a:defRPr/>
            </a:pPr>
            <a:r>
              <a:rPr lang="ru-RU" sz="2000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Хоровое пение</a:t>
            </a:r>
          </a:p>
          <a:p>
            <a:pPr lvl="0">
              <a:buFont typeface="Wingdings" pitchFamily="2" charset="2"/>
              <a:buChar char="v"/>
              <a:defRPr/>
            </a:pPr>
            <a:r>
              <a:rPr lang="ru-RU" sz="2000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Караоке</a:t>
            </a:r>
          </a:p>
          <a:p>
            <a:pPr lvl="0">
              <a:defRPr/>
            </a:pPr>
            <a:endParaRPr lang="ru-RU" sz="2000" b="1" dirty="0" smtClean="0">
              <a:solidFill>
                <a:srgbClr val="CC1235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b="1" dirty="0" smtClean="0">
                <a:solidFill>
                  <a:srgbClr val="C00000"/>
                </a:solidFill>
                <a:latin typeface="Arial Black" panose="020B0A04020102020204" pitchFamily="34" charset="0"/>
                <a:cs typeface="Times New Roman" pitchFamily="18" charset="0"/>
              </a:rPr>
              <a:t>Общий охват населения ежемесячно: 577 человек.</a:t>
            </a:r>
          </a:p>
        </p:txBody>
      </p:sp>
      <p:pic>
        <p:nvPicPr>
          <p:cNvPr id="2050" name="Picture 2" descr="Проект Мэра «Московское долголетие» - Департамент труда и социальной защиты  населения города Москвы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518617" y="1045026"/>
            <a:ext cx="3481796" cy="348179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44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F5E94-2AED-4D37-A1B0-9F3E004F7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672511" y="-618697"/>
            <a:ext cx="1432361" cy="277738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7F5C475-E2CD-4D70-9763-6811597197AE}"/>
              </a:ext>
            </a:extLst>
          </p:cNvPr>
          <p:cNvSpPr/>
          <p:nvPr/>
        </p:nvSpPr>
        <p:spPr>
          <a:xfrm>
            <a:off x="2777382" y="257130"/>
            <a:ext cx="9127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ДОСТИЖЕНИЯ</a:t>
            </a:r>
          </a:p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 ИВАНОВСКОЕ – ВОСТОЧНОЕ ИЗМАЙЛОВО</a:t>
            </a:r>
            <a:endParaRPr lang="ru-RU" sz="20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19289" y="3385070"/>
            <a:ext cx="12600" cy="12600"/>
          </a:xfrm>
          <a:prstGeom prst="rect">
            <a:avLst/>
          </a:prstGeom>
        </p:spPr>
      </p:pic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C23F83BC-FFA3-CB2C-3CBD-499E57F2AE3A}"/>
              </a:ext>
            </a:extLst>
          </p:cNvPr>
          <p:cNvSpPr/>
          <p:nvPr/>
        </p:nvSpPr>
        <p:spPr>
          <a:xfrm>
            <a:off x="218485" y="1359463"/>
            <a:ext cx="8681675" cy="4822852"/>
          </a:xfrm>
          <a:prstGeom prst="roundRect">
            <a:avLst>
              <a:gd name="adj" fmla="val 858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729136" y="1271856"/>
            <a:ext cx="8273142" cy="5816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Наши результаты по итогам окружных комплексных Спартакиад 2025 года :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Межрегиональные соревнования «Сорок Сороков» - 3 место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Межрегиональный турнир по дзюдо (50 кг)  - 1 место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Межрегиональный турнир по дзюдо (50 кг)  - 2 место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Межрегиональный турнир по дзюдо (19 кг)  - 1 место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Межрегиональный турнир по дзюдо (48 кг)  - 2 место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Межрегиональный турнир по дзюдо (21 кг)  - 2 место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Межрегиональный турнир по дзюдо (57 кг)  - 3 место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Межрегиональный турнир по дзюдо (34 кг)  - 3 место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Межрегиональный турнир по дзюдо (29 кг)  - 3 место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3-й открытый турнир «</a:t>
            </a:r>
            <a:r>
              <a:rPr lang="ru-RU" b="1" dirty="0" err="1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Сэнши</a:t>
            </a:r>
            <a:r>
              <a:rPr lang="ru-RU" b="1" dirty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» по </a:t>
            </a:r>
            <a:r>
              <a:rPr lang="ru-RU" b="1" dirty="0" err="1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киокушин</a:t>
            </a:r>
            <a:r>
              <a:rPr lang="ru-RU" b="1" dirty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-каратэ – (1 место – 6 спортсменов, 2 место – 3 спортсмена, 3 место – 8 спортсменов)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Международные соревнования «</a:t>
            </a:r>
            <a:r>
              <a:rPr lang="en-US" b="1" dirty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THE 2025 BLACKPOOL CHINA INTERNATIONAL LATIN AND BALLROOM DANCE WORLD OPEN CHAMPIONSHIPS» - 1 </a:t>
            </a:r>
            <a:r>
              <a:rPr lang="ru-RU" b="1" dirty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и 3 место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CC1235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CC1235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CC1235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CC123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6326" name="Picture 6" descr="E:\Downloads\—Pngtree—realistic award medals winner medal_5221319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45881" y="1985555"/>
            <a:ext cx="2808512" cy="28085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44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F5E94-2AED-4D37-A1B0-9F3E004F7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672511" y="-618697"/>
            <a:ext cx="1432361" cy="277738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7F5C475-E2CD-4D70-9763-6811597197AE}"/>
              </a:ext>
            </a:extLst>
          </p:cNvPr>
          <p:cNvSpPr/>
          <p:nvPr/>
        </p:nvSpPr>
        <p:spPr>
          <a:xfrm>
            <a:off x="2777382" y="257130"/>
            <a:ext cx="9127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ДОСТИЖЕНИЯ</a:t>
            </a:r>
          </a:p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 ИВАНОВСКОЕ – ВОСТОЧНОЕ ИЗМАЙЛОВО</a:t>
            </a:r>
            <a:endParaRPr lang="ru-RU" sz="20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19289" y="3385070"/>
            <a:ext cx="12600" cy="12600"/>
          </a:xfrm>
          <a:prstGeom prst="rect">
            <a:avLst/>
          </a:prstGeom>
        </p:spPr>
      </p:pic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C23F83BC-FFA3-CB2C-3CBD-499E57F2AE3A}"/>
              </a:ext>
            </a:extLst>
          </p:cNvPr>
          <p:cNvSpPr/>
          <p:nvPr/>
        </p:nvSpPr>
        <p:spPr>
          <a:xfrm>
            <a:off x="234669" y="1359463"/>
            <a:ext cx="8665491" cy="5316466"/>
          </a:xfrm>
          <a:prstGeom prst="roundRect">
            <a:avLst>
              <a:gd name="adj" fmla="val 858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696767" y="969447"/>
            <a:ext cx="8277299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rgbClr val="CC1235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Московский этап Всероссийский соревнований по футболу «Кожаный мяч» среди детей 2010/11 г.р. – 3 место</a:t>
            </a:r>
          </a:p>
          <a:p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Турнир за Кубок НБУ «ОЦЦ им. Моссовета» по гребле – 2 место</a:t>
            </a:r>
          </a:p>
          <a:p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WINNERGY </a:t>
            </a:r>
            <a:r>
              <a:rPr lang="ru-RU" b="1" dirty="0" err="1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Gup</a:t>
            </a: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 Зимний чемпионат среди команд 2013/14 – 1 место </a:t>
            </a:r>
          </a:p>
          <a:p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WINNERGY </a:t>
            </a:r>
            <a:r>
              <a:rPr lang="ru-RU" b="1" dirty="0" err="1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Gup</a:t>
            </a: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 Зимний чемпионат среди команд 2015гр - 1 место </a:t>
            </a:r>
          </a:p>
          <a:p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WINNERGY </a:t>
            </a:r>
            <a:r>
              <a:rPr lang="ru-RU" b="1" dirty="0" err="1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Gup</a:t>
            </a: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 Зимний чемпионат среди команд 2016 </a:t>
            </a:r>
            <a:r>
              <a:rPr lang="ru-RU" b="1" dirty="0" err="1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гр</a:t>
            </a: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 - 1 место</a:t>
            </a:r>
          </a:p>
          <a:p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Городские соревнования 2009/10 </a:t>
            </a:r>
            <a:r>
              <a:rPr lang="ru-RU" b="1" dirty="0" err="1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гр</a:t>
            </a: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 -1 место</a:t>
            </a:r>
          </a:p>
          <a:p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Городские соревнования 2011/12 - 2 место </a:t>
            </a:r>
          </a:p>
          <a:p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WINNERGY </a:t>
            </a:r>
            <a:r>
              <a:rPr lang="ru-RU" b="1" dirty="0" err="1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Gup</a:t>
            </a: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 бриллиантовый кубок - 2 место </a:t>
            </a:r>
          </a:p>
          <a:p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 1-й открытый кубок по футболу и </a:t>
            </a:r>
            <a:r>
              <a:rPr lang="ru-RU" b="1" dirty="0" err="1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лазертагу</a:t>
            </a: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b="1" dirty="0" err="1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Футзарт</a:t>
            </a: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» среди 2014/16 </a:t>
            </a:r>
            <a:r>
              <a:rPr lang="ru-RU" b="1" dirty="0" err="1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гр</a:t>
            </a: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 – 1 место </a:t>
            </a:r>
          </a:p>
          <a:p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Осенний кубок МФСОО «Юные таланты» - 3 место</a:t>
            </a:r>
          </a:p>
          <a:p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Межрайонный кубок «</a:t>
            </a:r>
            <a:r>
              <a:rPr lang="ru-RU" b="1" dirty="0" err="1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кубок</a:t>
            </a: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 дружбы» среди команд 2010/11 – 2 место</a:t>
            </a:r>
          </a:p>
          <a:p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Межрайонный кубок «</a:t>
            </a:r>
            <a:r>
              <a:rPr lang="ru-RU" b="1" dirty="0" err="1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кубок</a:t>
            </a: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 дружбы» среди команд 2015/16 ¬– 3 место </a:t>
            </a:r>
          </a:p>
          <a:p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WINNERGY </a:t>
            </a:r>
            <a:r>
              <a:rPr lang="ru-RU" b="1" dirty="0" err="1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Gup</a:t>
            </a: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 осенний чемпионат Алмазный кубок 2015 – 2 место </a:t>
            </a:r>
          </a:p>
          <a:p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Открытый турнир «Огни Москвы» - (1 место – 7 человек, 2 место – 2 человека, 3 место – 2 человека) </a:t>
            </a:r>
          </a:p>
          <a:p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Турнир «</a:t>
            </a:r>
            <a:r>
              <a:rPr lang="ru-RU" b="1" dirty="0" err="1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Open</a:t>
            </a: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season</a:t>
            </a: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cup</a:t>
            </a: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» - ( 1 место – 11 человек, 2 место – 4 человека)</a:t>
            </a:r>
          </a:p>
          <a:p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Чемпионат «Планета футбола»  2018гр -  3 место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CC1235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CC1235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CC1235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CC123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6326" name="Picture 6" descr="E:\Downloads\—Pngtree—realistic award medals winner medal_5221319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45881" y="1985555"/>
            <a:ext cx="2808512" cy="28085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44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1F5E94-2AED-4D37-A1B0-9F3E004F70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6200000">
            <a:off x="672511" y="-618697"/>
            <a:ext cx="1432361" cy="2777383"/>
          </a:xfrm>
          <a:prstGeom prst="rect">
            <a:avLst/>
          </a:prstGeom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37F5C475-E2CD-4D70-9763-6811597197AE}"/>
              </a:ext>
            </a:extLst>
          </p:cNvPr>
          <p:cNvSpPr/>
          <p:nvPr/>
        </p:nvSpPr>
        <p:spPr>
          <a:xfrm>
            <a:off x="2777382" y="257130"/>
            <a:ext cx="9127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ДОСТИЖЕНИЯ</a:t>
            </a:r>
          </a:p>
          <a:p>
            <a:r>
              <a:rPr lang="ru-RU" sz="2000" b="1" dirty="0" smtClean="0">
                <a:solidFill>
                  <a:srgbClr val="CC123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 ИВАНОВСКОЕ – ВОСТОЧНОЕ ИЗМАЙЛОВО</a:t>
            </a:r>
            <a:endParaRPr lang="ru-RU" sz="2000" b="1" dirty="0">
              <a:solidFill>
                <a:srgbClr val="CC123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укописный ввод 1">
            <a:extLst>
              <a:ext uri="{FF2B5EF4-FFF2-40B4-BE49-F238E27FC236}">
                <a16:creationId xmlns:a16="http://schemas.microsoft.com/office/drawing/2014/main" id="{84FBD0BD-99A1-6775-E41B-D5D368160A1D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19289" y="3385070"/>
            <a:ext cx="12600" cy="12600"/>
          </a:xfrm>
          <a:prstGeom prst="rect">
            <a:avLst/>
          </a:prstGeom>
        </p:spPr>
      </p:pic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C23F83BC-FFA3-CB2C-3CBD-499E57F2AE3A}"/>
              </a:ext>
            </a:extLst>
          </p:cNvPr>
          <p:cNvSpPr/>
          <p:nvPr/>
        </p:nvSpPr>
        <p:spPr>
          <a:xfrm>
            <a:off x="234669" y="1359463"/>
            <a:ext cx="8665491" cy="4766208"/>
          </a:xfrm>
          <a:prstGeom prst="roundRect">
            <a:avLst>
              <a:gd name="adj" fmla="val 8585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6321" name="Rectangle 1"/>
          <p:cNvSpPr>
            <a:spLocks noChangeArrowheads="1"/>
          </p:cNvSpPr>
          <p:nvPr/>
        </p:nvSpPr>
        <p:spPr bwMode="auto">
          <a:xfrm>
            <a:off x="543018" y="1060330"/>
            <a:ext cx="8277299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rgbClr val="CC1235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b="1" dirty="0" smtClean="0">
              <a:solidFill>
                <a:srgbClr val="CC1235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Турнир «</a:t>
            </a:r>
            <a:r>
              <a:rPr lang="en-US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Rainbow cup</a:t>
            </a: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» - (1 место – 5 человек, 2 место – 2 человека, 3 место – 2 человека) </a:t>
            </a:r>
          </a:p>
          <a:p>
            <a:r>
              <a:rPr lang="en-US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L</a:t>
            </a: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-лига Изумрудный финал 2019/20 – 1 место </a:t>
            </a:r>
          </a:p>
          <a:p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«Кубок Цезаря» среди команд 2015/16 -2 место </a:t>
            </a:r>
          </a:p>
          <a:p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Кубок Префекта:</a:t>
            </a:r>
          </a:p>
          <a:p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Кубок Префекта по футболу – 3 место</a:t>
            </a:r>
          </a:p>
          <a:p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Кубок КГХ Москвы по мини - футболу – 3 место</a:t>
            </a:r>
          </a:p>
          <a:p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Кубок Префекта по хоккею – 2 место</a:t>
            </a:r>
          </a:p>
          <a:p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Кубок Префекта ВАО по футболу (Дивизион 2010/2012 г.) – 1 место</a:t>
            </a:r>
          </a:p>
          <a:p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Кубок Префекта ВАО по футболу (Дивизион 2013/2014 г.) – 2 место</a:t>
            </a:r>
          </a:p>
          <a:p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Кубок Префекта ВАО по волейболу - участники</a:t>
            </a:r>
          </a:p>
          <a:p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Кубок префекта по северной ходьбе возрастная категория 70+-1 место; возрастная категория 50-60 лет-2место; возрастная категория30-49 лет -3место; возрастная категория 40-49 лет-2 место </a:t>
            </a:r>
          </a:p>
          <a:p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Кубок префекта по </a:t>
            </a:r>
            <a:r>
              <a:rPr lang="ru-RU" b="1" dirty="0" err="1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трейлраннингу</a:t>
            </a:r>
            <a:r>
              <a:rPr lang="ru-RU" b="1" dirty="0" smtClean="0">
                <a:solidFill>
                  <a:srgbClr val="CC1235"/>
                </a:solidFill>
                <a:latin typeface="Times New Roman" pitchFamily="18" charset="0"/>
                <a:cs typeface="Times New Roman" pitchFamily="18" charset="0"/>
              </a:rPr>
              <a:t> заняли в возрастной категории 30-40 лет-3 место; возрастная категория 40-50 лет -1 и 2 место.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CC1235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>
              <a:solidFill>
                <a:srgbClr val="CC1235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CC1235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CC1235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6326" name="Picture 6" descr="E:\Downloads\—Pngtree—realistic award medals winner medal_5221319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45881" y="1985555"/>
            <a:ext cx="2808512" cy="28085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44444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97;p1"/>
          <p:cNvGrpSpPr/>
          <p:nvPr/>
        </p:nvGrpSpPr>
        <p:grpSpPr>
          <a:xfrm>
            <a:off x="3684240" y="194816"/>
            <a:ext cx="2548015" cy="931690"/>
            <a:chOff x="5608593" y="499104"/>
            <a:chExt cx="4788119" cy="1750791"/>
          </a:xfrm>
        </p:grpSpPr>
        <p:pic>
          <p:nvPicPr>
            <p:cNvPr id="9" name="Google Shape;98;p1"/>
            <p:cNvPicPr preferRelativeResize="0"/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8268513" y="518373"/>
              <a:ext cx="2128199" cy="1690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99;p1"/>
            <p:cNvPicPr preferRelativeResize="0"/>
            <p:nvPr/>
          </p:nvPicPr>
          <p:blipFill rotWithShape="1">
            <a:blip r:embed="rId4" cstate="print"/>
            <a:srcRect/>
            <a:stretch>
              <a:fillRect/>
            </a:stretch>
          </p:blipFill>
          <p:spPr>
            <a:xfrm>
              <a:off x="5608593" y="499104"/>
              <a:ext cx="1846131" cy="175079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" name="Прямоугольник 16"/>
          <p:cNvSpPr/>
          <p:nvPr/>
        </p:nvSpPr>
        <p:spPr>
          <a:xfrm>
            <a:off x="3992792" y="5774606"/>
            <a:ext cx="8771044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500" b="1" dirty="0" smtClean="0">
                <a:solidFill>
                  <a:srgbClr val="CC1235"/>
                </a:solidFill>
                <a:cs typeface="Arial" panose="020B0604020202020204" pitchFamily="34" charset="0"/>
              </a:rPr>
              <a:t>Спасибо за внимание!</a:t>
            </a:r>
            <a:endParaRPr lang="ru-RU" sz="4500" b="1" dirty="0">
              <a:solidFill>
                <a:srgbClr val="CC1235"/>
              </a:solidFill>
              <a:cs typeface="Arial" panose="020B0604020202020204" pitchFamily="34" charset="0"/>
            </a:endParaRPr>
          </a:p>
        </p:txBody>
      </p:sp>
      <p:sp>
        <p:nvSpPr>
          <p:cNvPr id="18" name="Google Shape;100;p1"/>
          <p:cNvSpPr/>
          <p:nvPr/>
        </p:nvSpPr>
        <p:spPr>
          <a:xfrm>
            <a:off x="288193" y="5728040"/>
            <a:ext cx="2822766" cy="7386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ru-RU" sz="1800" dirty="0">
              <a:solidFill>
                <a:srgbClr val="757070"/>
              </a:solidFill>
              <a:latin typeface="+mj-lt"/>
              <a:ea typeface="Calibri" panose="020F0502020204030204"/>
              <a:cs typeface="Calibri" panose="020F0502020204030204"/>
              <a:sym typeface="Calibri" panose="020F0502020204030204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dirty="0">
                <a:solidFill>
                  <a:srgbClr val="757070"/>
                </a:solidFill>
                <a:latin typeface="+mj-lt"/>
                <a:ea typeface="Calibri" panose="020F0502020204030204"/>
                <a:cs typeface="Calibri" panose="020F0502020204030204"/>
                <a:sym typeface="Calibri" panose="020F0502020204030204"/>
              </a:rPr>
              <a:t>Москва, 2025 г.</a:t>
            </a:r>
            <a:endParaRPr lang="ru-RU" b="1" dirty="0">
              <a:latin typeface="+mj-lt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344985" y="2108141"/>
            <a:ext cx="9847015" cy="35203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16200000">
            <a:off x="672510" y="-672512"/>
            <a:ext cx="1432361" cy="27773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41951</TotalTime>
  <Words>1930</Words>
  <Application>Microsoft Office PowerPoint</Application>
  <PresentationFormat>Широкоэкранный</PresentationFormat>
  <Paragraphs>430</Paragraphs>
  <Slides>32</Slides>
  <Notes>32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32</vt:i4>
      </vt:variant>
    </vt:vector>
  </HeadingPairs>
  <TitlesOfParts>
    <vt:vector size="40" baseType="lpstr">
      <vt:lpstr>Arial</vt:lpstr>
      <vt:lpstr>Arial Black</vt:lpstr>
      <vt:lpstr>Calibri</vt:lpstr>
      <vt:lpstr>Russo One</vt:lpstr>
      <vt:lpstr>Tahoma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Ткаченко Сергей Игоревич</dc:creator>
  <cp:lastModifiedBy>Пользователь Windows</cp:lastModifiedBy>
  <cp:revision>3044</cp:revision>
  <dcterms:created xsi:type="dcterms:W3CDTF">2024-11-21T14:24:56Z</dcterms:created>
  <dcterms:modified xsi:type="dcterms:W3CDTF">2026-04-13T12:58:43Z</dcterms:modified>
</cp:coreProperties>
</file>